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3"/>
  </p:notesMasterIdLst>
  <p:sldIdLst>
    <p:sldId id="274" r:id="rId2"/>
    <p:sldId id="256" r:id="rId3"/>
    <p:sldId id="264" r:id="rId4"/>
    <p:sldId id="266" r:id="rId5"/>
    <p:sldId id="265" r:id="rId6"/>
    <p:sldId id="269" r:id="rId7"/>
    <p:sldId id="270" r:id="rId8"/>
    <p:sldId id="267" r:id="rId9"/>
    <p:sldId id="268" r:id="rId10"/>
    <p:sldId id="271" r:id="rId11"/>
    <p:sldId id="272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D7C81D-159B-4FA2-BC12-03F3759A23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0004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5A6972-F0F8-4730-B1AD-4E537E02B7DB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8EFBA-9B93-44D7-AE62-DE813BE4A6A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5C6B9B-30C5-4A2D-8452-21974D4636D5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4E58E3-DBEE-4840-BEB8-6A098F0219C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CE5645-C081-47DC-832F-4E855630D6B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9CA8-7847-4BEC-BC70-94791E5DB373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A0F8878-4806-4F32-8726-2D2E4E7D600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0F1A77-4465-4675-9157-379177B02126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E3A92C0-95B7-4357-8F9A-D972DA0CBD9F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 alt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BFD4C1A-BCFF-4AD4-B8B0-3C37EE63C01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 alt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D88CCB0-3974-40C7-A874-BB6ABEDFAB94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 alt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7829CA-F232-447F-956D-FAE9817F632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4B2C36-4896-47AC-B4D1-9720C2E3201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49EE8D-11D5-4826-8FAE-349477CB398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cs-CZ" alt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9DD0C4-49BC-4FF4-BF05-EA8D26FE308F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 alt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5422B08-48E3-4A22-AA7D-FD4FB9E46F3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pload.wikimedia.org/wikipedia/commons/f/f4/IPv6Gate.gif" TargetMode="External"/><Relationship Id="rId4" Type="http://schemas.openxmlformats.org/officeDocument/2006/relationships/hyperlink" Target="http://creativecommons.org/licenses/by-sa/3.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50094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Internet - vyhledávání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ICT, sekunda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cs-CZ" sz="1700" i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Základy digitálních technologií</a:t>
                      </a:r>
                      <a:endParaRPr lang="cs-CZ" sz="1700" b="0" i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Výuková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prezentace s obrázky a úkoly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www, připojení k internetu,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kb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/s, vyhledávač, prohlížeč,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google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Zdeňka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Hanáková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Leden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40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ový popisek 3"/>
          <p:cNvSpPr/>
          <p:nvPr/>
        </p:nvSpPr>
        <p:spPr>
          <a:xfrm>
            <a:off x="467544" y="1556792"/>
            <a:ext cx="8496944" cy="93610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Vyhledejte odpovědi </a:t>
            </a:r>
            <a:r>
              <a:rPr lang="cs-CZ" smtClean="0"/>
              <a:t>na otázky</a:t>
            </a:r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611560" y="1556792"/>
            <a:ext cx="799288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Odpovědi </a:t>
            </a:r>
            <a:r>
              <a:rPr lang="cs-CZ" i="1" dirty="0"/>
              <a:t>vypracujte do poznámkového bloku s </a:t>
            </a:r>
            <a:r>
              <a:rPr lang="cs-CZ" i="1" dirty="0" smtClean="0"/>
              <a:t>názvem </a:t>
            </a:r>
            <a:r>
              <a:rPr lang="cs-CZ" b="1" i="1" dirty="0" err="1" smtClean="0"/>
              <a:t>vyhledávání_příjmení</a:t>
            </a:r>
            <a:r>
              <a:rPr lang="cs-CZ" i="1" dirty="0"/>
              <a:t>. Ke každé odpovědi nakopírujte ještě odkaz, kde jste odpověď našli. Odpovědi </a:t>
            </a:r>
            <a:r>
              <a:rPr lang="cs-CZ" i="1" dirty="0" smtClean="0"/>
              <a:t>očíslujte.</a:t>
            </a:r>
          </a:p>
          <a:p>
            <a:endParaRPr lang="cs-CZ" i="1" dirty="0" smtClean="0"/>
          </a:p>
          <a:p>
            <a:r>
              <a:rPr lang="cs-CZ" dirty="0" smtClean="0"/>
              <a:t>1. </a:t>
            </a:r>
            <a:r>
              <a:rPr lang="cs-CZ" sz="2000" dirty="0" smtClean="0"/>
              <a:t>Jak </a:t>
            </a:r>
            <a:r>
              <a:rPr lang="cs-CZ" sz="2000" dirty="0"/>
              <a:t>se jmenují zakladatelé firmy Apple?</a:t>
            </a:r>
          </a:p>
          <a:p>
            <a:r>
              <a:rPr lang="cs-CZ" sz="2000" dirty="0"/>
              <a:t>2. Jaká je nejvyšší hora Španělska?</a:t>
            </a:r>
          </a:p>
          <a:p>
            <a:r>
              <a:rPr lang="cs-CZ" sz="2000" dirty="0"/>
              <a:t>3. Co má ve znaku město Uničov?</a:t>
            </a:r>
          </a:p>
          <a:p>
            <a:r>
              <a:rPr lang="cs-CZ" sz="2000" dirty="0"/>
              <a:t>4. Kolik dětí měl Johann Sebastian Bach?</a:t>
            </a:r>
          </a:p>
          <a:p>
            <a:r>
              <a:rPr lang="cs-CZ" sz="2000" dirty="0"/>
              <a:t>5. Jakou teplotu očekávají meteorologové zítra v Praze?</a:t>
            </a:r>
          </a:p>
          <a:p>
            <a:r>
              <a:rPr lang="cs-CZ" sz="2000" dirty="0"/>
              <a:t>6. Na jakém zámku se natáčela Pyšná princezna (tam kde bydlela)?</a:t>
            </a:r>
          </a:p>
          <a:p>
            <a:r>
              <a:rPr lang="cs-CZ" sz="2000" dirty="0"/>
              <a:t>7. Co je to jablko sváru?</a:t>
            </a:r>
          </a:p>
          <a:p>
            <a:r>
              <a:rPr lang="cs-CZ" sz="2000" dirty="0"/>
              <a:t>8. Kdo je autorem citátu: Lidé ti odpustí spíše, když </a:t>
            </a:r>
            <a:r>
              <a:rPr lang="cs-CZ" sz="2000" dirty="0" smtClean="0"/>
              <a:t>je obelžeš, </a:t>
            </a:r>
            <a:r>
              <a:rPr lang="cs-CZ" sz="2000" dirty="0"/>
              <a:t>než když jim </a:t>
            </a:r>
            <a:r>
              <a:rPr lang="cs-CZ" sz="2000" dirty="0" smtClean="0"/>
              <a:t>povíš pravdu.</a:t>
            </a:r>
            <a:endParaRPr lang="cs-CZ" sz="2000" dirty="0"/>
          </a:p>
          <a:p>
            <a:r>
              <a:rPr lang="cs-CZ" sz="2000" dirty="0"/>
              <a:t>9. Co hrají dnes večer v Moravském divadle v Olomouci</a:t>
            </a:r>
            <a:r>
              <a:rPr lang="cs-CZ" sz="2000" dirty="0" smtClean="0"/>
              <a:t>?</a:t>
            </a:r>
          </a:p>
          <a:p>
            <a:r>
              <a:rPr lang="cs-CZ" sz="2000" dirty="0" smtClean="0"/>
              <a:t>10. V jakém státě se nachází město </a:t>
            </a:r>
            <a:r>
              <a:rPr lang="cs-CZ" sz="2000" dirty="0" err="1" smtClean="0"/>
              <a:t>Mérida</a:t>
            </a:r>
            <a:r>
              <a:rPr lang="cs-CZ" sz="2000" dirty="0" smtClean="0"/>
              <a:t>?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70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Správné odpovědi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1. </a:t>
            </a:r>
            <a:r>
              <a:rPr lang="en-US" sz="2000" dirty="0"/>
              <a:t>Steve Jobs, Ronald Wayne, Steve </a:t>
            </a:r>
            <a:r>
              <a:rPr lang="en-US" sz="2000" dirty="0" smtClean="0"/>
              <a:t>Wozniak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2. </a:t>
            </a:r>
            <a:r>
              <a:rPr lang="cs-CZ" sz="2000" dirty="0" err="1" smtClean="0"/>
              <a:t>Pico</a:t>
            </a:r>
            <a:r>
              <a:rPr lang="cs-CZ" sz="2000" dirty="0" smtClean="0"/>
              <a:t> de </a:t>
            </a:r>
            <a:r>
              <a:rPr lang="cs-CZ" sz="2000" dirty="0" err="1" smtClean="0"/>
              <a:t>Teide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3. černá orlice</a:t>
            </a:r>
          </a:p>
          <a:p>
            <a:pPr marL="0" indent="0">
              <a:buNone/>
            </a:pPr>
            <a:r>
              <a:rPr lang="cs-CZ" sz="2000" dirty="0" smtClean="0"/>
              <a:t>4. 20 dětí</a:t>
            </a:r>
          </a:p>
          <a:p>
            <a:pPr marL="0" indent="0">
              <a:buNone/>
            </a:pPr>
            <a:r>
              <a:rPr lang="cs-CZ" sz="2000" dirty="0" smtClean="0"/>
              <a:t>6. Hluboká nad Vltavou</a:t>
            </a:r>
          </a:p>
          <a:p>
            <a:pPr marL="0" indent="0">
              <a:buNone/>
            </a:pPr>
            <a:r>
              <a:rPr lang="cs-CZ" sz="2000" dirty="0" smtClean="0"/>
              <a:t>7. </a:t>
            </a:r>
            <a:r>
              <a:rPr lang="cs-CZ" sz="2000" dirty="0"/>
              <a:t>Užívá se pro vyjádření něčeho, co zapříčinilo neshodu, složité jednání nebo spor či nepřátelství mezi jednajícími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/>
              <a:t>8. František Vymazal</a:t>
            </a:r>
          </a:p>
          <a:p>
            <a:pPr marL="0" indent="0">
              <a:buNone/>
            </a:pPr>
            <a:r>
              <a:rPr lang="cs-CZ" sz="2000" dirty="0"/>
              <a:t>10. </a:t>
            </a:r>
            <a:r>
              <a:rPr lang="cs-CZ" sz="2000" dirty="0" err="1"/>
              <a:t>Yukatán</a:t>
            </a:r>
            <a:r>
              <a:rPr lang="cs-CZ" sz="2000" dirty="0"/>
              <a:t> v Mexiku</a:t>
            </a:r>
          </a:p>
          <a:p>
            <a:endParaRPr lang="cs-CZ" sz="16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33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6000" dirty="0" smtClean="0"/>
              <a:t>Internet - vyhledávání</a:t>
            </a:r>
            <a:endParaRPr lang="cs-CZ" altLang="cs-CZ" sz="6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Mgr. Zdeňka </a:t>
            </a:r>
            <a:r>
              <a:rPr lang="cs-CZ" altLang="cs-CZ" dirty="0"/>
              <a:t>Hanáková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0" y="6165304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1. 11. 2013</a:t>
            </a:r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005064"/>
            <a:ext cx="2232248" cy="2232248"/>
          </a:xfrm>
          <a:prstGeom prst="rect">
            <a:avLst/>
          </a:prstGeom>
        </p:spPr>
      </p:pic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WWW stránka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Obsahuje text, obrázky  a multimediální prvky (zvuky, videa..) a hypertextové odkazy na jiné stránky – propojenost stránek</a:t>
            </a:r>
          </a:p>
          <a:p>
            <a:r>
              <a:rPr lang="cs-CZ" altLang="cs-CZ" dirty="0"/>
              <a:t>Je psaná pomocí HTML jazyka (kód se značkami) </a:t>
            </a:r>
          </a:p>
          <a:p>
            <a:r>
              <a:rPr lang="cs-CZ" altLang="cs-CZ" dirty="0"/>
              <a:t>WWW = </a:t>
            </a:r>
            <a:r>
              <a:rPr lang="cs-CZ" altLang="cs-CZ" dirty="0" err="1"/>
              <a:t>world</a:t>
            </a:r>
            <a:r>
              <a:rPr lang="cs-CZ" altLang="cs-CZ" dirty="0"/>
              <a:t> </a:t>
            </a:r>
            <a:r>
              <a:rPr lang="cs-CZ" altLang="cs-CZ" dirty="0" err="1"/>
              <a:t>wide</a:t>
            </a:r>
            <a:r>
              <a:rPr lang="cs-CZ" altLang="cs-CZ" dirty="0"/>
              <a:t> web (pavučina)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0" y="6309320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Zdroj obrázku</a:t>
            </a:r>
            <a:r>
              <a:rPr lang="cs-CZ" sz="1200" dirty="0" smtClean="0"/>
              <a:t>: </a:t>
            </a:r>
            <a:r>
              <a:rPr lang="en-US" sz="1200" dirty="0" smtClean="0"/>
              <a:t>By </a:t>
            </a:r>
            <a:r>
              <a:rPr lang="en-US" sz="1200" dirty="0" err="1" smtClean="0"/>
              <a:t>JeroenMassar</a:t>
            </a:r>
            <a:r>
              <a:rPr lang="en-US" sz="1200" dirty="0" smtClean="0"/>
              <a:t> (</a:t>
            </a:r>
            <a:r>
              <a:rPr lang="en-US" sz="1200" dirty="0" err="1" smtClean="0"/>
              <a:t>JeroenMassar</a:t>
            </a:r>
            <a:r>
              <a:rPr lang="en-US" sz="1200" dirty="0" smtClean="0"/>
              <a:t> (talk)) (Own work) [CC-BY-SA-3.0 (</a:t>
            </a:r>
            <a:r>
              <a:rPr lang="en-US" sz="1200" dirty="0" smtClean="0">
                <a:hlinkClick r:id="rId4"/>
              </a:rPr>
              <a:t>http://creativecommons.org/licenses/by-sa/3.0</a:t>
            </a:r>
            <a:r>
              <a:rPr lang="en-US" sz="1200" dirty="0" smtClean="0"/>
              <a:t>),</a:t>
            </a:r>
            <a:r>
              <a:rPr lang="cs-CZ" sz="1200" dirty="0" smtClean="0"/>
              <a:t> </a:t>
            </a:r>
            <a:r>
              <a:rPr lang="en-US" sz="1200" dirty="0" smtClean="0"/>
              <a:t>via Wikimedia Commons</a:t>
            </a:r>
            <a:r>
              <a:rPr lang="cs-CZ" sz="1200" dirty="0" smtClean="0"/>
              <a:t>. </a:t>
            </a:r>
            <a:r>
              <a:rPr lang="en-US" sz="1200" dirty="0" smtClean="0"/>
              <a:t>[cit. 1. 11. 2013]. </a:t>
            </a:r>
            <a:r>
              <a:rPr lang="en-US" sz="1200" dirty="0" err="1" smtClean="0"/>
              <a:t>Dostupn</a:t>
            </a:r>
            <a:r>
              <a:rPr lang="cs-CZ" sz="1200" dirty="0" smtClean="0"/>
              <a:t>é z: </a:t>
            </a:r>
            <a:r>
              <a:rPr lang="cs-CZ" sz="1200" dirty="0" smtClean="0">
                <a:hlinkClick r:id="rId5"/>
              </a:rPr>
              <a:t>http://upload.wikimedia.org/wikipedia/commons/f/f4/IPv6Gate.gif</a:t>
            </a:r>
            <a:endParaRPr lang="cs-CZ" sz="1200" dirty="0" smtClean="0"/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ový popisek 2"/>
          <p:cNvSpPr/>
          <p:nvPr/>
        </p:nvSpPr>
        <p:spPr>
          <a:xfrm flipH="1">
            <a:off x="2240384" y="2850840"/>
            <a:ext cx="6696744" cy="504056"/>
          </a:xfrm>
          <a:prstGeom prst="wedgeRoundRectCallout">
            <a:avLst>
              <a:gd name="adj1" fmla="val -47773"/>
              <a:gd name="adj2" fmla="val 1254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ový popisek 1"/>
          <p:cNvSpPr/>
          <p:nvPr/>
        </p:nvSpPr>
        <p:spPr>
          <a:xfrm>
            <a:off x="467544" y="4077072"/>
            <a:ext cx="6192688" cy="576064"/>
          </a:xfrm>
          <a:prstGeom prst="wedgeRoundRectCallout">
            <a:avLst>
              <a:gd name="adj1" fmla="val -49749"/>
              <a:gd name="adj2" fmla="val 9136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Připojení k Internetu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/>
              <a:t>Poskytovatel připojení – </a:t>
            </a:r>
            <a:r>
              <a:rPr lang="cs-CZ" altLang="cs-CZ" dirty="0" smtClean="0"/>
              <a:t>poplatek – </a:t>
            </a:r>
            <a:r>
              <a:rPr lang="cs-CZ" altLang="cs-CZ" dirty="0" smtClean="0">
                <a:solidFill>
                  <a:schemeClr val="accent1"/>
                </a:solidFill>
              </a:rPr>
              <a:t>kolik?</a:t>
            </a:r>
          </a:p>
          <a:p>
            <a:r>
              <a:rPr lang="cs-CZ" altLang="cs-CZ" dirty="0" smtClean="0"/>
              <a:t>O2, UPC, </a:t>
            </a:r>
            <a:r>
              <a:rPr lang="cs-CZ" altLang="cs-CZ" dirty="0" err="1" smtClean="0"/>
              <a:t>Fofrnet</a:t>
            </a:r>
            <a:r>
              <a:rPr lang="cs-CZ" altLang="cs-CZ" dirty="0" smtClean="0"/>
              <a:t>…</a:t>
            </a:r>
            <a:endParaRPr lang="cs-CZ" altLang="cs-CZ" dirty="0"/>
          </a:p>
          <a:p>
            <a:r>
              <a:rPr lang="cs-CZ" altLang="cs-CZ" dirty="0"/>
              <a:t>Rychlost připojení – v </a:t>
            </a:r>
            <a:r>
              <a:rPr lang="cs-CZ" altLang="cs-CZ" dirty="0" err="1"/>
              <a:t>kb</a:t>
            </a:r>
            <a:r>
              <a:rPr lang="cs-CZ" altLang="cs-CZ" dirty="0"/>
              <a:t>/s, </a:t>
            </a:r>
            <a:r>
              <a:rPr lang="cs-CZ" altLang="cs-CZ" dirty="0" err="1"/>
              <a:t>Mb</a:t>
            </a:r>
            <a:r>
              <a:rPr lang="cs-CZ" altLang="cs-CZ" dirty="0"/>
              <a:t>/s („bity</a:t>
            </a:r>
            <a:r>
              <a:rPr lang="cs-CZ" altLang="cs-CZ" dirty="0" smtClean="0"/>
              <a:t>“)</a:t>
            </a:r>
          </a:p>
          <a:p>
            <a:pPr marL="0" indent="0">
              <a:buNone/>
            </a:pPr>
            <a:r>
              <a:rPr lang="cs-CZ" altLang="cs-CZ" dirty="0" smtClean="0"/>
              <a:t>                 Vysvětlete: </a:t>
            </a:r>
            <a:r>
              <a:rPr lang="cs-CZ" altLang="cs-CZ" dirty="0" err="1" smtClean="0"/>
              <a:t>Download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upload</a:t>
            </a:r>
            <a:endParaRPr lang="cs-CZ" altLang="cs-CZ" dirty="0"/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 smtClean="0"/>
              <a:t>Jak se mohu k internetu připojit?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dirty="0" smtClean="0"/>
              <a:t>Přes ADSL (pevná </a:t>
            </a:r>
            <a:r>
              <a:rPr lang="cs-CZ" altLang="cs-CZ" dirty="0" err="1" smtClean="0"/>
              <a:t>telefoní</a:t>
            </a:r>
            <a:r>
              <a:rPr lang="cs-CZ" altLang="cs-CZ" dirty="0" smtClean="0"/>
              <a:t> linka), kabelovou televizi, </a:t>
            </a:r>
            <a:r>
              <a:rPr lang="cs-CZ" altLang="cs-CZ" dirty="0" err="1" smtClean="0"/>
              <a:t>wifi</a:t>
            </a:r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ový popisek 1"/>
          <p:cNvSpPr/>
          <p:nvPr/>
        </p:nvSpPr>
        <p:spPr>
          <a:xfrm>
            <a:off x="395536" y="2564904"/>
            <a:ext cx="5616327" cy="576064"/>
          </a:xfrm>
          <a:prstGeom prst="wedgeRoundRectCallout">
            <a:avLst>
              <a:gd name="adj1" fmla="val 4493"/>
              <a:gd name="adj2" fmla="val -10064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Vyhledávač</a:t>
            </a:r>
            <a:endParaRPr lang="cs-CZ" altLang="cs-CZ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 smtClean="0"/>
              <a:t>Webová stránka sloužící pro </a:t>
            </a:r>
            <a:r>
              <a:rPr lang="cs-CZ" altLang="cs-CZ" dirty="0"/>
              <a:t>vyhledávání </a:t>
            </a:r>
            <a:r>
              <a:rPr lang="cs-CZ" altLang="cs-CZ" dirty="0" smtClean="0"/>
              <a:t>informací</a:t>
            </a:r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dirty="0" smtClean="0"/>
              <a:t>    Uveďte </a:t>
            </a:r>
            <a:r>
              <a:rPr lang="cs-CZ" altLang="cs-CZ" dirty="0"/>
              <a:t>příklady!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Google</a:t>
            </a:r>
            <a:endParaRPr lang="cs-CZ" dirty="0"/>
          </a:p>
        </p:txBody>
      </p:sp>
      <p:pic>
        <p:nvPicPr>
          <p:cNvPr id="6" name="Obrázek 5" descr="litovel - Hledat Googlem - Google Chrom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60"/>
            <a:ext cx="8133921" cy="4933073"/>
          </a:xfrm>
          <a:prstGeom prst="rect">
            <a:avLst/>
          </a:prstGeom>
        </p:spPr>
      </p:pic>
      <p:cxnSp>
        <p:nvCxnSpPr>
          <p:cNvPr id="8" name="Přímá spojnice se šipkou 7"/>
          <p:cNvCxnSpPr/>
          <p:nvPr/>
        </p:nvCxnSpPr>
        <p:spPr>
          <a:xfrm>
            <a:off x="755576" y="2420888"/>
            <a:ext cx="86409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8100392" y="836712"/>
            <a:ext cx="216024" cy="15121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755576" y="4869160"/>
            <a:ext cx="864096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755576" y="3573016"/>
            <a:ext cx="864096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0" y="2460258"/>
            <a:ext cx="16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kde hledat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152" y="3878312"/>
            <a:ext cx="1619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oficiální stránky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152" y="5175200"/>
            <a:ext cx="1613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odkaz na wikipedii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2267744" y="3573016"/>
            <a:ext cx="432048" cy="1440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2699792" y="337310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přesná adresa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458892" y="47667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možnosti </a:t>
            </a:r>
            <a:r>
              <a:rPr lang="cs-CZ" dirty="0" smtClean="0"/>
              <a:t>vyhledávání</a:t>
            </a:r>
            <a:endParaRPr lang="cs-CZ" dirty="0"/>
          </a:p>
        </p:txBody>
      </p:sp>
      <p:cxnSp>
        <p:nvCxnSpPr>
          <p:cNvPr id="26" name="Přímá spojnice se šipkou 25"/>
          <p:cNvCxnSpPr/>
          <p:nvPr/>
        </p:nvCxnSpPr>
        <p:spPr>
          <a:xfrm flipV="1">
            <a:off x="6876256" y="2060848"/>
            <a:ext cx="792088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5868144" y="235803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služby </a:t>
            </a:r>
            <a:r>
              <a:rPr lang="cs-CZ" dirty="0" err="1" smtClean="0"/>
              <a:t>googlu</a:t>
            </a:r>
            <a:endParaRPr lang="cs-CZ" dirty="0"/>
          </a:p>
        </p:txBody>
      </p:sp>
      <p:cxnSp>
        <p:nvCxnSpPr>
          <p:cNvPr id="29" name="Přímá spojnice se šipkou 28"/>
          <p:cNvCxnSpPr/>
          <p:nvPr/>
        </p:nvCxnSpPr>
        <p:spPr>
          <a:xfrm flipH="1">
            <a:off x="1979712" y="836712"/>
            <a:ext cx="1224136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2699792" y="5486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vyhledávací políčko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451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vyhledávačů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každém z vyhledávačů najdi slovo </a:t>
            </a:r>
            <a:r>
              <a:rPr lang="cs-CZ" b="1" dirty="0" smtClean="0"/>
              <a:t>GJO Litovel</a:t>
            </a:r>
            <a:r>
              <a:rPr lang="cs-CZ" dirty="0" smtClean="0"/>
              <a:t>, zapiš počet výsledků a ohodnoť známkou (1-5)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454927"/>
              </p:ext>
            </p:extLst>
          </p:nvPr>
        </p:nvGraphicFramePr>
        <p:xfrm>
          <a:off x="683568" y="3284984"/>
          <a:ext cx="7272807" cy="295233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424269"/>
                <a:gridCol w="2424269"/>
                <a:gridCol w="2424269"/>
              </a:tblGrid>
              <a:tr h="590466">
                <a:tc>
                  <a:txBody>
                    <a:bodyPr/>
                    <a:lstStyle/>
                    <a:p>
                      <a:r>
                        <a:rPr lang="cs-CZ" dirty="0" smtClean="0"/>
                        <a:t>Vyhledávač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odkazů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Moje hodnocení</a:t>
                      </a:r>
                      <a:endParaRPr lang="cs-CZ" dirty="0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r>
                        <a:rPr lang="cs-CZ" dirty="0" smtClean="0"/>
                        <a:t>Google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r>
                        <a:rPr lang="cs-CZ" dirty="0" smtClean="0"/>
                        <a:t>Seznam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r>
                        <a:rPr lang="cs-CZ" dirty="0" smtClean="0"/>
                        <a:t>Centrum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Yahoo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48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ový popisek 3"/>
          <p:cNvSpPr/>
          <p:nvPr/>
        </p:nvSpPr>
        <p:spPr>
          <a:xfrm>
            <a:off x="539551" y="2564904"/>
            <a:ext cx="7488833" cy="936104"/>
          </a:xfrm>
          <a:prstGeom prst="wedgeRoundRectCallout">
            <a:avLst>
              <a:gd name="adj1" fmla="val -48647"/>
              <a:gd name="adj2" fmla="val 1087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Prohlížeč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 smtClean="0"/>
              <a:t>Program</a:t>
            </a:r>
            <a:r>
              <a:rPr lang="cs-CZ" altLang="cs-CZ" dirty="0"/>
              <a:t>, který máme nainstalovaný v počítači a slouží k zobrazení web. </a:t>
            </a:r>
            <a:r>
              <a:rPr lang="cs-CZ" altLang="cs-CZ" dirty="0" smtClean="0"/>
              <a:t>stránek</a:t>
            </a:r>
          </a:p>
          <a:p>
            <a:pPr marL="0" indent="0">
              <a:buNone/>
            </a:pPr>
            <a:r>
              <a:rPr lang="cs-CZ" altLang="cs-CZ" dirty="0" smtClean="0"/>
              <a:t>Uveďte příklady a vyhledejte si loga těchto programů.</a:t>
            </a:r>
            <a:endParaRPr lang="cs-CZ" altLang="cs-CZ" dirty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101853"/>
              </p:ext>
            </p:extLst>
          </p:nvPr>
        </p:nvGraphicFramePr>
        <p:xfrm>
          <a:off x="2195736" y="4221088"/>
          <a:ext cx="6456040" cy="22142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228020"/>
                <a:gridCol w="3228020"/>
              </a:tblGrid>
              <a:tr h="442848">
                <a:tc>
                  <a:txBody>
                    <a:bodyPr/>
                    <a:lstStyle/>
                    <a:p>
                      <a:r>
                        <a:rPr lang="cs-CZ" dirty="0" smtClean="0"/>
                        <a:t>Prohlížeč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uživatelů ve třídě</a:t>
                      </a:r>
                      <a:endParaRPr lang="cs-CZ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39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Chrome</a:t>
            </a:r>
            <a:endParaRPr lang="cs-CZ" dirty="0"/>
          </a:p>
        </p:txBody>
      </p:sp>
      <p:pic>
        <p:nvPicPr>
          <p:cNvPr id="4" name="Obrázek 3" descr="Nová karta - Google Chrom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24744"/>
            <a:ext cx="7635363" cy="4630707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 flipH="1">
            <a:off x="1691680" y="692696"/>
            <a:ext cx="144016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467544" y="1484784"/>
            <a:ext cx="72008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467544" y="1484784"/>
            <a:ext cx="936104" cy="15121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3419872" y="692696"/>
            <a:ext cx="936104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6804248" y="692696"/>
            <a:ext cx="1008112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7812360" y="1484784"/>
            <a:ext cx="432048" cy="936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 flipV="1">
            <a:off x="5004048" y="1700808"/>
            <a:ext cx="72008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2843808" y="35467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karty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779912" y="35467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adresní řádek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5589860" y="33265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přidat stránku do záložek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271792" y="242088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nastavení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355976" y="20608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lišta záložek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0" y="3001020"/>
            <a:ext cx="255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domovská stránka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0" y="2066516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znovu načíst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3707904" y="5570785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zobrazená stránka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48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4634</TotalTime>
  <Words>332</Words>
  <Application>Microsoft Office PowerPoint</Application>
  <PresentationFormat>Předvádění na obrazovce (4:3)</PresentationFormat>
  <Paragraphs>99</Paragraphs>
  <Slides>11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Medián</vt:lpstr>
      <vt:lpstr>Prezentace aplikace PowerPoint</vt:lpstr>
      <vt:lpstr>Internet - vyhledávání</vt:lpstr>
      <vt:lpstr>WWW stránka</vt:lpstr>
      <vt:lpstr>Připojení k Internetu</vt:lpstr>
      <vt:lpstr>Vyhledávač</vt:lpstr>
      <vt:lpstr>Google</vt:lpstr>
      <vt:lpstr>Test vyhledávačů</vt:lpstr>
      <vt:lpstr>Prohlížeč</vt:lpstr>
      <vt:lpstr>Chrome</vt:lpstr>
      <vt:lpstr>Vyhledejte odpovědi na otázky</vt:lpstr>
      <vt:lpstr>Správné odpovědi</vt:lpstr>
    </vt:vector>
  </TitlesOfParts>
  <Company>GJO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Zdeňka Hanáková</dc:creator>
  <cp:lastModifiedBy>hanakova</cp:lastModifiedBy>
  <cp:revision>44</cp:revision>
  <dcterms:created xsi:type="dcterms:W3CDTF">2009-03-04T09:11:58Z</dcterms:created>
  <dcterms:modified xsi:type="dcterms:W3CDTF">2014-05-15T19:36:07Z</dcterms:modified>
</cp:coreProperties>
</file>