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269" r:id="rId2"/>
    <p:sldId id="256" r:id="rId3"/>
    <p:sldId id="257" r:id="rId4"/>
    <p:sldId id="267" r:id="rId5"/>
    <p:sldId id="258" r:id="rId6"/>
    <p:sldId id="26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D7C81D-159B-4FA2-BC12-03F3759A23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0004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A6972-F0F8-4730-B1AD-4E537E02B7DB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6E06E-FAC6-406C-9714-A323E78DB35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20611-DD89-4702-86B6-2517BAE67800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06980-BF8F-4B18-81BD-B2CDC968CAEE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BE0CF-CD78-4021-A120-07143E0802C2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85B967-5D2A-4F68-A72F-4040A215482C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B3C23C-9725-479B-9369-2B1B88A2B8B3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CE5645-C081-47DC-832F-4E855630D6B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9CA8-7847-4BEC-BC70-94791E5DB37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A0F8878-4806-4F32-8726-2D2E4E7D600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0F1A77-4465-4675-9157-379177B02126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E3A92C0-95B7-4357-8F9A-D972DA0CBD9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BFD4C1A-BCFF-4AD4-B8B0-3C37EE63C01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88CCB0-3974-40C7-A874-BB6ABEDFAB94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7829CA-F232-447F-956D-FAE9817F632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4B2C36-4896-47AC-B4D1-9720C2E3201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49EE8D-11D5-4826-8FAE-349477CB398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DD0C4-49BC-4FF4-BF05-EA8D26FE308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422B08-48E3-4A22-AA7D-FD4FB9E46F3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luzaci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ic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a/ad/Internet.p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7/Internet_users_en_2007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7/70/Applications-internet.sv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jo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898387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Internet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Arpanet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server, paket, IP adresa, URL adresa. doména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Listopad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Doménové názvy</a:t>
            </a:r>
            <a:endParaRPr lang="cs-CZ" alt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>
                <a:hlinkClick r:id="rId3"/>
              </a:rPr>
              <a:t>www.spoluzaci.cz</a:t>
            </a:r>
            <a:endParaRPr lang="cs-CZ" altLang="cs-CZ" dirty="0"/>
          </a:p>
          <a:p>
            <a:r>
              <a:rPr lang="cs-CZ" altLang="cs-CZ" dirty="0"/>
              <a:t>doména </a:t>
            </a:r>
            <a:r>
              <a:rPr lang="cs-CZ" altLang="cs-CZ" b="1" dirty="0"/>
              <a:t>prvního řádu</a:t>
            </a:r>
            <a:r>
              <a:rPr lang="cs-CZ" altLang="cs-CZ" dirty="0"/>
              <a:t>: </a:t>
            </a:r>
            <a:r>
              <a:rPr lang="cs-CZ" altLang="cs-CZ" dirty="0" err="1"/>
              <a:t>cz</a:t>
            </a:r>
            <a:endParaRPr lang="cs-CZ" altLang="cs-CZ" dirty="0"/>
          </a:p>
          <a:p>
            <a:r>
              <a:rPr lang="cs-CZ" altLang="cs-CZ" dirty="0"/>
              <a:t>doména </a:t>
            </a:r>
            <a:r>
              <a:rPr lang="cs-CZ" altLang="cs-CZ" b="1" dirty="0"/>
              <a:t>druhého řádu</a:t>
            </a:r>
            <a:r>
              <a:rPr lang="cs-CZ" altLang="cs-CZ" dirty="0"/>
              <a:t>: </a:t>
            </a:r>
            <a:r>
              <a:rPr lang="cs-CZ" altLang="cs-CZ" dirty="0" err="1"/>
              <a:t>spoluzaci</a:t>
            </a:r>
            <a:endParaRPr lang="cs-CZ" altLang="cs-CZ" dirty="0"/>
          </a:p>
          <a:p>
            <a:r>
              <a:rPr lang="cs-CZ" altLang="cs-CZ" dirty="0"/>
              <a:t>doména </a:t>
            </a:r>
            <a:r>
              <a:rPr lang="cs-CZ" altLang="cs-CZ" b="1" dirty="0"/>
              <a:t>třetího řádu</a:t>
            </a:r>
            <a:r>
              <a:rPr lang="cs-CZ" altLang="cs-CZ" dirty="0"/>
              <a:t>: www</a:t>
            </a:r>
          </a:p>
          <a:p>
            <a:r>
              <a:rPr lang="cs-CZ" altLang="cs-CZ" dirty="0"/>
              <a:t>domény 1. řádu – </a:t>
            </a:r>
            <a:r>
              <a:rPr lang="cs-CZ" altLang="cs-CZ" b="1" dirty="0"/>
              <a:t>národní princip přidělování </a:t>
            </a:r>
            <a:r>
              <a:rPr lang="cs-CZ" altLang="cs-CZ" dirty="0"/>
              <a:t>(</a:t>
            </a:r>
            <a:r>
              <a:rPr lang="cs-CZ" altLang="cs-CZ" dirty="0" err="1"/>
              <a:t>cz</a:t>
            </a:r>
            <a:r>
              <a:rPr lang="cs-CZ" altLang="cs-CZ" dirty="0"/>
              <a:t>, </a:t>
            </a:r>
            <a:r>
              <a:rPr lang="cs-CZ" altLang="cs-CZ" dirty="0" err="1"/>
              <a:t>eu</a:t>
            </a:r>
            <a:r>
              <a:rPr lang="cs-CZ" altLang="cs-CZ" dirty="0"/>
              <a:t>, </a:t>
            </a:r>
            <a:r>
              <a:rPr lang="cs-CZ" altLang="cs-CZ" dirty="0" err="1"/>
              <a:t>com</a:t>
            </a:r>
            <a:r>
              <a:rPr lang="cs-CZ" altLang="cs-CZ" dirty="0"/>
              <a:t>, </a:t>
            </a:r>
            <a:r>
              <a:rPr lang="cs-CZ" altLang="cs-CZ" dirty="0" err="1"/>
              <a:t>org</a:t>
            </a:r>
            <a:r>
              <a:rPr lang="cs-CZ" altLang="cs-CZ" dirty="0"/>
              <a:t>, </a:t>
            </a:r>
            <a:r>
              <a:rPr lang="cs-CZ" altLang="cs-CZ" dirty="0" err="1"/>
              <a:t>edu</a:t>
            </a:r>
            <a:r>
              <a:rPr lang="cs-CZ" altLang="cs-CZ" dirty="0"/>
              <a:t>)</a:t>
            </a:r>
          </a:p>
          <a:p>
            <a:r>
              <a:rPr lang="cs-CZ" altLang="cs-CZ" b="1" dirty="0"/>
              <a:t>registrace domén</a:t>
            </a:r>
            <a:r>
              <a:rPr lang="cs-CZ" altLang="cs-CZ" dirty="0"/>
              <a:t> </a:t>
            </a:r>
            <a:r>
              <a:rPr lang="cs-CZ" altLang="cs-CZ" dirty="0" smtClean="0"/>
              <a:t>v ČR (</a:t>
            </a:r>
            <a:r>
              <a:rPr lang="cs-CZ" altLang="cs-CZ" dirty="0" smtClean="0">
                <a:hlinkClick r:id="rId4"/>
              </a:rPr>
              <a:t>www.nic.cz</a:t>
            </a:r>
            <a:r>
              <a:rPr lang="cs-CZ" altLang="cs-CZ" dirty="0"/>
              <a:t>) - poplatek</a:t>
            </a:r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6000"/>
              <a:t>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Mgr. Zdeňka </a:t>
            </a:r>
            <a:r>
              <a:rPr lang="cs-CZ" altLang="cs-CZ" dirty="0"/>
              <a:t>Hanáková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6165304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1. 11. 2013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Internet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/>
              <a:t>Celosvětová síť (Síť) počítačů, propojených mezi sebou různými způsoby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je svobodný, nikomu </a:t>
            </a:r>
            <a:r>
              <a:rPr lang="cs-CZ" altLang="cs-CZ" sz="2800" dirty="0" smtClean="0"/>
              <a:t>nepatří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není </a:t>
            </a:r>
            <a:r>
              <a:rPr lang="cs-CZ" altLang="cs-CZ" sz="2800" dirty="0"/>
              <a:t>závislý pouze na jednom hlavním </a:t>
            </a:r>
            <a:r>
              <a:rPr lang="cs-CZ" altLang="cs-CZ" sz="2800" dirty="0" smtClean="0"/>
              <a:t>počítači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212976"/>
            <a:ext cx="3048000" cy="283845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0" y="630932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obrázku</a:t>
            </a:r>
            <a:r>
              <a:rPr lang="cs-CZ" sz="1200" dirty="0" smtClean="0"/>
              <a:t>: </a:t>
            </a:r>
            <a:r>
              <a:rPr lang="en-US" sz="1200" dirty="0" smtClean="0"/>
              <a:t>Od </a:t>
            </a:r>
            <a:r>
              <a:rPr lang="en-US" sz="1200" dirty="0" err="1" smtClean="0"/>
              <a:t>Jcarranza</a:t>
            </a:r>
            <a:r>
              <a:rPr lang="en-US" sz="1200" dirty="0" smtClean="0"/>
              <a:t> (</a:t>
            </a:r>
            <a:r>
              <a:rPr lang="en-US" sz="1200" dirty="0" err="1" smtClean="0"/>
              <a:t>Vlastní</a:t>
            </a:r>
            <a:r>
              <a:rPr lang="en-US" sz="1200" dirty="0" smtClean="0"/>
              <a:t> </a:t>
            </a:r>
            <a:r>
              <a:rPr lang="en-US" sz="1200" dirty="0" err="1" smtClean="0"/>
              <a:t>dílo</a:t>
            </a:r>
            <a:r>
              <a:rPr lang="en-US" sz="1200" dirty="0" smtClean="0"/>
              <a:t>) [Public domain], </a:t>
            </a:r>
            <a:r>
              <a:rPr lang="en-US" sz="1200" dirty="0" err="1" smtClean="0"/>
              <a:t>prostřednictvím</a:t>
            </a:r>
            <a:r>
              <a:rPr lang="en-US" sz="1200" dirty="0" smtClean="0"/>
              <a:t> Wikimedia Commons</a:t>
            </a:r>
            <a:r>
              <a:rPr lang="cs-CZ" sz="1200" dirty="0" smtClean="0"/>
              <a:t>. </a:t>
            </a:r>
            <a:r>
              <a:rPr lang="en-US" sz="1200" dirty="0" smtClean="0"/>
              <a:t>[</a:t>
            </a:r>
            <a:r>
              <a:rPr lang="cs-CZ" sz="1200" dirty="0" smtClean="0"/>
              <a:t>cit. 1. 11. 2013</a:t>
            </a:r>
            <a:r>
              <a:rPr lang="en-US" sz="1200" dirty="0" smtClean="0"/>
              <a:t>]</a:t>
            </a:r>
            <a:r>
              <a:rPr lang="cs-CZ" sz="1200" dirty="0" smtClean="0"/>
              <a:t>. Dostupné z: </a:t>
            </a:r>
            <a:r>
              <a:rPr lang="cs-CZ" sz="1200" dirty="0" smtClean="0">
                <a:hlinkClick r:id="rId4"/>
              </a:rPr>
              <a:t>http://upload.wikimedia.org/wikipedia/commons/a/ad/Internet.png</a:t>
            </a:r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altLang="cs-CZ" sz="3200" dirty="0" smtClean="0"/>
              <a:t>Informace</a:t>
            </a:r>
          </a:p>
          <a:p>
            <a:r>
              <a:rPr lang="cs-CZ" altLang="cs-CZ" sz="3200" dirty="0" smtClean="0"/>
              <a:t>Komunikace</a:t>
            </a:r>
          </a:p>
          <a:p>
            <a:r>
              <a:rPr lang="cs-CZ" altLang="cs-CZ" sz="3200" dirty="0" smtClean="0"/>
              <a:t>Nakupování</a:t>
            </a:r>
          </a:p>
          <a:p>
            <a:endParaRPr lang="cs-CZ" altLang="cs-CZ" sz="3200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3200" dirty="0"/>
              <a:t>virová nebezpečí </a:t>
            </a:r>
            <a:r>
              <a:rPr lang="cs-CZ" altLang="cs-CZ" sz="3200" dirty="0" smtClean="0"/>
              <a:t>(</a:t>
            </a:r>
            <a:r>
              <a:rPr lang="cs-CZ" altLang="cs-CZ" sz="3200" dirty="0"/>
              <a:t>email, červi, spam)</a:t>
            </a:r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nelegální </a:t>
            </a:r>
            <a:r>
              <a:rPr lang="cs-CZ" altLang="cs-CZ" sz="3200" dirty="0"/>
              <a:t>činnost </a:t>
            </a:r>
            <a:r>
              <a:rPr lang="cs-CZ" altLang="cs-CZ" sz="3200" dirty="0" smtClean="0"/>
              <a:t>(dětská pornografie</a:t>
            </a:r>
            <a:r>
              <a:rPr lang="cs-CZ" altLang="cs-CZ" sz="3200" dirty="0"/>
              <a:t>, zbraně, </a:t>
            </a:r>
            <a:r>
              <a:rPr lang="cs-CZ" altLang="cs-CZ" sz="3200" dirty="0" smtClean="0"/>
              <a:t>rasová nesnášenlivost)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porušování </a:t>
            </a:r>
            <a:r>
              <a:rPr lang="cs-CZ" altLang="cs-CZ" sz="3200" dirty="0"/>
              <a:t>autorských práv </a:t>
            </a:r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anonymita</a:t>
            </a:r>
            <a:endParaRPr lang="cs-CZ" altLang="cs-CZ" sz="3200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+++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---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34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Historie Internetu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Myšlenka </a:t>
            </a:r>
            <a:r>
              <a:rPr lang="cs-CZ" altLang="cs-CZ" sz="2400" dirty="0"/>
              <a:t>stabilní počítačové sítě nezávislé na jednom centrálním uzlu vznikla jako </a:t>
            </a:r>
            <a:r>
              <a:rPr lang="cs-CZ" altLang="cs-CZ" sz="2400" b="1" dirty="0"/>
              <a:t>vojenský projekt v USA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1964.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V</a:t>
            </a:r>
            <a:r>
              <a:rPr lang="cs-CZ" altLang="cs-CZ" sz="2400" dirty="0"/>
              <a:t> roce </a:t>
            </a:r>
            <a:r>
              <a:rPr lang="cs-CZ" altLang="cs-CZ" sz="2400" b="1" dirty="0"/>
              <a:t>1969</a:t>
            </a:r>
            <a:r>
              <a:rPr lang="cs-CZ" altLang="cs-CZ" sz="2400" dirty="0"/>
              <a:t> vznikají první 4 uzly sítě </a:t>
            </a:r>
            <a:r>
              <a:rPr lang="cs-CZ" altLang="cs-CZ" sz="2400" b="1" dirty="0" smtClean="0"/>
              <a:t>ARPANET.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Obliba mezi </a:t>
            </a:r>
            <a:r>
              <a:rPr lang="cs-CZ" altLang="cs-CZ" sz="2400" b="1" dirty="0"/>
              <a:t>vědci a studenty</a:t>
            </a:r>
            <a:r>
              <a:rPr lang="cs-CZ" altLang="cs-CZ" sz="2400" dirty="0"/>
              <a:t> univerzit, kteří ji užívají ke </a:t>
            </a:r>
            <a:r>
              <a:rPr lang="cs-CZ" altLang="cs-CZ" sz="2400" dirty="0" smtClean="0"/>
              <a:t>komunikaci.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V</a:t>
            </a:r>
            <a:r>
              <a:rPr lang="cs-CZ" altLang="cs-CZ" sz="2400" dirty="0"/>
              <a:t> </a:t>
            </a:r>
            <a:r>
              <a:rPr lang="cs-CZ" altLang="cs-CZ" sz="2400" b="1" dirty="0"/>
              <a:t>70. letech</a:t>
            </a:r>
            <a:r>
              <a:rPr lang="cs-CZ" altLang="cs-CZ" sz="2400" dirty="0"/>
              <a:t> přesahuje ARPANET státní hranice a stává se z něj </a:t>
            </a:r>
            <a:r>
              <a:rPr lang="cs-CZ" altLang="cs-CZ" sz="2400" b="1" dirty="0"/>
              <a:t>INTERNET</a:t>
            </a:r>
            <a:r>
              <a:rPr lang="cs-CZ" altLang="cs-CZ" sz="2400" dirty="0"/>
              <a:t> (INTER ‑ mezinárodní, NET-síť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V</a:t>
            </a:r>
            <a:r>
              <a:rPr lang="cs-CZ" altLang="cs-CZ" sz="2400" dirty="0"/>
              <a:t> roce </a:t>
            </a:r>
            <a:r>
              <a:rPr lang="cs-CZ" altLang="cs-CZ" sz="2400" b="1" dirty="0"/>
              <a:t>1991</a:t>
            </a:r>
            <a:r>
              <a:rPr lang="cs-CZ" altLang="cs-CZ" sz="2400" dirty="0"/>
              <a:t> (1992 v ČR) </a:t>
            </a:r>
            <a:r>
              <a:rPr lang="cs-CZ" altLang="cs-CZ" sz="2400" b="1" dirty="0"/>
              <a:t>vzniká </a:t>
            </a:r>
            <a:r>
              <a:rPr lang="cs-CZ" altLang="cs-CZ" sz="2400" b="1" dirty="0" smtClean="0"/>
              <a:t>WWW </a:t>
            </a:r>
            <a:r>
              <a:rPr lang="cs-CZ" altLang="cs-CZ" sz="2400" dirty="0" smtClean="0"/>
              <a:t>– </a:t>
            </a:r>
            <a:r>
              <a:rPr lang="cs-CZ" altLang="cs-CZ" sz="2400" b="1" dirty="0"/>
              <a:t>komerční využití </a:t>
            </a:r>
            <a:r>
              <a:rPr lang="cs-CZ" altLang="cs-CZ" sz="2400" b="1" dirty="0" smtClean="0"/>
              <a:t>Internetu.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Dnes více než 2 miliardy uživatelů.</a:t>
            </a:r>
            <a:endParaRPr lang="cs-CZ" alt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84" y="1556792"/>
            <a:ext cx="9144000" cy="4223742"/>
          </a:xfrm>
          <a:prstGeom prst="rect">
            <a:avLst/>
          </a:prstGeom>
        </p:spPr>
      </p:pic>
      <p:sp>
        <p:nvSpPr>
          <p:cNvPr id="6" name="Zaoblený obdélníkový popisek 5"/>
          <p:cNvSpPr/>
          <p:nvPr/>
        </p:nvSpPr>
        <p:spPr>
          <a:xfrm>
            <a:off x="5364088" y="116632"/>
            <a:ext cx="3692972" cy="864096"/>
          </a:xfrm>
          <a:prstGeom prst="wedgeRoundRectCallout">
            <a:avLst>
              <a:gd name="adj1" fmla="val -53503"/>
              <a:gd name="adj2" fmla="val 1286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Najděte podobný, ale novější graf a porovnejte údaje.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Uživatelé Internetu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-17884" y="630932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obrázku</a:t>
            </a:r>
            <a:r>
              <a:rPr lang="cs-CZ" sz="1200" dirty="0" smtClean="0"/>
              <a:t>: Od </a:t>
            </a:r>
            <a:r>
              <a:rPr lang="cs-CZ" sz="1200" dirty="0" err="1" smtClean="0"/>
              <a:t>Lobizón</a:t>
            </a:r>
            <a:r>
              <a:rPr lang="cs-CZ" sz="1200" dirty="0" smtClean="0"/>
              <a:t> </a:t>
            </a:r>
            <a:r>
              <a:rPr lang="cs-CZ" sz="1200" dirty="0" err="1" smtClean="0"/>
              <a:t>at</a:t>
            </a:r>
            <a:r>
              <a:rPr lang="cs-CZ" sz="1200" dirty="0" smtClean="0"/>
              <a:t> </a:t>
            </a:r>
            <a:r>
              <a:rPr lang="cs-CZ" sz="1200" dirty="0" err="1" smtClean="0"/>
              <a:t>en.wikipedia</a:t>
            </a:r>
            <a:r>
              <a:rPr lang="cs-CZ" sz="1200" dirty="0" smtClean="0"/>
              <a:t> [Public </a:t>
            </a:r>
            <a:r>
              <a:rPr lang="cs-CZ" sz="1200" dirty="0" err="1" smtClean="0"/>
              <a:t>domain</a:t>
            </a:r>
            <a:r>
              <a:rPr lang="cs-CZ" sz="1200" dirty="0" smtClean="0"/>
              <a:t>], z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. </a:t>
            </a:r>
            <a:r>
              <a:rPr lang="en-US" sz="1200" dirty="0" smtClean="0"/>
              <a:t>[cit. </a:t>
            </a:r>
            <a:r>
              <a:rPr lang="cs-CZ" sz="1200" dirty="0" smtClean="0"/>
              <a:t>1. 11. 2013</a:t>
            </a:r>
            <a:r>
              <a:rPr lang="en-US" sz="1200" dirty="0" smtClean="0"/>
              <a:t>]</a:t>
            </a:r>
            <a:r>
              <a:rPr lang="cs-CZ" sz="1200" dirty="0" smtClean="0"/>
              <a:t>. Dostupné z: </a:t>
            </a:r>
            <a:r>
              <a:rPr lang="cs-CZ" sz="1200" dirty="0" smtClean="0">
                <a:hlinkClick r:id="rId3"/>
              </a:rPr>
              <a:t>http://upload.wikimedia.org/wikipedia/commons/f/f7/Internet_users_en_2007.png</a:t>
            </a:r>
            <a:endParaRPr lang="cs-CZ" sz="1200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53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funguje Internet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None/>
            </a:pPr>
            <a:endParaRPr lang="cs-CZ" altLang="cs-CZ" sz="2400" b="1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Paketový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(balíčkový) přenos informací mezi počítači, </a:t>
            </a:r>
            <a:r>
              <a:rPr lang="cs-CZ" altLang="cs-CZ" sz="2400" dirty="0" smtClean="0"/>
              <a:t>které </a:t>
            </a:r>
            <a:r>
              <a:rPr lang="cs-CZ" altLang="cs-CZ" sz="2400" dirty="0"/>
              <a:t>jsou určeny svými </a:t>
            </a:r>
            <a:r>
              <a:rPr lang="cs-CZ" altLang="cs-CZ" sz="2400" b="1" dirty="0"/>
              <a:t>jednoznačnými adresami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cs-CZ" altLang="cs-CZ" sz="2400" b="1" dirty="0" smtClean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dirty="0" smtClean="0"/>
              <a:t>2 </a:t>
            </a:r>
            <a:r>
              <a:rPr lang="cs-CZ" altLang="cs-CZ" sz="2400" b="1" dirty="0"/>
              <a:t>druhy počítačů: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400" b="1" dirty="0"/>
              <a:t>servery</a:t>
            </a:r>
            <a:r>
              <a:rPr lang="cs-CZ" altLang="cs-CZ" sz="2400" dirty="0"/>
              <a:t> (např. </a:t>
            </a:r>
            <a:r>
              <a:rPr lang="cs-CZ" altLang="cs-CZ" sz="2400" dirty="0" smtClean="0"/>
              <a:t>gjo.cz) - poskytují </a:t>
            </a:r>
            <a:r>
              <a:rPr lang="cs-CZ" altLang="cs-CZ" sz="2400" dirty="0"/>
              <a:t>služby, jsou na nich uloženy </a:t>
            </a:r>
            <a:r>
              <a:rPr lang="cs-CZ" altLang="cs-CZ" sz="2400" b="1" dirty="0"/>
              <a:t>www stránky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400" b="1" dirty="0"/>
              <a:t>klienti </a:t>
            </a:r>
            <a:r>
              <a:rPr lang="cs-CZ" altLang="cs-CZ" sz="2400" dirty="0"/>
              <a:t>(např. náš </a:t>
            </a:r>
            <a:r>
              <a:rPr lang="cs-CZ" altLang="cs-CZ" sz="2400" dirty="0" err="1" smtClean="0"/>
              <a:t>pc</a:t>
            </a:r>
            <a:r>
              <a:rPr lang="cs-CZ" altLang="cs-CZ" sz="2400" dirty="0" smtClean="0"/>
              <a:t>) - počítače</a:t>
            </a:r>
            <a:r>
              <a:rPr lang="cs-CZ" altLang="cs-CZ" sz="2400" dirty="0"/>
              <a:t>, </a:t>
            </a:r>
            <a:r>
              <a:rPr lang="cs-CZ" altLang="cs-CZ" sz="2400" dirty="0" smtClean="0"/>
              <a:t>které </a:t>
            </a:r>
            <a:r>
              <a:rPr lang="cs-CZ" altLang="cs-CZ" sz="2400" dirty="0"/>
              <a:t>se k serverům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dirty="0"/>
              <a:t>	připojují a stránky si </a:t>
            </a:r>
            <a:r>
              <a:rPr lang="cs-CZ" altLang="cs-CZ" sz="2400" dirty="0" smtClean="0"/>
              <a:t>prohlížejí</a:t>
            </a:r>
            <a:endParaRPr lang="cs-CZ" alt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108" y="-99392"/>
            <a:ext cx="2337048" cy="233704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-21456" y="630932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obrázku</a:t>
            </a:r>
            <a:r>
              <a:rPr lang="cs-CZ" sz="1200" dirty="0" smtClean="0"/>
              <a:t>: </a:t>
            </a:r>
            <a:r>
              <a:rPr lang="en-US" sz="1200" dirty="0" smtClean="0"/>
              <a:t>Od The people from the Tango! project (The Tango! Desktop Project) [Public domain], </a:t>
            </a:r>
            <a:r>
              <a:rPr lang="en-US" sz="1200" dirty="0" err="1" smtClean="0"/>
              <a:t>prostřednictvím</a:t>
            </a:r>
            <a:r>
              <a:rPr lang="en-US" sz="1200" dirty="0" smtClean="0"/>
              <a:t> Wikimedia Commons</a:t>
            </a:r>
            <a:r>
              <a:rPr lang="cs-CZ" sz="1200" dirty="0" smtClean="0"/>
              <a:t>. </a:t>
            </a:r>
            <a:r>
              <a:rPr lang="en-US" sz="1200" dirty="0" smtClean="0"/>
              <a:t>[cit. </a:t>
            </a:r>
            <a:r>
              <a:rPr lang="cs-CZ" sz="1200" dirty="0" smtClean="0"/>
              <a:t>1. 11. 2013</a:t>
            </a:r>
            <a:r>
              <a:rPr lang="en-US" sz="1200" dirty="0" smtClean="0"/>
              <a:t>]</a:t>
            </a:r>
            <a:r>
              <a:rPr lang="cs-CZ" sz="1200" dirty="0" smtClean="0"/>
              <a:t>. Dostupné z: </a:t>
            </a:r>
            <a:r>
              <a:rPr lang="cs-CZ" sz="1200" dirty="0" smtClean="0">
                <a:hlinkClick r:id="rId4"/>
              </a:rPr>
              <a:t>http://upload.wikimedia.org/wikipedia/commons/7/70/Applications-internet.svg</a:t>
            </a:r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IP adresa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číselná adresa počítače </a:t>
            </a:r>
            <a:r>
              <a:rPr lang="cs-CZ" altLang="cs-CZ" sz="2800" dirty="0" smtClean="0"/>
              <a:t>nebo zařízení v </a:t>
            </a:r>
            <a:r>
              <a:rPr lang="cs-CZ" altLang="cs-CZ" sz="2800" dirty="0"/>
              <a:t>síti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slouží k </a:t>
            </a:r>
            <a:r>
              <a:rPr lang="cs-CZ" altLang="cs-CZ" sz="2800" b="1" dirty="0"/>
              <a:t>identifikaci každého </a:t>
            </a:r>
            <a:r>
              <a:rPr lang="cs-CZ" altLang="cs-CZ" sz="2800" b="1" dirty="0" err="1"/>
              <a:t>pc</a:t>
            </a:r>
            <a:r>
              <a:rPr lang="cs-CZ" altLang="cs-CZ" sz="2800" b="1" dirty="0"/>
              <a:t> v síti</a:t>
            </a:r>
            <a:r>
              <a:rPr lang="cs-CZ" altLang="cs-CZ" sz="2800" dirty="0"/>
              <a:t> (jako poštovní adresa nebo tel. číslo)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je vždy </a:t>
            </a:r>
            <a:r>
              <a:rPr lang="cs-CZ" altLang="cs-CZ" sz="2800" b="1" dirty="0"/>
              <a:t>jedinečná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skládá se ze </a:t>
            </a:r>
            <a:r>
              <a:rPr lang="cs-CZ" altLang="cs-CZ" sz="2800" b="1" dirty="0"/>
              <a:t>4 čísel od 0 do 255</a:t>
            </a:r>
            <a:r>
              <a:rPr lang="cs-CZ" altLang="cs-CZ" sz="2800" dirty="0"/>
              <a:t> (</a:t>
            </a:r>
            <a:r>
              <a:rPr lang="cs-CZ" altLang="cs-CZ" sz="2800" dirty="0" smtClean="0"/>
              <a:t>IPv4-&gt;IPv6)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např. 77.75.72.3 je adresa počítače seznam.cz (příkazový řádek: ping seznam.cz</a:t>
            </a:r>
            <a:r>
              <a:rPr lang="cs-CZ" altLang="cs-CZ" sz="2800" dirty="0" smtClean="0"/>
              <a:t>)</a:t>
            </a: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URL adresa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b="1" dirty="0" smtClean="0"/>
              <a:t>jmenná </a:t>
            </a:r>
            <a:r>
              <a:rPr lang="cs-CZ" altLang="cs-CZ" b="1" dirty="0"/>
              <a:t>adresa</a:t>
            </a:r>
            <a:r>
              <a:rPr lang="cs-CZ" altLang="cs-CZ" dirty="0"/>
              <a:t>, skládá se z jednotlivých </a:t>
            </a:r>
            <a:r>
              <a:rPr lang="cs-CZ" altLang="cs-CZ" b="1" dirty="0"/>
              <a:t>doménových názvů</a:t>
            </a:r>
          </a:p>
          <a:p>
            <a:r>
              <a:rPr lang="cs-CZ" altLang="cs-CZ" dirty="0"/>
              <a:t>např. </a:t>
            </a:r>
            <a:r>
              <a:rPr lang="cs-CZ" altLang="cs-CZ" dirty="0">
                <a:hlinkClick r:id="rId3"/>
              </a:rPr>
              <a:t>www.gjo.cz</a:t>
            </a:r>
            <a:r>
              <a:rPr lang="cs-CZ" altLang="cs-CZ" dirty="0"/>
              <a:t>, youtube.com</a:t>
            </a:r>
          </a:p>
          <a:p>
            <a:r>
              <a:rPr lang="cs-CZ" altLang="cs-CZ" dirty="0"/>
              <a:t>URL adresu na IP adresu převádí </a:t>
            </a:r>
            <a:r>
              <a:rPr lang="cs-CZ" altLang="cs-CZ" b="1" dirty="0"/>
              <a:t>DNS server </a:t>
            </a:r>
            <a:r>
              <a:rPr lang="cs-CZ" altLang="cs-CZ" dirty="0"/>
              <a:t>(je jich v Internetu mnoho)</a:t>
            </a:r>
            <a:endParaRPr lang="cs-CZ" altLang="cs-CZ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891</TotalTime>
  <Words>460</Words>
  <Application>Microsoft Office PowerPoint</Application>
  <PresentationFormat>Předvádění na obrazovce (4:3)</PresentationFormat>
  <Paragraphs>81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Prezentace aplikace PowerPoint</vt:lpstr>
      <vt:lpstr>Internet</vt:lpstr>
      <vt:lpstr>Co je to Internet</vt:lpstr>
      <vt:lpstr>Výhody a nevýhody</vt:lpstr>
      <vt:lpstr>Historie Internetu</vt:lpstr>
      <vt:lpstr>Uživatelé Internetu</vt:lpstr>
      <vt:lpstr>Jak funguje Internet</vt:lpstr>
      <vt:lpstr>IP adresa</vt:lpstr>
      <vt:lpstr>URL adresa</vt:lpstr>
      <vt:lpstr>Doménové názvy</vt:lpstr>
    </vt:vector>
  </TitlesOfParts>
  <Company>GJO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Zdeňka Hanáková</dc:creator>
  <cp:lastModifiedBy>hanakova</cp:lastModifiedBy>
  <cp:revision>31</cp:revision>
  <dcterms:created xsi:type="dcterms:W3CDTF">2009-03-04T09:11:58Z</dcterms:created>
  <dcterms:modified xsi:type="dcterms:W3CDTF">2014-05-15T19:35:06Z</dcterms:modified>
</cp:coreProperties>
</file>