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10"/>
  </p:notesMasterIdLst>
  <p:sldIdLst>
    <p:sldId id="268" r:id="rId2"/>
    <p:sldId id="256" r:id="rId3"/>
    <p:sldId id="257" r:id="rId4"/>
    <p:sldId id="267" r:id="rId5"/>
    <p:sldId id="259" r:id="rId6"/>
    <p:sldId id="266" r:id="rId7"/>
    <p:sldId id="265" r:id="rId8"/>
    <p:sldId id="264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FA594D-3EF3-4545-A316-4E5302EAEB0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301578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5D7CD4-42B4-41D4-9180-A8A76319F4D4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4B5B56-B649-4B39-BD17-87C8A205FB20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657802-A14E-4F6E-AFD7-20059191D235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5D64D2-F352-49CD-A934-0499FE793400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DEEB-D04E-48CA-B980-8A0BDA01591A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 alt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FA602ED-041D-4876-BF14-6572B6A9CE24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FC5B38E-6182-4C8A-B38F-9E38672DFB7E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2968380-B24D-4DDF-8CF8-3EDFB2FD655A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cs-CZ" alt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0E87DB5-AF27-4C76-B36F-B8A4F8BF3472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 altLang="cs-CZ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cs-CZ" alt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5FCE2AC-E292-4227-88AB-622DE99D970F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 alt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22492AE-0E1B-454E-859A-4F67AA7E0F7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5FB48D3-497F-4C6A-90EF-E3711D972C93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</p:cSld>
  <p:clrMapOvr>
    <a:masterClrMapping/>
  </p:clrMapOvr>
  <p:transition spd="slow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B74A37D-415E-4B5A-9451-337CA6CDE7A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endParaRPr lang="cs-CZ" alt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301D727-0A6B-4A7C-B21C-CB5DE5891C96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 alt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FA19FC0-38D0-44BD-943E-E5F596716E90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ransition spd="slow">
    <p:wheel spokes="1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640133"/>
              </p:ext>
            </p:extLst>
          </p:nvPr>
        </p:nvGraphicFramePr>
        <p:xfrm>
          <a:off x="413284" y="1704114"/>
          <a:ext cx="8280920" cy="4984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Software – soubory a složky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ICT, sekunda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cs-CZ" sz="1700" i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Základy digitálních technologií</a:t>
                      </a:r>
                      <a:endParaRPr lang="cs-CZ" sz="1700" b="0" i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Výuková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prezentace s obrázky a úkoly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Soubor, složka, adresář, přípona</a:t>
                      </a:r>
                      <a:r>
                        <a:rPr lang="cs-CZ" sz="1700" b="0" smtClean="0">
                          <a:latin typeface="Arial" pitchFamily="34" charset="0"/>
                          <a:cs typeface="Arial" pitchFamily="34" charset="0"/>
                        </a:rPr>
                        <a:t>, cesta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Zdeňka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Hanáková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Říjen 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08978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Software – </a:t>
            </a:r>
            <a:r>
              <a:rPr lang="cs-CZ" altLang="cs-CZ" dirty="0" smtClean="0"/>
              <a:t>soubory a složky</a:t>
            </a:r>
            <a:endParaRPr lang="cs-CZ" alt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altLang="cs-CZ" sz="2400" dirty="0" smtClean="0">
                <a:solidFill>
                  <a:schemeClr val="tx1"/>
                </a:solidFill>
              </a:rPr>
              <a:t>Mgr. Zdeňka Hanáková</a:t>
            </a:r>
            <a:endParaRPr lang="cs-CZ" altLang="cs-CZ" sz="2400" dirty="0">
              <a:solidFill>
                <a:schemeClr val="tx1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0840" y="6165304"/>
            <a:ext cx="2195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25. 10. 2013</a:t>
            </a:r>
            <a:endParaRPr lang="cs-CZ" sz="2400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ový popisek 1"/>
          <p:cNvSpPr/>
          <p:nvPr/>
        </p:nvSpPr>
        <p:spPr>
          <a:xfrm>
            <a:off x="395536" y="1628800"/>
            <a:ext cx="8280920" cy="576064"/>
          </a:xfrm>
          <a:prstGeom prst="wedgeRoundRectCallout">
            <a:avLst>
              <a:gd name="adj1" fmla="val -34636"/>
              <a:gd name="adj2" fmla="val 10879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Organizace dat v počítači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400" dirty="0"/>
              <a:t>Jak zajistit, aby se data v počítači vzájemně nepomíchala</a:t>
            </a:r>
            <a:r>
              <a:rPr lang="cs-CZ" altLang="cs-CZ" sz="2400" dirty="0" smtClean="0"/>
              <a:t>?</a:t>
            </a:r>
          </a:p>
          <a:p>
            <a:pPr marL="0" indent="0">
              <a:buNone/>
            </a:pPr>
            <a:endParaRPr lang="cs-CZ" altLang="cs-CZ" sz="2400" dirty="0"/>
          </a:p>
          <a:p>
            <a:r>
              <a:rPr lang="cs-CZ" altLang="cs-CZ" sz="2400" i="1" dirty="0"/>
              <a:t>Řešení</a:t>
            </a:r>
            <a:r>
              <a:rPr lang="cs-CZ" altLang="cs-CZ" sz="2400" dirty="0"/>
              <a:t>: data jsou v </a:t>
            </a:r>
            <a:r>
              <a:rPr lang="cs-CZ" altLang="cs-CZ" sz="2400" dirty="0" err="1"/>
              <a:t>pc</a:t>
            </a:r>
            <a:r>
              <a:rPr lang="cs-CZ" altLang="cs-CZ" sz="2400" dirty="0"/>
              <a:t> uchována v ucelených jednotkách tzv. </a:t>
            </a:r>
            <a:r>
              <a:rPr lang="cs-CZ" altLang="cs-CZ" sz="2400" b="1" dirty="0"/>
              <a:t>souborech</a:t>
            </a:r>
            <a:r>
              <a:rPr lang="cs-CZ" altLang="cs-CZ" sz="2400" dirty="0"/>
              <a:t> (např. obrázek, dopis, písnička, tabulka)</a:t>
            </a:r>
          </a:p>
          <a:p>
            <a:r>
              <a:rPr lang="cs-CZ" altLang="cs-CZ" sz="2400" dirty="0"/>
              <a:t>Data mohou být různého typu: </a:t>
            </a:r>
            <a:r>
              <a:rPr lang="cs-CZ" altLang="cs-CZ" sz="2400" dirty="0" smtClean="0"/>
              <a:t>textová (dokument), </a:t>
            </a:r>
            <a:r>
              <a:rPr lang="cs-CZ" altLang="cs-CZ" sz="2400" dirty="0"/>
              <a:t>zvuková, obrazová</a:t>
            </a:r>
          </a:p>
          <a:p>
            <a:r>
              <a:rPr lang="cs-CZ" altLang="cs-CZ" sz="2400" b="1" dirty="0" smtClean="0"/>
              <a:t>Soubor</a:t>
            </a:r>
            <a:r>
              <a:rPr lang="cs-CZ" altLang="cs-CZ" sz="2400" dirty="0" smtClean="0"/>
              <a:t> = </a:t>
            </a:r>
            <a:r>
              <a:rPr lang="cs-CZ" altLang="cs-CZ" sz="2400" dirty="0"/>
              <a:t>blok souvisejících informací, který má své jméno a místo uložení na disku (</a:t>
            </a:r>
            <a:r>
              <a:rPr lang="cs-CZ" altLang="cs-CZ" sz="2400" dirty="0" err="1"/>
              <a:t>flešce</a:t>
            </a:r>
            <a:r>
              <a:rPr lang="cs-CZ" altLang="cs-CZ" sz="2400" dirty="0"/>
              <a:t> apod.) 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ový popisek 4"/>
          <p:cNvSpPr/>
          <p:nvPr/>
        </p:nvSpPr>
        <p:spPr>
          <a:xfrm>
            <a:off x="323528" y="5373216"/>
            <a:ext cx="4752528" cy="576064"/>
          </a:xfrm>
          <a:prstGeom prst="wedgeRoundRectCallout">
            <a:avLst>
              <a:gd name="adj1" fmla="val -49426"/>
              <a:gd name="adj2" fmla="val 11541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souboru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Velikost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Umístění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Datum vytvoření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Datum změny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Datum otevření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Skrytý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Jen pro čtení</a:t>
            </a:r>
          </a:p>
          <a:p>
            <a:pPr marL="0" indent="0">
              <a:buNone/>
            </a:pPr>
            <a:r>
              <a:rPr lang="cs-CZ" dirty="0" smtClean="0"/>
              <a:t>Jak vlastnosti zobrazíme?</a:t>
            </a:r>
          </a:p>
          <a:p>
            <a:endParaRPr lang="cs-CZ" dirty="0"/>
          </a:p>
        </p:txBody>
      </p:sp>
      <p:pic>
        <p:nvPicPr>
          <p:cNvPr id="4" name="Obrázek 3" descr="citaty - vlastnosti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772816"/>
            <a:ext cx="3686175" cy="488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91594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ový popisek 2"/>
          <p:cNvSpPr/>
          <p:nvPr/>
        </p:nvSpPr>
        <p:spPr>
          <a:xfrm>
            <a:off x="467544" y="4446240"/>
            <a:ext cx="4320480" cy="504056"/>
          </a:xfrm>
          <a:prstGeom prst="wedgeRoundRectCallout">
            <a:avLst>
              <a:gd name="adj1" fmla="val 41484"/>
              <a:gd name="adj2" fmla="val 11541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Typy souborů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560" y="1628800"/>
            <a:ext cx="8109148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 dirty="0"/>
              <a:t>Každý soubor je pojmenován </a:t>
            </a:r>
            <a:r>
              <a:rPr lang="cs-CZ" altLang="cs-CZ" sz="2400" b="1" dirty="0"/>
              <a:t>názvem</a:t>
            </a:r>
            <a:r>
              <a:rPr lang="cs-CZ" altLang="cs-CZ" sz="2400" dirty="0"/>
              <a:t> a </a:t>
            </a:r>
            <a:r>
              <a:rPr lang="cs-CZ" altLang="cs-CZ" sz="2400" b="1" dirty="0"/>
              <a:t>příponou (3-4 písmena</a:t>
            </a:r>
            <a:r>
              <a:rPr lang="cs-CZ" altLang="cs-CZ" sz="2400" b="1" dirty="0" smtClean="0"/>
              <a:t>)</a:t>
            </a:r>
            <a:r>
              <a:rPr lang="cs-CZ" altLang="cs-CZ" sz="24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cs-CZ" altLang="cs-CZ" sz="2400" dirty="0" smtClean="0"/>
              <a:t>Např. seznam četby.doc, fotka1.jpg</a:t>
            </a: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400" dirty="0"/>
              <a:t>Přípona </a:t>
            </a:r>
            <a:r>
              <a:rPr lang="cs-CZ" altLang="cs-CZ" sz="2400" dirty="0" smtClean="0"/>
              <a:t>určuje: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cs-CZ" altLang="cs-CZ" sz="2400" dirty="0" smtClean="0"/>
              <a:t>typ souboru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cs-CZ" altLang="cs-CZ" sz="2400" dirty="0" smtClean="0"/>
              <a:t>v </a:t>
            </a:r>
            <a:r>
              <a:rPr lang="cs-CZ" altLang="cs-CZ" sz="2400" dirty="0"/>
              <a:t>jakém programu byl vytvořen (se </a:t>
            </a:r>
            <a:r>
              <a:rPr lang="cs-CZ" altLang="cs-CZ" sz="2400" dirty="0" smtClean="0"/>
              <a:t>otevře – dá se nastavit)</a:t>
            </a:r>
            <a:endParaRPr lang="cs-CZ" altLang="cs-CZ" sz="2400" dirty="0"/>
          </a:p>
          <a:p>
            <a:pPr marL="0" indent="0">
              <a:lnSpc>
                <a:spcPct val="90000"/>
              </a:lnSpc>
              <a:buNone/>
            </a:pPr>
            <a:endParaRPr lang="cs-CZ" altLang="cs-CZ" sz="24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400" dirty="0" smtClean="0"/>
              <a:t>Znáte význam těchto přípon?</a:t>
            </a:r>
          </a:p>
          <a:p>
            <a:pPr marL="0" indent="0">
              <a:lnSpc>
                <a:spcPct val="90000"/>
              </a:lnSpc>
              <a:buNone/>
            </a:pPr>
            <a:endParaRPr lang="cs-CZ" altLang="cs-CZ" sz="2400" dirty="0" smtClean="0"/>
          </a:p>
          <a:p>
            <a:pPr>
              <a:lnSpc>
                <a:spcPct val="90000"/>
              </a:lnSpc>
            </a:pPr>
            <a:r>
              <a:rPr lang="cs-CZ" altLang="cs-CZ" sz="2400" dirty="0" smtClean="0"/>
              <a:t>DOCX, PPTX, </a:t>
            </a:r>
            <a:r>
              <a:rPr lang="cs-CZ" altLang="cs-CZ" sz="2400" dirty="0"/>
              <a:t>PDF, </a:t>
            </a:r>
            <a:r>
              <a:rPr lang="cs-CZ" altLang="cs-CZ" sz="2400" dirty="0" smtClean="0"/>
              <a:t>EXE, JPG</a:t>
            </a:r>
            <a:r>
              <a:rPr lang="cs-CZ" altLang="cs-CZ" sz="2400" dirty="0"/>
              <a:t>, GIF, MP3, AVI, ZIP, </a:t>
            </a:r>
            <a:r>
              <a:rPr lang="cs-CZ" altLang="cs-CZ" sz="2400" dirty="0" smtClean="0"/>
              <a:t>RAR</a:t>
            </a:r>
            <a:endParaRPr lang="cs-CZ" altLang="cs-CZ" sz="2400" dirty="0"/>
          </a:p>
          <a:p>
            <a:pPr marL="0" indent="0">
              <a:lnSpc>
                <a:spcPct val="90000"/>
              </a:lnSpc>
              <a:buNone/>
            </a:pPr>
            <a:endParaRPr lang="cs-CZ" altLang="cs-CZ" sz="2400" dirty="0" smtClean="0"/>
          </a:p>
          <a:p>
            <a:pPr>
              <a:lnSpc>
                <a:spcPct val="90000"/>
              </a:lnSpc>
            </a:pPr>
            <a:endParaRPr lang="cs-CZ" altLang="cs-CZ" sz="2400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ový popisek 3"/>
          <p:cNvSpPr/>
          <p:nvPr/>
        </p:nvSpPr>
        <p:spPr>
          <a:xfrm>
            <a:off x="415008" y="1700808"/>
            <a:ext cx="5525144" cy="576064"/>
          </a:xfrm>
          <a:prstGeom prst="wedgeRoundRectCallout">
            <a:avLst>
              <a:gd name="adj1" fmla="val -49493"/>
              <a:gd name="adj2" fmla="val 12202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Název souboru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3200" dirty="0"/>
              <a:t>Jak pojmenovávat soubory?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Nepovolené znaky v názvu:</a:t>
            </a:r>
          </a:p>
          <a:p>
            <a:pPr marL="0" indent="0">
              <a:buNone/>
            </a:pPr>
            <a:r>
              <a:rPr lang="en-US" dirty="0" smtClean="0"/>
              <a:t>/ \ &gt; &lt; : ? *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Název může mít až 256 znaků.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889484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ový popisek 3"/>
          <p:cNvSpPr/>
          <p:nvPr/>
        </p:nvSpPr>
        <p:spPr>
          <a:xfrm>
            <a:off x="395536" y="1628800"/>
            <a:ext cx="8352928" cy="864096"/>
          </a:xfrm>
          <a:prstGeom prst="wedgeRoundRectCallout">
            <a:avLst>
              <a:gd name="adj1" fmla="val -50170"/>
              <a:gd name="adj2" fmla="val 9021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Adresáře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600200"/>
            <a:ext cx="8154488" cy="44958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cs-CZ" altLang="cs-CZ" sz="2800" dirty="0" smtClean="0"/>
              <a:t>Jak zajistit pořádek v souborech v počítači?</a:t>
            </a:r>
          </a:p>
          <a:p>
            <a:pPr>
              <a:lnSpc>
                <a:spcPct val="90000"/>
              </a:lnSpc>
            </a:pPr>
            <a:endParaRPr lang="cs-CZ" altLang="cs-CZ" sz="2800" b="1" dirty="0" smtClean="0"/>
          </a:p>
          <a:p>
            <a:pPr>
              <a:lnSpc>
                <a:spcPct val="90000"/>
              </a:lnSpc>
            </a:pPr>
            <a:endParaRPr lang="cs-CZ" altLang="cs-CZ" sz="2800" b="1" dirty="0" smtClean="0"/>
          </a:p>
          <a:p>
            <a:pPr>
              <a:lnSpc>
                <a:spcPct val="90000"/>
              </a:lnSpc>
            </a:pPr>
            <a:r>
              <a:rPr lang="cs-CZ" altLang="cs-CZ" sz="2800" b="1" dirty="0" smtClean="0"/>
              <a:t>Složky</a:t>
            </a:r>
            <a:r>
              <a:rPr lang="cs-CZ" altLang="cs-CZ" sz="2800" dirty="0" smtClean="0"/>
              <a:t> </a:t>
            </a:r>
            <a:r>
              <a:rPr lang="cs-CZ" altLang="cs-CZ" sz="2800" dirty="0"/>
              <a:t>(</a:t>
            </a:r>
            <a:r>
              <a:rPr lang="cs-CZ" altLang="cs-CZ" sz="2800" b="1" dirty="0"/>
              <a:t>adresáře</a:t>
            </a:r>
            <a:r>
              <a:rPr lang="cs-CZ" altLang="cs-CZ" sz="2800" dirty="0"/>
              <a:t>) – slouží pro organizaci souborů, aby nebyly rozházeny po </a:t>
            </a:r>
            <a:r>
              <a:rPr lang="cs-CZ" altLang="cs-CZ" sz="2800" dirty="0" smtClean="0"/>
              <a:t>disku</a:t>
            </a:r>
          </a:p>
          <a:p>
            <a:pPr>
              <a:lnSpc>
                <a:spcPct val="90000"/>
              </a:lnSpc>
            </a:pPr>
            <a:r>
              <a:rPr lang="cs-CZ" altLang="cs-CZ" sz="2800" dirty="0" smtClean="0"/>
              <a:t>Každý může obsahovat libovolné množství </a:t>
            </a:r>
            <a:r>
              <a:rPr lang="cs-CZ" altLang="cs-CZ" sz="2800" b="1" dirty="0" smtClean="0"/>
              <a:t>podadresářů</a:t>
            </a:r>
            <a:endParaRPr lang="cs-CZ" altLang="cs-CZ" sz="2800" b="1" dirty="0"/>
          </a:p>
          <a:p>
            <a:pPr>
              <a:lnSpc>
                <a:spcPct val="90000"/>
              </a:lnSpc>
            </a:pPr>
            <a:r>
              <a:rPr lang="cs-CZ" altLang="cs-CZ" sz="2800" b="1" dirty="0"/>
              <a:t>Stromová</a:t>
            </a:r>
            <a:r>
              <a:rPr lang="cs-CZ" altLang="cs-CZ" sz="2800" dirty="0"/>
              <a:t> </a:t>
            </a:r>
            <a:r>
              <a:rPr lang="cs-CZ" altLang="cs-CZ" sz="2800" b="1" dirty="0"/>
              <a:t>struktura</a:t>
            </a:r>
            <a:r>
              <a:rPr lang="cs-CZ" altLang="cs-CZ" sz="2800" dirty="0"/>
              <a:t> – uspořádání souborů a adresářů v počítači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262635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aoblený obdélníkový popisek 16"/>
          <p:cNvSpPr/>
          <p:nvPr/>
        </p:nvSpPr>
        <p:spPr>
          <a:xfrm>
            <a:off x="467544" y="4869160"/>
            <a:ext cx="8136904" cy="936104"/>
          </a:xfrm>
          <a:prstGeom prst="wedgeRoundRectCallout">
            <a:avLst>
              <a:gd name="adj1" fmla="val -49228"/>
              <a:gd name="adj2" fmla="val 10048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Cesta souboru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Adresa, přesný popis u</a:t>
            </a:r>
            <a:r>
              <a:rPr lang="en-US" dirty="0" smtClean="0"/>
              <a:t>m</a:t>
            </a:r>
            <a:r>
              <a:rPr lang="cs-CZ" dirty="0" err="1" smtClean="0"/>
              <a:t>ístění</a:t>
            </a:r>
            <a:r>
              <a:rPr lang="cs-CZ" dirty="0" smtClean="0"/>
              <a:t> na disku</a:t>
            </a:r>
          </a:p>
          <a:p>
            <a:r>
              <a:rPr lang="cs-CZ" dirty="0" smtClean="0"/>
              <a:t>Např. C:</a:t>
            </a:r>
            <a:r>
              <a:rPr lang="en-US" dirty="0" smtClean="0"/>
              <a:t>\</a:t>
            </a:r>
            <a:r>
              <a:rPr lang="cs-CZ" dirty="0" smtClean="0"/>
              <a:t>foto</a:t>
            </a:r>
            <a:r>
              <a:rPr lang="en-US" dirty="0" smtClean="0"/>
              <a:t>\</a:t>
            </a:r>
            <a:r>
              <a:rPr lang="cs-CZ" dirty="0" smtClean="0"/>
              <a:t>chorvatsko_2013</a:t>
            </a:r>
            <a:r>
              <a:rPr lang="en-US" dirty="0" smtClean="0"/>
              <a:t>\foto56.jpg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Lze vyčíst z vlastností souboru</a:t>
            </a:r>
          </a:p>
          <a:p>
            <a:pPr marL="0" indent="0">
              <a:buNone/>
            </a:pPr>
            <a:r>
              <a:rPr lang="cs-CZ" dirty="0" smtClean="0"/>
              <a:t>Úkol: Napište adresu obrázku leknínu ze složky obrázky</a:t>
            </a: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 flipV="1">
            <a:off x="1403648" y="2564904"/>
            <a:ext cx="648072" cy="93610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H="1" flipV="1">
            <a:off x="6660232" y="2564904"/>
            <a:ext cx="432048" cy="93610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ravá složená závorka 9"/>
          <p:cNvSpPr/>
          <p:nvPr/>
        </p:nvSpPr>
        <p:spPr>
          <a:xfrm rot="5400000">
            <a:off x="3743908" y="1376772"/>
            <a:ext cx="936104" cy="3312368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539552" y="354100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Název disku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635896" y="359611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adresáře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6660232" y="353212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soubor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408465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413</TotalTime>
  <Words>332</Words>
  <Application>Microsoft Office PowerPoint</Application>
  <PresentationFormat>Předvádění na obrazovce (4:3)</PresentationFormat>
  <Paragraphs>75</Paragraphs>
  <Slides>8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Medián</vt:lpstr>
      <vt:lpstr>Prezentace aplikace PowerPoint</vt:lpstr>
      <vt:lpstr>Software – soubory a složky</vt:lpstr>
      <vt:lpstr>Organizace dat v počítači</vt:lpstr>
      <vt:lpstr>Vlastnosti souboru</vt:lpstr>
      <vt:lpstr>Typy souborů</vt:lpstr>
      <vt:lpstr>Název souboru</vt:lpstr>
      <vt:lpstr>Adresáře</vt:lpstr>
      <vt:lpstr>Cesta souboru</vt:lpstr>
    </vt:vector>
  </TitlesOfParts>
  <Company>GJO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</dc:title>
  <dc:creator>Zdeňka Hanáková</dc:creator>
  <cp:lastModifiedBy>hanakova</cp:lastModifiedBy>
  <cp:revision>22</cp:revision>
  <dcterms:created xsi:type="dcterms:W3CDTF">2009-10-20T09:28:10Z</dcterms:created>
  <dcterms:modified xsi:type="dcterms:W3CDTF">2014-05-15T19:35:22Z</dcterms:modified>
</cp:coreProperties>
</file>