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9"/>
  </p:notesMasterIdLst>
  <p:sldIdLst>
    <p:sldId id="265" r:id="rId2"/>
    <p:sldId id="256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65D07F-3B2B-4378-8698-41C6D35DEA21}" type="doc">
      <dgm:prSet loTypeId="urn:microsoft.com/office/officeart/2005/8/layout/radial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6C402270-B7AD-4806-948A-5D09128FFB8B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Hardware</a:t>
          </a:r>
          <a:endParaRPr lang="cs-CZ" b="1" dirty="0">
            <a:solidFill>
              <a:schemeClr val="tx1"/>
            </a:solidFill>
          </a:endParaRPr>
        </a:p>
      </dgm:t>
    </dgm:pt>
    <dgm:pt modelId="{3718D8AD-8534-49AC-898D-39A325AC4DE8}" type="parTrans" cxnId="{1CD441BE-AFFC-493E-9899-5ACAC1F333A8}">
      <dgm:prSet/>
      <dgm:spPr/>
      <dgm:t>
        <a:bodyPr/>
        <a:lstStyle/>
        <a:p>
          <a:endParaRPr lang="cs-CZ"/>
        </a:p>
      </dgm:t>
    </dgm:pt>
    <dgm:pt modelId="{D9A24836-2443-49F9-A6D5-B22A4009FEB5}" type="sibTrans" cxnId="{1CD441BE-AFFC-493E-9899-5ACAC1F333A8}">
      <dgm:prSet/>
      <dgm:spPr/>
      <dgm:t>
        <a:bodyPr/>
        <a:lstStyle/>
        <a:p>
          <a:endParaRPr lang="cs-CZ"/>
        </a:p>
      </dgm:t>
    </dgm:pt>
    <dgm:pt modelId="{8E3EB314-F123-4B4B-A7CA-FE31C3BC8CB7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Software</a:t>
          </a:r>
          <a:endParaRPr lang="cs-CZ" b="1" dirty="0">
            <a:solidFill>
              <a:schemeClr val="tx1"/>
            </a:solidFill>
          </a:endParaRPr>
        </a:p>
      </dgm:t>
    </dgm:pt>
    <dgm:pt modelId="{2586C1A2-6401-411C-97D2-8A73B5ACC8AD}" type="parTrans" cxnId="{266F7170-3984-4210-A364-8DF6A4F79393}">
      <dgm:prSet/>
      <dgm:spPr/>
      <dgm:t>
        <a:bodyPr/>
        <a:lstStyle/>
        <a:p>
          <a:endParaRPr lang="cs-CZ"/>
        </a:p>
      </dgm:t>
    </dgm:pt>
    <dgm:pt modelId="{17B7EE23-7BDD-431B-9850-F3182BBD65A8}" type="sibTrans" cxnId="{266F7170-3984-4210-A364-8DF6A4F79393}">
      <dgm:prSet/>
      <dgm:spPr/>
      <dgm:t>
        <a:bodyPr/>
        <a:lstStyle/>
        <a:p>
          <a:endParaRPr lang="cs-CZ"/>
        </a:p>
      </dgm:t>
    </dgm:pt>
    <dgm:pt modelId="{E7F9708D-8ECD-4884-83B2-0E336AB4A1ED}" type="pres">
      <dgm:prSet presAssocID="{3F65D07F-3B2B-4378-8698-41C6D35DEA2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950780-D84A-4858-9B90-50B7B8726474}" type="pres">
      <dgm:prSet presAssocID="{3F65D07F-3B2B-4378-8698-41C6D35DEA21}" presName="cycle" presStyleCnt="0"/>
      <dgm:spPr/>
    </dgm:pt>
    <dgm:pt modelId="{66A67529-B2E3-4972-9775-BE8460D1EAF4}" type="pres">
      <dgm:prSet presAssocID="{3F65D07F-3B2B-4378-8698-41C6D35DEA21}" presName="centerShape" presStyleCnt="0"/>
      <dgm:spPr/>
    </dgm:pt>
    <dgm:pt modelId="{60819DE8-3BD3-4D67-BF00-9567906D0978}" type="pres">
      <dgm:prSet presAssocID="{3F65D07F-3B2B-4378-8698-41C6D35DEA21}" presName="connSite" presStyleLbl="node1" presStyleIdx="0" presStyleCnt="3"/>
      <dgm:spPr/>
    </dgm:pt>
    <dgm:pt modelId="{3E09D35C-1A7D-44DA-A072-9C6EE22ECC3F}" type="pres">
      <dgm:prSet presAssocID="{3F65D07F-3B2B-4378-8698-41C6D35DEA21}" presName="visible" presStyleLbl="node1" presStyleIdx="0" presStyleCnt="3" custScaleX="85008" custScaleY="870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38100">
          <a:solidFill>
            <a:srgbClr val="FF0000"/>
          </a:solidFill>
        </a:ln>
      </dgm:spPr>
    </dgm:pt>
    <dgm:pt modelId="{03F5888F-90AF-4EBA-A137-8805959FC201}" type="pres">
      <dgm:prSet presAssocID="{3718D8AD-8534-49AC-898D-39A325AC4DE8}" presName="Name25" presStyleLbl="parChTrans1D1" presStyleIdx="0" presStyleCnt="2"/>
      <dgm:spPr/>
      <dgm:t>
        <a:bodyPr/>
        <a:lstStyle/>
        <a:p>
          <a:endParaRPr lang="cs-CZ"/>
        </a:p>
      </dgm:t>
    </dgm:pt>
    <dgm:pt modelId="{A5D5A08C-1CE1-4D33-9EC5-893F1B87D8B6}" type="pres">
      <dgm:prSet presAssocID="{6C402270-B7AD-4806-948A-5D09128FFB8B}" presName="node" presStyleCnt="0"/>
      <dgm:spPr/>
    </dgm:pt>
    <dgm:pt modelId="{80DEF5F6-EC91-4EBF-BD67-9025978BD0F9}" type="pres">
      <dgm:prSet presAssocID="{6C402270-B7AD-4806-948A-5D09128FFB8B}" presName="parentNode" presStyleLbl="node1" presStyleIdx="1" presStyleCnt="3" custScaleX="130823" custScaleY="13383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8F1C58-636C-411C-AB92-AF5A8182B0B7}" type="pres">
      <dgm:prSet presAssocID="{6C402270-B7AD-4806-948A-5D09128FFB8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651C42-75DA-44D9-8810-FDB3EA6653A2}" type="pres">
      <dgm:prSet presAssocID="{2586C1A2-6401-411C-97D2-8A73B5ACC8AD}" presName="Name25" presStyleLbl="parChTrans1D1" presStyleIdx="1" presStyleCnt="2"/>
      <dgm:spPr/>
      <dgm:t>
        <a:bodyPr/>
        <a:lstStyle/>
        <a:p>
          <a:endParaRPr lang="cs-CZ"/>
        </a:p>
      </dgm:t>
    </dgm:pt>
    <dgm:pt modelId="{4EC9DED7-C94C-45F5-98BF-99B6977C795B}" type="pres">
      <dgm:prSet presAssocID="{8E3EB314-F123-4B4B-A7CA-FE31C3BC8CB7}" presName="node" presStyleCnt="0"/>
      <dgm:spPr/>
    </dgm:pt>
    <dgm:pt modelId="{353EFEC1-8157-49AF-9172-82EE119880F4}" type="pres">
      <dgm:prSet presAssocID="{8E3EB314-F123-4B4B-A7CA-FE31C3BC8CB7}" presName="parentNode" presStyleLbl="node1" presStyleIdx="2" presStyleCnt="3" custScaleX="131897" custScaleY="131016" custLinFactNeighborX="-388" custLinFactNeighborY="48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07E465-24F4-40E9-A23A-346759385BFA}" type="pres">
      <dgm:prSet presAssocID="{8E3EB314-F123-4B4B-A7CA-FE31C3BC8CB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03241B8-B391-4019-8EF1-5A87F3F5EC92}" type="presOf" srcId="{3F65D07F-3B2B-4378-8698-41C6D35DEA21}" destId="{E7F9708D-8ECD-4884-83B2-0E336AB4A1ED}" srcOrd="0" destOrd="0" presId="urn:microsoft.com/office/officeart/2005/8/layout/radial2"/>
    <dgm:cxn modelId="{7E040468-1293-4331-84F3-38DDAA7FFCE2}" type="presOf" srcId="{6C402270-B7AD-4806-948A-5D09128FFB8B}" destId="{80DEF5F6-EC91-4EBF-BD67-9025978BD0F9}" srcOrd="0" destOrd="0" presId="urn:microsoft.com/office/officeart/2005/8/layout/radial2"/>
    <dgm:cxn modelId="{B3C42AB9-B7D4-4AD7-AE8B-B821A0936A8C}" type="presOf" srcId="{2586C1A2-6401-411C-97D2-8A73B5ACC8AD}" destId="{3A651C42-75DA-44D9-8810-FDB3EA6653A2}" srcOrd="0" destOrd="0" presId="urn:microsoft.com/office/officeart/2005/8/layout/radial2"/>
    <dgm:cxn modelId="{ECD3F285-3ABA-4F45-BDAA-F133FCCE5650}" type="presOf" srcId="{8E3EB314-F123-4B4B-A7CA-FE31C3BC8CB7}" destId="{353EFEC1-8157-49AF-9172-82EE119880F4}" srcOrd="0" destOrd="0" presId="urn:microsoft.com/office/officeart/2005/8/layout/radial2"/>
    <dgm:cxn modelId="{266F7170-3984-4210-A364-8DF6A4F79393}" srcId="{3F65D07F-3B2B-4378-8698-41C6D35DEA21}" destId="{8E3EB314-F123-4B4B-A7CA-FE31C3BC8CB7}" srcOrd="1" destOrd="0" parTransId="{2586C1A2-6401-411C-97D2-8A73B5ACC8AD}" sibTransId="{17B7EE23-7BDD-431B-9850-F3182BBD65A8}"/>
    <dgm:cxn modelId="{0BC8A24C-D787-44CE-A762-F934E4E9E40D}" type="presOf" srcId="{3718D8AD-8534-49AC-898D-39A325AC4DE8}" destId="{03F5888F-90AF-4EBA-A137-8805959FC201}" srcOrd="0" destOrd="0" presId="urn:microsoft.com/office/officeart/2005/8/layout/radial2"/>
    <dgm:cxn modelId="{1CD441BE-AFFC-493E-9899-5ACAC1F333A8}" srcId="{3F65D07F-3B2B-4378-8698-41C6D35DEA21}" destId="{6C402270-B7AD-4806-948A-5D09128FFB8B}" srcOrd="0" destOrd="0" parTransId="{3718D8AD-8534-49AC-898D-39A325AC4DE8}" sibTransId="{D9A24836-2443-49F9-A6D5-B22A4009FEB5}"/>
    <dgm:cxn modelId="{4AE67E0E-DEE1-4FD0-B9D2-E479EA7C0B91}" type="presParOf" srcId="{E7F9708D-8ECD-4884-83B2-0E336AB4A1ED}" destId="{42950780-D84A-4858-9B90-50B7B8726474}" srcOrd="0" destOrd="0" presId="urn:microsoft.com/office/officeart/2005/8/layout/radial2"/>
    <dgm:cxn modelId="{33AB8601-52DA-4982-94CD-C76D7BA613DE}" type="presParOf" srcId="{42950780-D84A-4858-9B90-50B7B8726474}" destId="{66A67529-B2E3-4972-9775-BE8460D1EAF4}" srcOrd="0" destOrd="0" presId="urn:microsoft.com/office/officeart/2005/8/layout/radial2"/>
    <dgm:cxn modelId="{CF2C58E2-8DFE-498D-99A5-666B0B7BEE2D}" type="presParOf" srcId="{66A67529-B2E3-4972-9775-BE8460D1EAF4}" destId="{60819DE8-3BD3-4D67-BF00-9567906D0978}" srcOrd="0" destOrd="0" presId="urn:microsoft.com/office/officeart/2005/8/layout/radial2"/>
    <dgm:cxn modelId="{3DA4AA35-FB1C-4136-9670-C4F56F67DCF6}" type="presParOf" srcId="{66A67529-B2E3-4972-9775-BE8460D1EAF4}" destId="{3E09D35C-1A7D-44DA-A072-9C6EE22ECC3F}" srcOrd="1" destOrd="0" presId="urn:microsoft.com/office/officeart/2005/8/layout/radial2"/>
    <dgm:cxn modelId="{3BBFCDDD-7086-4AC7-91FE-7C5ECFF7E172}" type="presParOf" srcId="{42950780-D84A-4858-9B90-50B7B8726474}" destId="{03F5888F-90AF-4EBA-A137-8805959FC201}" srcOrd="1" destOrd="0" presId="urn:microsoft.com/office/officeart/2005/8/layout/radial2"/>
    <dgm:cxn modelId="{01A2F171-6A2B-40AF-BC73-8E75A7DCB5AA}" type="presParOf" srcId="{42950780-D84A-4858-9B90-50B7B8726474}" destId="{A5D5A08C-1CE1-4D33-9EC5-893F1B87D8B6}" srcOrd="2" destOrd="0" presId="urn:microsoft.com/office/officeart/2005/8/layout/radial2"/>
    <dgm:cxn modelId="{C1DF9885-C5EE-4355-A915-89D02C5FA135}" type="presParOf" srcId="{A5D5A08C-1CE1-4D33-9EC5-893F1B87D8B6}" destId="{80DEF5F6-EC91-4EBF-BD67-9025978BD0F9}" srcOrd="0" destOrd="0" presId="urn:microsoft.com/office/officeart/2005/8/layout/radial2"/>
    <dgm:cxn modelId="{C9D09ADA-1507-409F-92BE-423BDC913D32}" type="presParOf" srcId="{A5D5A08C-1CE1-4D33-9EC5-893F1B87D8B6}" destId="{5D8F1C58-636C-411C-AB92-AF5A8182B0B7}" srcOrd="1" destOrd="0" presId="urn:microsoft.com/office/officeart/2005/8/layout/radial2"/>
    <dgm:cxn modelId="{22D6430F-1D94-4424-916A-2EA2F95E232E}" type="presParOf" srcId="{42950780-D84A-4858-9B90-50B7B8726474}" destId="{3A651C42-75DA-44D9-8810-FDB3EA6653A2}" srcOrd="3" destOrd="0" presId="urn:microsoft.com/office/officeart/2005/8/layout/radial2"/>
    <dgm:cxn modelId="{A28110BB-8181-494A-A885-5816A4B3BD96}" type="presParOf" srcId="{42950780-D84A-4858-9B90-50B7B8726474}" destId="{4EC9DED7-C94C-45F5-98BF-99B6977C795B}" srcOrd="4" destOrd="0" presId="urn:microsoft.com/office/officeart/2005/8/layout/radial2"/>
    <dgm:cxn modelId="{437DB4C2-7389-441C-81C6-4C01AF0E1783}" type="presParOf" srcId="{4EC9DED7-C94C-45F5-98BF-99B6977C795B}" destId="{353EFEC1-8157-49AF-9172-82EE119880F4}" srcOrd="0" destOrd="0" presId="urn:microsoft.com/office/officeart/2005/8/layout/radial2"/>
    <dgm:cxn modelId="{47696372-5116-407E-A7DE-99D1FB4E2A2B}" type="presParOf" srcId="{4EC9DED7-C94C-45F5-98BF-99B6977C795B}" destId="{D107E465-24F4-40E9-A23A-346759385BF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51C42-75DA-44D9-8810-FDB3EA6653A2}">
      <dsp:nvSpPr>
        <dsp:cNvPr id="0" name=""/>
        <dsp:cNvSpPr/>
      </dsp:nvSpPr>
      <dsp:spPr>
        <a:xfrm rot="1759575">
          <a:off x="1761207" y="2604561"/>
          <a:ext cx="538130" cy="70048"/>
        </a:xfrm>
        <a:custGeom>
          <a:avLst/>
          <a:gdLst/>
          <a:ahLst/>
          <a:cxnLst/>
          <a:rect l="0" t="0" r="0" b="0"/>
          <a:pathLst>
            <a:path>
              <a:moveTo>
                <a:pt x="0" y="35024"/>
              </a:moveTo>
              <a:lnTo>
                <a:pt x="538130" y="35024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F5888F-90AF-4EBA-A137-8805959FC201}">
      <dsp:nvSpPr>
        <dsp:cNvPr id="0" name=""/>
        <dsp:cNvSpPr/>
      </dsp:nvSpPr>
      <dsp:spPr>
        <a:xfrm rot="19845350">
          <a:off x="1760893" y="1408069"/>
          <a:ext cx="546014" cy="70048"/>
        </a:xfrm>
        <a:custGeom>
          <a:avLst/>
          <a:gdLst/>
          <a:ahLst/>
          <a:cxnLst/>
          <a:rect l="0" t="0" r="0" b="0"/>
          <a:pathLst>
            <a:path>
              <a:moveTo>
                <a:pt x="0" y="35024"/>
              </a:moveTo>
              <a:lnTo>
                <a:pt x="546014" y="35024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9D35C-1A7D-44DA-A072-9C6EE22ECC3F}">
      <dsp:nvSpPr>
        <dsp:cNvPr id="0" name=""/>
        <dsp:cNvSpPr/>
      </dsp:nvSpPr>
      <dsp:spPr>
        <a:xfrm>
          <a:off x="-42953" y="1008859"/>
          <a:ext cx="2016662" cy="206498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DEF5F6-EC91-4EBF-BD67-9025978BD0F9}">
      <dsp:nvSpPr>
        <dsp:cNvPr id="0" name=""/>
        <dsp:cNvSpPr/>
      </dsp:nvSpPr>
      <dsp:spPr>
        <a:xfrm>
          <a:off x="2165449" y="-5613"/>
          <a:ext cx="1737385" cy="17773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chemeClr val="tx1"/>
              </a:solidFill>
            </a:rPr>
            <a:t>Hardware</a:t>
          </a:r>
          <a:endParaRPr lang="cs-CZ" sz="1900" b="1" kern="1200" dirty="0">
            <a:solidFill>
              <a:schemeClr val="tx1"/>
            </a:solidFill>
          </a:endParaRPr>
        </a:p>
      </dsp:txBody>
      <dsp:txXfrm>
        <a:off x="2419883" y="254675"/>
        <a:ext cx="1228517" cy="1256783"/>
      </dsp:txXfrm>
    </dsp:sp>
    <dsp:sp modelId="{353EFEC1-8157-49AF-9172-82EE119880F4}">
      <dsp:nvSpPr>
        <dsp:cNvPr id="0" name=""/>
        <dsp:cNvSpPr/>
      </dsp:nvSpPr>
      <dsp:spPr>
        <a:xfrm>
          <a:off x="2151381" y="2329664"/>
          <a:ext cx="1751648" cy="173994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chemeClr val="tx1"/>
              </a:solidFill>
            </a:rPr>
            <a:t>Software</a:t>
          </a:r>
          <a:endParaRPr lang="cs-CZ" sz="1900" b="1" kern="1200" dirty="0">
            <a:solidFill>
              <a:schemeClr val="tx1"/>
            </a:solidFill>
          </a:endParaRPr>
        </a:p>
      </dsp:txBody>
      <dsp:txXfrm>
        <a:off x="2407904" y="2584473"/>
        <a:ext cx="1238602" cy="1230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79615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730093-38A7-4FD4-AE6F-B18F668D17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12EF-D75E-4E63-BF49-DD3E370E2CC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8330034-D73F-438D-A844-91F4AD90C01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FEE3D1-FC3E-4EB5-BCF3-C1A97ABEA89F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18D20F7-C937-41ED-90E1-1FEBC242B53C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75AB2DD-1F07-492E-B81F-02445D38389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4E56A0-6D2C-4CD0-8061-72A4B2BCEA7B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696F50-B142-4997-9CC5-50087E9FF4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FCCBCA-E82B-428A-A1D0-AD804E7997E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AF9AD2-A9DA-46EC-B454-8F41B27FC49F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cs-CZ" alt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F786D7F-8643-4AE1-A057-3AFAF29459D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 alt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806CA6-E6B7-44DE-ACF4-4F8B4ABE4FD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98" decel="100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98" decel="100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://upload.wikimedia.org/wikipedia/commons/1/1b/Cpu.jpg" TargetMode="External"/><Relationship Id="rId7" Type="http://schemas.openxmlformats.org/officeDocument/2006/relationships/hyperlink" Target="http://upload.wikimedia.org/wikipedia/commons/6/6c/Harddisk_opened.png" TargetMode="External"/><Relationship Id="rId12" Type="http://schemas.openxmlformats.org/officeDocument/2006/relationships/image" Target="../media/image9.jpg"/><Relationship Id="rId2" Type="http://schemas.openxmlformats.org/officeDocument/2006/relationships/hyperlink" Target="http://upload.wikimedia.org/wikipedia/commons/0/0a/QWERTY_keyboard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nu.org/copyleft/fdl.html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://upload.wikimedia.org/wikipedia/commons/7/7a/Webcam000c1.jpg" TargetMode="External"/><Relationship Id="rId10" Type="http://schemas.openxmlformats.org/officeDocument/2006/relationships/image" Target="../media/image7.jpg"/><Relationship Id="rId4" Type="http://schemas.openxmlformats.org/officeDocument/2006/relationships/hyperlink" Target="http://upload.wikimedia.org/wikipedia/commons/7/7c/ATI_Radeon_HD_5770_Graphics_Card-top_view.jpg" TargetMode="External"/><Relationship Id="rId9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tmp"/><Relationship Id="rId3" Type="http://schemas.openxmlformats.org/officeDocument/2006/relationships/image" Target="../media/image11.tmp"/><Relationship Id="rId7" Type="http://schemas.openxmlformats.org/officeDocument/2006/relationships/image" Target="../media/image15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tmp"/><Relationship Id="rId5" Type="http://schemas.openxmlformats.org/officeDocument/2006/relationships/image" Target="../media/image13.jpeg"/><Relationship Id="rId4" Type="http://schemas.openxmlformats.org/officeDocument/2006/relationships/image" Target="../media/image1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688104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Složení počítače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Výuková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Hardware, software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říjen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875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pPr algn="ctr"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5400" dirty="0" smtClean="0">
                <a:solidFill>
                  <a:srgbClr val="FFFFFF"/>
                </a:solidFill>
              </a:rPr>
              <a:t>Složení počítače</a:t>
            </a:r>
            <a:r>
              <a:rPr lang="cs-CZ" altLang="cs-CZ" sz="5400" dirty="0"/>
              <a:t/>
            </a:r>
            <a:br>
              <a:rPr lang="cs-CZ" altLang="cs-CZ" sz="5400" dirty="0"/>
            </a:br>
            <a:endParaRPr lang="cs-CZ" altLang="cs-CZ" sz="5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dirty="0" smtClean="0"/>
              <a:t>Mgr. Zdeňka Hanáková</a:t>
            </a:r>
            <a:endParaRPr lang="cs-CZ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6237312"/>
            <a:ext cx="219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1. 10. 2013</a:t>
            </a:r>
            <a:endParaRPr lang="cs-CZ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/>
          <a:lstStyle/>
          <a:p>
            <a:r>
              <a:rPr lang="cs-CZ" dirty="0" smtClean="0"/>
              <a:t>Složení PC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PC =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 = osobní počítač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18089469"/>
              </p:ext>
            </p:extLst>
          </p:nvPr>
        </p:nvGraphicFramePr>
        <p:xfrm>
          <a:off x="1691680" y="22140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0" y="630932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By </a:t>
            </a:r>
            <a:r>
              <a:rPr lang="en-US" sz="1200" dirty="0" err="1" smtClean="0">
                <a:solidFill>
                  <a:schemeClr val="tx1"/>
                </a:solidFill>
              </a:rPr>
              <a:t>Everaldo</a:t>
            </a:r>
            <a:r>
              <a:rPr lang="en-US" sz="1200" dirty="0" smtClean="0">
                <a:solidFill>
                  <a:schemeClr val="tx1"/>
                </a:solidFill>
              </a:rPr>
              <a:t> Coelho and </a:t>
            </a:r>
            <a:r>
              <a:rPr lang="en-US" sz="1200" dirty="0" err="1" smtClean="0">
                <a:solidFill>
                  <a:schemeClr val="tx1"/>
                </a:solidFill>
              </a:rPr>
              <a:t>YellowIcon</a:t>
            </a:r>
            <a:r>
              <a:rPr lang="en-US" sz="1200" dirty="0" smtClean="0">
                <a:solidFill>
                  <a:schemeClr val="tx1"/>
                </a:solidFill>
              </a:rPr>
              <a:t> [LGPL (http://www.gnu.org/licenses/lgpl.html)], via Wikimedia Commons</a:t>
            </a:r>
            <a:r>
              <a:rPr lang="cs-CZ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smtClean="0">
                <a:solidFill>
                  <a:schemeClr val="tx1"/>
                </a:solidFill>
              </a:rPr>
              <a:t>[cit. </a:t>
            </a:r>
            <a:r>
              <a:rPr lang="cs-CZ" sz="1200" dirty="0" smtClean="0">
                <a:solidFill>
                  <a:schemeClr val="tx1"/>
                </a:solidFill>
              </a:rPr>
              <a:t>20. 10. 2013</a:t>
            </a:r>
            <a:r>
              <a:rPr lang="en-US" sz="1200" dirty="0" smtClean="0">
                <a:solidFill>
                  <a:schemeClr val="tx1"/>
                </a:solidFill>
              </a:rPr>
              <a:t>]</a:t>
            </a:r>
            <a:r>
              <a:rPr lang="cs-CZ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Dostupn</a:t>
            </a:r>
            <a:r>
              <a:rPr lang="cs-CZ" sz="1200" dirty="0" smtClean="0">
                <a:solidFill>
                  <a:schemeClr val="tx1"/>
                </a:solidFill>
              </a:rPr>
              <a:t>ý pod licencí LGPL na www: http://upload.wikimedia.org/wikipedia/commons/7/77/Computer_n_screen.svg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Hardware (HW)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Veškeré technické vybavení počítače, všechny součástky a zařízení, které můžeme k počítači připojit</a:t>
            </a:r>
          </a:p>
          <a:p>
            <a:r>
              <a:rPr lang="cs-CZ" dirty="0" smtClean="0"/>
              <a:t>Kde se nachází? V počítačové skříni nebo je k ní připojeno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7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HW – pojmenujte tyto součástky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5117813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solidFill>
                  <a:schemeClr val="tx1"/>
                </a:solidFill>
              </a:rPr>
              <a:t>Zdroje</a:t>
            </a:r>
            <a:r>
              <a:rPr lang="cs-CZ" sz="1000" dirty="0" smtClean="0">
                <a:solidFill>
                  <a:schemeClr val="tx1"/>
                </a:solidFill>
              </a:rPr>
              <a:t>: </a:t>
            </a:r>
            <a:r>
              <a:rPr lang="en-US" sz="1000" dirty="0" smtClean="0">
                <a:solidFill>
                  <a:schemeClr val="tx1"/>
                </a:solidFill>
              </a:rPr>
              <a:t>By </a:t>
            </a:r>
            <a:r>
              <a:rPr lang="en-US" sz="1000" dirty="0" err="1" smtClean="0">
                <a:solidFill>
                  <a:schemeClr val="tx1"/>
                </a:solidFill>
              </a:rPr>
              <a:t>MichaelMaggs</a:t>
            </a:r>
            <a:r>
              <a:rPr lang="en-US" sz="1000" dirty="0" smtClean="0">
                <a:solidFill>
                  <a:schemeClr val="tx1"/>
                </a:solidFill>
              </a:rPr>
              <a:t> (Own work) [CC-BY-SA-3.0 (http://creativecommons.org/licenses/by-sa/3.0)], via Wikimedia Commons</a:t>
            </a:r>
            <a:r>
              <a:rPr lang="cs-CZ" sz="1000" dirty="0" smtClean="0">
                <a:solidFill>
                  <a:schemeClr val="tx1"/>
                </a:solidFill>
              </a:rPr>
              <a:t>, </a:t>
            </a:r>
            <a:r>
              <a:rPr lang="en-US" sz="1000" dirty="0" smtClean="0">
                <a:solidFill>
                  <a:schemeClr val="tx1"/>
                </a:solidFill>
              </a:rPr>
              <a:t>[cit. 2013-20-10]</a:t>
            </a:r>
            <a:r>
              <a:rPr lang="cs-CZ" sz="1000" dirty="0" smtClean="0">
                <a:solidFill>
                  <a:schemeClr val="tx1"/>
                </a:solidFill>
              </a:rPr>
              <a:t>.Dostupné</a:t>
            </a:r>
            <a:r>
              <a:rPr lang="en-US" sz="1000" dirty="0" smtClean="0">
                <a:solidFill>
                  <a:schemeClr val="tx1"/>
                </a:solidFill>
              </a:rPr>
              <a:t> pod </a:t>
            </a:r>
            <a:r>
              <a:rPr lang="en-US" sz="1000" dirty="0" err="1" smtClean="0">
                <a:solidFill>
                  <a:schemeClr val="tx1"/>
                </a:solidFill>
              </a:rPr>
              <a:t>licenc</a:t>
            </a:r>
            <a:r>
              <a:rPr lang="cs-CZ" sz="1000" dirty="0" smtClean="0">
                <a:solidFill>
                  <a:schemeClr val="tx1"/>
                </a:solidFill>
              </a:rPr>
              <a:t>í </a:t>
            </a:r>
            <a:r>
              <a:rPr lang="cs-CZ" sz="1000" dirty="0" err="1" smtClean="0">
                <a:solidFill>
                  <a:schemeClr val="tx1"/>
                </a:solidFill>
              </a:rPr>
              <a:t>creative</a:t>
            </a:r>
            <a:r>
              <a:rPr lang="cs-CZ" sz="1000" dirty="0" smtClean="0">
                <a:solidFill>
                  <a:schemeClr val="tx1"/>
                </a:solidFill>
              </a:rPr>
              <a:t> </a:t>
            </a:r>
            <a:r>
              <a:rPr lang="cs-CZ" sz="1000" dirty="0" err="1" smtClean="0">
                <a:solidFill>
                  <a:schemeClr val="tx1"/>
                </a:solidFill>
              </a:rPr>
              <a:t>commons</a:t>
            </a:r>
            <a:r>
              <a:rPr lang="cs-CZ" sz="1000" dirty="0" smtClean="0">
                <a:solidFill>
                  <a:schemeClr val="tx1"/>
                </a:solidFill>
              </a:rPr>
              <a:t> z: </a:t>
            </a:r>
            <a:r>
              <a:rPr lang="cs-CZ" sz="1000" dirty="0" smtClean="0">
                <a:solidFill>
                  <a:schemeClr val="tx1"/>
                </a:solidFill>
                <a:hlinkClick r:id="rId2"/>
              </a:rPr>
              <a:t>http://upload.wikimedia.org/wikipedia/commons/0/0a/QWERTY_keyboard.jpg</a:t>
            </a:r>
            <a:endParaRPr lang="cs-CZ" sz="1000" dirty="0" smtClean="0">
              <a:solidFill>
                <a:schemeClr val="tx1"/>
              </a:solidFill>
            </a:endParaRPr>
          </a:p>
          <a:p>
            <a:r>
              <a:rPr lang="cs-CZ" sz="1000" dirty="0" smtClean="0">
                <a:solidFill>
                  <a:schemeClr val="tx1"/>
                </a:solidFill>
              </a:rPr>
              <a:t>Od </a:t>
            </a:r>
            <a:r>
              <a:rPr lang="cs-CZ" sz="1000" dirty="0" err="1" smtClean="0">
                <a:solidFill>
                  <a:schemeClr val="tx1"/>
                </a:solidFill>
              </a:rPr>
              <a:t>Poooow</a:t>
            </a:r>
            <a:r>
              <a:rPr lang="cs-CZ" sz="1000" dirty="0" smtClean="0">
                <a:solidFill>
                  <a:schemeClr val="tx1"/>
                </a:solidFill>
              </a:rPr>
              <a:t> (Vlastní dílo) [Public </a:t>
            </a:r>
            <a:r>
              <a:rPr lang="cs-CZ" sz="1000" dirty="0" err="1" smtClean="0">
                <a:solidFill>
                  <a:schemeClr val="tx1"/>
                </a:solidFill>
              </a:rPr>
              <a:t>domain</a:t>
            </a:r>
            <a:r>
              <a:rPr lang="cs-CZ" sz="1000" dirty="0" smtClean="0">
                <a:solidFill>
                  <a:schemeClr val="tx1"/>
                </a:solidFill>
              </a:rPr>
              <a:t>], prostřednictvím </a:t>
            </a:r>
            <a:r>
              <a:rPr lang="cs-CZ" sz="1000" dirty="0" err="1" smtClean="0">
                <a:solidFill>
                  <a:schemeClr val="tx1"/>
                </a:solidFill>
              </a:rPr>
              <a:t>Wikimedia</a:t>
            </a:r>
            <a:r>
              <a:rPr lang="cs-CZ" sz="1000" dirty="0" smtClean="0">
                <a:solidFill>
                  <a:schemeClr val="tx1"/>
                </a:solidFill>
              </a:rPr>
              <a:t> </a:t>
            </a:r>
            <a:r>
              <a:rPr lang="cs-CZ" sz="1000" dirty="0" err="1" smtClean="0">
                <a:solidFill>
                  <a:schemeClr val="tx1"/>
                </a:solidFill>
              </a:rPr>
              <a:t>Commons</a:t>
            </a:r>
            <a:r>
              <a:rPr lang="cs-CZ" sz="1000" dirty="0" smtClean="0">
                <a:solidFill>
                  <a:schemeClr val="tx1"/>
                </a:solidFill>
              </a:rPr>
              <a:t>. </a:t>
            </a:r>
            <a:r>
              <a:rPr lang="en-US" sz="1000" dirty="0" smtClean="0">
                <a:solidFill>
                  <a:schemeClr val="tx1"/>
                </a:solidFill>
              </a:rPr>
              <a:t>[cit. 2013-20-10]</a:t>
            </a:r>
            <a:r>
              <a:rPr lang="cs-CZ" sz="1000" dirty="0" smtClean="0">
                <a:solidFill>
                  <a:schemeClr val="tx1"/>
                </a:solidFill>
              </a:rPr>
              <a:t>.Dostupné</a:t>
            </a:r>
            <a:r>
              <a:rPr lang="en-US" sz="1000" dirty="0" smtClean="0">
                <a:solidFill>
                  <a:schemeClr val="tx1"/>
                </a:solidFill>
              </a:rPr>
              <a:t> pod </a:t>
            </a:r>
            <a:r>
              <a:rPr lang="en-US" sz="1000" dirty="0" err="1" smtClean="0">
                <a:solidFill>
                  <a:schemeClr val="tx1"/>
                </a:solidFill>
              </a:rPr>
              <a:t>licenc</a:t>
            </a:r>
            <a:r>
              <a:rPr lang="cs-CZ" sz="1000" dirty="0" smtClean="0">
                <a:solidFill>
                  <a:schemeClr val="tx1"/>
                </a:solidFill>
              </a:rPr>
              <a:t>í </a:t>
            </a:r>
            <a:r>
              <a:rPr lang="en-US" sz="1000" dirty="0" smtClean="0">
                <a:solidFill>
                  <a:schemeClr val="tx1"/>
                </a:solidFill>
              </a:rPr>
              <a:t>public domain </a:t>
            </a:r>
            <a:r>
              <a:rPr lang="cs-CZ" sz="1000" dirty="0" smtClean="0">
                <a:solidFill>
                  <a:schemeClr val="tx1"/>
                </a:solidFill>
              </a:rPr>
              <a:t>z</a:t>
            </a:r>
            <a:r>
              <a:rPr lang="en-US" sz="1000" dirty="0" smtClean="0">
                <a:solidFill>
                  <a:schemeClr val="tx1"/>
                </a:solidFill>
              </a:rPr>
              <a:t>&gt; </a:t>
            </a:r>
            <a:r>
              <a:rPr lang="cs-CZ" sz="1000" dirty="0" smtClean="0">
                <a:solidFill>
                  <a:schemeClr val="tx1"/>
                </a:solidFill>
                <a:hlinkClick r:id="rId3"/>
              </a:rPr>
              <a:t>http://upload.wikimedia.org/wikipedia/commons/1/1b/Cpu.jpg</a:t>
            </a:r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1000" dirty="0" smtClean="0">
                <a:solidFill>
                  <a:schemeClr val="tx1"/>
                </a:solidFill>
              </a:rPr>
              <a:t>Advanced Micro Devices, Inc. (AMD) [Attribution], </a:t>
            </a:r>
            <a:r>
              <a:rPr lang="en-US" sz="1000" dirty="0" err="1" smtClean="0">
                <a:solidFill>
                  <a:schemeClr val="tx1"/>
                </a:solidFill>
              </a:rPr>
              <a:t>prostřednictvím</a:t>
            </a:r>
            <a:r>
              <a:rPr lang="en-US" sz="1000" dirty="0" smtClean="0">
                <a:solidFill>
                  <a:schemeClr val="tx1"/>
                </a:solidFill>
              </a:rPr>
              <a:t> Wikimedia Commons. [cit. 2013-20-10]</a:t>
            </a:r>
            <a:r>
              <a:rPr lang="cs-CZ" sz="1000" dirty="0" smtClean="0">
                <a:solidFill>
                  <a:schemeClr val="tx1"/>
                </a:solidFill>
              </a:rPr>
              <a:t>.Dostupné</a:t>
            </a:r>
            <a:r>
              <a:rPr lang="en-US" sz="1000" dirty="0" smtClean="0">
                <a:solidFill>
                  <a:schemeClr val="tx1"/>
                </a:solidFill>
              </a:rPr>
              <a:t> pod </a:t>
            </a:r>
            <a:r>
              <a:rPr lang="en-US" sz="1000" dirty="0" err="1" smtClean="0">
                <a:solidFill>
                  <a:schemeClr val="tx1"/>
                </a:solidFill>
              </a:rPr>
              <a:t>licenc</a:t>
            </a:r>
            <a:r>
              <a:rPr lang="cs-CZ" sz="1000" dirty="0" smtClean="0">
                <a:solidFill>
                  <a:schemeClr val="tx1"/>
                </a:solidFill>
              </a:rPr>
              <a:t>í </a:t>
            </a:r>
            <a:r>
              <a:rPr lang="en-US" sz="1000" dirty="0" smtClean="0">
                <a:solidFill>
                  <a:schemeClr val="tx1"/>
                </a:solidFill>
              </a:rPr>
              <a:t>public domain </a:t>
            </a:r>
            <a:r>
              <a:rPr lang="cs-CZ" sz="1000" dirty="0" smtClean="0">
                <a:solidFill>
                  <a:schemeClr val="tx1"/>
                </a:solidFill>
              </a:rPr>
              <a:t>z</a:t>
            </a:r>
            <a:r>
              <a:rPr lang="en-US" sz="1000" dirty="0" smtClean="0">
                <a:solidFill>
                  <a:schemeClr val="tx1"/>
                </a:solidFill>
              </a:rPr>
              <a:t>&gt; </a:t>
            </a:r>
            <a:r>
              <a:rPr lang="en-US" sz="1000" dirty="0" smtClean="0">
                <a:solidFill>
                  <a:schemeClr val="tx1"/>
                </a:solidFill>
                <a:hlinkClick r:id="rId4"/>
              </a:rPr>
              <a:t>http://upload.wikimedia.org/wikipedia/commons/7/7c/ATI_Radeon_HD_5770_Graphics_Card-top_view.jpg</a:t>
            </a:r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1000" dirty="0" smtClean="0">
                <a:solidFill>
                  <a:schemeClr val="tx1"/>
                </a:solidFill>
              </a:rPr>
              <a:t>By </a:t>
            </a:r>
            <a:r>
              <a:rPr lang="en-US" sz="1000" dirty="0" err="1" smtClean="0">
                <a:solidFill>
                  <a:schemeClr val="tx1"/>
                </a:solidFill>
              </a:rPr>
              <a:t>Simon.zfn</a:t>
            </a:r>
            <a:r>
              <a:rPr lang="en-US" sz="1000" dirty="0" smtClean="0">
                <a:solidFill>
                  <a:schemeClr val="tx1"/>
                </a:solidFill>
              </a:rPr>
              <a:t> (Own work) [Public domain], via Wikimedia Commons. [cit. 2013-20-10]</a:t>
            </a:r>
            <a:r>
              <a:rPr lang="cs-CZ" sz="1000" dirty="0" smtClean="0">
                <a:solidFill>
                  <a:schemeClr val="tx1"/>
                </a:solidFill>
              </a:rPr>
              <a:t>.Dostupné</a:t>
            </a:r>
            <a:r>
              <a:rPr lang="en-US" sz="1000" dirty="0" smtClean="0">
                <a:solidFill>
                  <a:schemeClr val="tx1"/>
                </a:solidFill>
              </a:rPr>
              <a:t> pod </a:t>
            </a:r>
            <a:r>
              <a:rPr lang="en-US" sz="1000" dirty="0" err="1" smtClean="0">
                <a:solidFill>
                  <a:schemeClr val="tx1"/>
                </a:solidFill>
              </a:rPr>
              <a:t>licenc</a:t>
            </a:r>
            <a:r>
              <a:rPr lang="cs-CZ" sz="1000" dirty="0" smtClean="0">
                <a:solidFill>
                  <a:schemeClr val="tx1"/>
                </a:solidFill>
              </a:rPr>
              <a:t>í </a:t>
            </a:r>
            <a:r>
              <a:rPr lang="en-US" sz="1000" dirty="0" smtClean="0">
                <a:solidFill>
                  <a:schemeClr val="tx1"/>
                </a:solidFill>
              </a:rPr>
              <a:t>public domain </a:t>
            </a:r>
            <a:r>
              <a:rPr lang="cs-CZ" sz="1000" dirty="0" smtClean="0">
                <a:solidFill>
                  <a:schemeClr val="tx1"/>
                </a:solidFill>
              </a:rPr>
              <a:t>z: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hlinkClick r:id="rId5"/>
              </a:rPr>
              <a:t>http://upload.wikimedia.org/wikipedia/commons/7/7a/Webcam000c1.jpg</a:t>
            </a:r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1000" dirty="0" smtClean="0">
                <a:solidFill>
                  <a:schemeClr val="tx1"/>
                </a:solidFill>
              </a:rPr>
              <a:t>Od </a:t>
            </a:r>
            <a:r>
              <a:rPr lang="en-US" sz="1000" dirty="0" err="1" smtClean="0">
                <a:solidFill>
                  <a:schemeClr val="tx1"/>
                </a:solidFill>
              </a:rPr>
              <a:t>Erwan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velu</a:t>
            </a:r>
            <a:r>
              <a:rPr lang="en-US" sz="1000" dirty="0" smtClean="0">
                <a:solidFill>
                  <a:schemeClr val="tx1"/>
                </a:solidFill>
              </a:rPr>
              <a:t> (</a:t>
            </a:r>
            <a:r>
              <a:rPr lang="en-US" sz="1000" dirty="0" err="1" smtClean="0">
                <a:solidFill>
                  <a:schemeClr val="tx1"/>
                </a:solidFill>
              </a:rPr>
              <a:t>Vlastní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dílo</a:t>
            </a:r>
            <a:r>
              <a:rPr lang="en-US" sz="1000" dirty="0" smtClean="0">
                <a:solidFill>
                  <a:schemeClr val="tx1"/>
                </a:solidFill>
              </a:rPr>
              <a:t>) [GFDL (</a:t>
            </a:r>
            <a:r>
              <a:rPr lang="en-US" sz="1000" dirty="0" smtClean="0">
                <a:solidFill>
                  <a:schemeClr val="tx1"/>
                </a:solidFill>
                <a:hlinkClick r:id="rId6"/>
              </a:rPr>
              <a:t>http://www.gnu.org/copyleft/fdl.html</a:t>
            </a:r>
            <a:r>
              <a:rPr lang="en-US" sz="1000" dirty="0" smtClean="0">
                <a:solidFill>
                  <a:schemeClr val="tx1"/>
                </a:solidFill>
              </a:rPr>
              <a:t>)] </a:t>
            </a:r>
            <a:r>
              <a:rPr lang="en-US" sz="1000" dirty="0" err="1" smtClean="0">
                <a:solidFill>
                  <a:schemeClr val="tx1"/>
                </a:solidFill>
              </a:rPr>
              <a:t>prostřednictvím</a:t>
            </a:r>
            <a:r>
              <a:rPr lang="en-US" sz="1000" dirty="0" smtClean="0">
                <a:solidFill>
                  <a:schemeClr val="tx1"/>
                </a:solidFill>
              </a:rPr>
              <a:t> Wikimedia Commons.</a:t>
            </a:r>
            <a:r>
              <a:rPr lang="cs-CZ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[cit. 2013-20-10]</a:t>
            </a:r>
            <a:r>
              <a:rPr lang="cs-CZ" sz="1000" dirty="0" smtClean="0">
                <a:solidFill>
                  <a:schemeClr val="tx1"/>
                </a:solidFill>
              </a:rPr>
              <a:t>.Dostupné</a:t>
            </a:r>
            <a:r>
              <a:rPr lang="en-US" sz="1000" dirty="0" smtClean="0">
                <a:solidFill>
                  <a:schemeClr val="tx1"/>
                </a:solidFill>
              </a:rPr>
              <a:t> pod </a:t>
            </a:r>
            <a:r>
              <a:rPr lang="en-US" sz="1000" dirty="0" err="1" smtClean="0">
                <a:solidFill>
                  <a:schemeClr val="tx1"/>
                </a:solidFill>
              </a:rPr>
              <a:t>licenc</a:t>
            </a:r>
            <a:r>
              <a:rPr lang="cs-CZ" sz="1000" dirty="0" smtClean="0">
                <a:solidFill>
                  <a:schemeClr val="tx1"/>
                </a:solidFill>
              </a:rPr>
              <a:t>í </a:t>
            </a:r>
            <a:r>
              <a:rPr lang="cs-CZ" sz="1000" dirty="0" err="1" smtClean="0">
                <a:solidFill>
                  <a:schemeClr val="tx1"/>
                </a:solidFill>
              </a:rPr>
              <a:t>creative</a:t>
            </a:r>
            <a:r>
              <a:rPr lang="cs-CZ" sz="1000" dirty="0" smtClean="0">
                <a:solidFill>
                  <a:schemeClr val="tx1"/>
                </a:solidFill>
              </a:rPr>
              <a:t> </a:t>
            </a:r>
            <a:r>
              <a:rPr lang="cs-CZ" sz="1000" dirty="0" err="1" smtClean="0">
                <a:solidFill>
                  <a:schemeClr val="tx1"/>
                </a:solidFill>
              </a:rPr>
              <a:t>commons</a:t>
            </a:r>
            <a:r>
              <a:rPr lang="cs-CZ" sz="1000" dirty="0" smtClean="0">
                <a:solidFill>
                  <a:schemeClr val="tx1"/>
                </a:solidFill>
              </a:rPr>
              <a:t> z: </a:t>
            </a:r>
            <a:r>
              <a:rPr lang="cs-CZ" sz="1000" dirty="0" smtClean="0">
                <a:solidFill>
                  <a:schemeClr val="tx1"/>
                </a:solidFill>
                <a:hlinkClick r:id="rId7"/>
              </a:rPr>
              <a:t>http://upload.wikimedia.org/wikipedia/commons/6/6c/Harddisk_opened.png</a:t>
            </a: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12776"/>
            <a:ext cx="2952328" cy="197206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088" y="1262194"/>
            <a:ext cx="2588997" cy="194174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496" y="2060848"/>
            <a:ext cx="2528048" cy="199478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203942"/>
            <a:ext cx="2919817" cy="190472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141650"/>
            <a:ext cx="3086317" cy="190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68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Software (SW)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 smtClean="0"/>
              <a:t>programové </a:t>
            </a:r>
            <a:r>
              <a:rPr lang="cs-CZ" dirty="0" smtClean="0"/>
              <a:t>vybavení počítače, tj. data a </a:t>
            </a:r>
            <a:r>
              <a:rPr lang="cs-CZ" dirty="0" smtClean="0"/>
              <a:t>programy</a:t>
            </a:r>
          </a:p>
          <a:p>
            <a:r>
              <a:rPr lang="cs-CZ" dirty="0"/>
              <a:t>N</a:t>
            </a:r>
            <a:r>
              <a:rPr lang="cs-CZ" dirty="0" smtClean="0"/>
              <a:t>ehmotné</a:t>
            </a:r>
            <a:endParaRPr lang="cs-CZ" dirty="0" smtClean="0"/>
          </a:p>
          <a:p>
            <a:r>
              <a:rPr lang="cs-CZ" dirty="0" smtClean="0"/>
              <a:t>Nemohl by vzniknout a fungovat bez HW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0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Dokument1 - Microsoft Wo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228013"/>
            <a:ext cx="6588224" cy="357032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SW – pojmenujte tyto programy a data</a:t>
            </a:r>
            <a:endParaRPr lang="cs-CZ" dirty="0"/>
          </a:p>
        </p:txBody>
      </p:sp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93" y="693379"/>
            <a:ext cx="1712843" cy="1150417"/>
          </a:xfrm>
          <a:prstGeom prst="rect">
            <a:avLst/>
          </a:prstGeom>
        </p:spPr>
      </p:pic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852" y="2598550"/>
            <a:ext cx="2697262" cy="339515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2" y="1599384"/>
            <a:ext cx="2024407" cy="2017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 descr="Výřez obrazovky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233262"/>
            <a:ext cx="2262188" cy="2228850"/>
          </a:xfrm>
          <a:prstGeom prst="rect">
            <a:avLst/>
          </a:prstGeom>
        </p:spPr>
      </p:pic>
      <p:pic>
        <p:nvPicPr>
          <p:cNvPr id="11" name="Obrázek 10" descr="Výřez obrazovky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027" y="890277"/>
            <a:ext cx="3451845" cy="1913071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12" name="Obrázek 11" descr="Výřez obrazovky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740378"/>
            <a:ext cx="2381850" cy="66551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2433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344</Words>
  <Application>Microsoft Office PowerPoint</Application>
  <PresentationFormat>Předvádění na obrazovce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Medián</vt:lpstr>
      <vt:lpstr>Prezentace aplikace PowerPoint</vt:lpstr>
      <vt:lpstr>Složení počítače </vt:lpstr>
      <vt:lpstr>Složení PC</vt:lpstr>
      <vt:lpstr>Hardware (HW)</vt:lpstr>
      <vt:lpstr>HW – pojmenujte tyto součástky</vt:lpstr>
      <vt:lpstr>Software (SW)</vt:lpstr>
      <vt:lpstr>SW – pojmenujte tyto programy a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Kafková</dc:creator>
  <cp:lastModifiedBy>hanakova</cp:lastModifiedBy>
  <cp:revision>15</cp:revision>
  <dcterms:modified xsi:type="dcterms:W3CDTF">2014-05-19T18:02:38Z</dcterms:modified>
</cp:coreProperties>
</file>