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4"/>
  </p:notesMasterIdLst>
  <p:sldIdLst>
    <p:sldId id="267" r:id="rId2"/>
    <p:sldId id="256" r:id="rId3"/>
    <p:sldId id="257" r:id="rId4"/>
    <p:sldId id="258" r:id="rId5"/>
    <p:sldId id="259" r:id="rId6"/>
    <p:sldId id="266" r:id="rId7"/>
    <p:sldId id="264" r:id="rId8"/>
    <p:sldId id="260" r:id="rId9"/>
    <p:sldId id="261" r:id="rId10"/>
    <p:sldId id="262" r:id="rId11"/>
    <p:sldId id="263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41" autoAdjust="0"/>
  </p:normalViewPr>
  <p:slideViewPr>
    <p:cSldViewPr>
      <p:cViewPr varScale="1">
        <p:scale>
          <a:sx n="64" d="100"/>
          <a:sy n="64" d="100"/>
        </p:scale>
        <p:origin x="-134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C7F54F-2429-49BF-B86C-B92642AD4FD3}" type="datetimeFigureOut">
              <a:rPr lang="cs-CZ" smtClean="0"/>
              <a:t>19.5.2014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FB66F-5916-4C24-8490-E7CAFFD29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117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Motivační otázky a diskuze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FB66F-5916-4C24-8490-E7CAFFD29D2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694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3AEFD91-ADF2-4A82-A06E-2F9E42C538F4}" type="datetimeFigureOut">
              <a:rPr lang="cs-CZ" smtClean="0"/>
              <a:t>19.5.2014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FD91-ADF2-4A82-A06E-2F9E42C538F4}" type="datetimeFigureOut">
              <a:rPr lang="cs-CZ" smtClean="0"/>
              <a:t>19.5.2014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3AEFD91-ADF2-4A82-A06E-2F9E42C538F4}" type="datetimeFigureOut">
              <a:rPr lang="cs-CZ" smtClean="0"/>
              <a:t>19.5.2014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FD91-ADF2-4A82-A06E-2F9E42C538F4}" type="datetimeFigureOut">
              <a:rPr lang="cs-CZ" smtClean="0"/>
              <a:t>19.5.2014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FD91-ADF2-4A82-A06E-2F9E42C538F4}" type="datetimeFigureOut">
              <a:rPr lang="cs-CZ" smtClean="0"/>
              <a:t>19.5.2014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3AEFD91-ADF2-4A82-A06E-2F9E42C538F4}" type="datetimeFigureOut">
              <a:rPr lang="cs-CZ" smtClean="0"/>
              <a:t>19.5.2014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3AEFD91-ADF2-4A82-A06E-2F9E42C538F4}" type="datetimeFigureOut">
              <a:rPr lang="cs-CZ" smtClean="0"/>
              <a:t>19.5.2014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FD91-ADF2-4A82-A06E-2F9E42C538F4}" type="datetimeFigureOut">
              <a:rPr lang="cs-CZ" smtClean="0"/>
              <a:t>19.5.2014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FD91-ADF2-4A82-A06E-2F9E42C538F4}" type="datetimeFigureOut">
              <a:rPr lang="cs-CZ" smtClean="0"/>
              <a:t>19.5.2014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FD91-ADF2-4A82-A06E-2F9E42C538F4}" type="datetimeFigureOut">
              <a:rPr lang="cs-CZ" smtClean="0"/>
              <a:t>19.5.2014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3AEFD91-ADF2-4A82-A06E-2F9E42C538F4}" type="datetimeFigureOut">
              <a:rPr lang="cs-CZ" smtClean="0"/>
              <a:t>19.5.2014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AEFD91-ADF2-4A82-A06E-2F9E42C538F4}" type="datetimeFigureOut">
              <a:rPr lang="cs-CZ" smtClean="0"/>
              <a:t>19.5.2014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Acer_Aspire_8920_Gemstone_by_Georgy.JP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455765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Digitální reprezentace dat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ICT, sekunda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cs-CZ" sz="1700" i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Základy digitálních technologií</a:t>
                      </a:r>
                      <a:endParaRPr lang="cs-CZ" sz="1700" b="0" i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Výuková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prezentace s obrázky a úkoly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Bit, byte, dvojková soustava, desítková soustava,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počítač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Zdeňka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Hanáková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Květen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08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Násobné jednotky (zaokrouhleně)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 kB </a:t>
            </a:r>
            <a:r>
              <a:rPr lang="en-US" dirty="0" smtClean="0"/>
              <a:t>[</a:t>
            </a:r>
            <a:r>
              <a:rPr lang="cs-CZ" dirty="0" smtClean="0"/>
              <a:t>kilobajt</a:t>
            </a:r>
            <a:r>
              <a:rPr lang="en-US" dirty="0"/>
              <a:t>]</a:t>
            </a:r>
            <a:r>
              <a:rPr lang="cs-CZ" dirty="0" smtClean="0"/>
              <a:t> = 1000 B</a:t>
            </a:r>
          </a:p>
          <a:p>
            <a:r>
              <a:rPr lang="cs-CZ" dirty="0" smtClean="0"/>
              <a:t>1 MB </a:t>
            </a:r>
            <a:r>
              <a:rPr lang="en-US" dirty="0" smtClean="0"/>
              <a:t>[</a:t>
            </a:r>
            <a:r>
              <a:rPr lang="cs-CZ" dirty="0" smtClean="0"/>
              <a:t>megabajt</a:t>
            </a:r>
            <a:r>
              <a:rPr lang="en-US" dirty="0"/>
              <a:t>]</a:t>
            </a:r>
            <a:r>
              <a:rPr lang="cs-CZ" dirty="0" smtClean="0"/>
              <a:t> = 1000 kB</a:t>
            </a:r>
          </a:p>
          <a:p>
            <a:r>
              <a:rPr lang="cs-CZ" dirty="0" smtClean="0"/>
              <a:t>1 GB </a:t>
            </a:r>
            <a:r>
              <a:rPr lang="en-US" dirty="0" smtClean="0"/>
              <a:t>[</a:t>
            </a:r>
            <a:r>
              <a:rPr lang="en-US" dirty="0" err="1" smtClean="0"/>
              <a:t>gigabajt</a:t>
            </a:r>
            <a:r>
              <a:rPr lang="en-US" dirty="0" smtClean="0"/>
              <a:t>] </a:t>
            </a:r>
            <a:r>
              <a:rPr lang="cs-CZ" dirty="0" smtClean="0"/>
              <a:t>= 1000 MB</a:t>
            </a:r>
          </a:p>
          <a:p>
            <a:r>
              <a:rPr lang="cs-CZ" dirty="0" smtClean="0"/>
              <a:t>1 TB </a:t>
            </a:r>
            <a:r>
              <a:rPr lang="en-US" dirty="0" smtClean="0"/>
              <a:t>[</a:t>
            </a:r>
            <a:r>
              <a:rPr lang="en-US" dirty="0" err="1" smtClean="0"/>
              <a:t>terabajt</a:t>
            </a:r>
            <a:r>
              <a:rPr lang="en-US" dirty="0" smtClean="0"/>
              <a:t>] </a:t>
            </a:r>
            <a:r>
              <a:rPr lang="cs-CZ" dirty="0" smtClean="0"/>
              <a:t>= 1000 GB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Cvičení: viz pracovní list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7506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cs-CZ" dirty="0" err="1" smtClean="0"/>
              <a:t>yužití</a:t>
            </a:r>
            <a:r>
              <a:rPr lang="cs-CZ" dirty="0" smtClean="0"/>
              <a:t> bajtů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Jako jednotka kapacity (velikosti) různých paměťových zařízení</a:t>
            </a:r>
          </a:p>
          <a:p>
            <a:pPr marL="0" indent="0">
              <a:buNone/>
            </a:pPr>
            <a:r>
              <a:rPr lang="cs-CZ" dirty="0" smtClean="0"/>
              <a:t>Cvičení: viz pracovní list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3753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ROUBAL, Pavel. </a:t>
            </a:r>
            <a:r>
              <a:rPr lang="cs-CZ" i="1" dirty="0"/>
              <a:t>Informatika a výpočetní technika pro střední školy: teoretická učebnice</a:t>
            </a:r>
            <a:r>
              <a:rPr lang="cs-CZ" dirty="0"/>
              <a:t>. Vyd. 1. Brno: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2010, 103 s. </a:t>
            </a:r>
            <a:r>
              <a:rPr lang="cs-CZ"/>
              <a:t>ISBN 978-80-251-3228-9.</a:t>
            </a:r>
          </a:p>
        </p:txBody>
      </p:sp>
    </p:spTree>
    <p:extLst>
      <p:ext uri="{BB962C8B-B14F-4D97-AF65-F5344CB8AC3E}">
        <p14:creationId xmlns:p14="http://schemas.microsoft.com/office/powerpoint/2010/main" val="647744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Digitální reprezentace dat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Mgr. Zdeňka </a:t>
            </a:r>
            <a:r>
              <a:rPr lang="cs-CZ" dirty="0" smtClean="0"/>
              <a:t>Hanáková</a:t>
            </a:r>
          </a:p>
          <a:p>
            <a:r>
              <a:rPr lang="cs-CZ" dirty="0" smtClean="0"/>
              <a:t>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511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ový popisek 3"/>
          <p:cNvSpPr/>
          <p:nvPr/>
        </p:nvSpPr>
        <p:spPr>
          <a:xfrm>
            <a:off x="467544" y="1628800"/>
            <a:ext cx="5256584" cy="1872208"/>
          </a:xfrm>
          <a:prstGeom prst="wedgeRectCallout">
            <a:avLst>
              <a:gd name="adj1" fmla="val -47463"/>
              <a:gd name="adj2" fmla="val 1447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 v PC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jsou to DATA v počítači?</a:t>
            </a:r>
          </a:p>
          <a:p>
            <a:r>
              <a:rPr lang="cs-CZ" dirty="0" smtClean="0"/>
              <a:t>Kde jsou uložena?</a:t>
            </a:r>
          </a:p>
          <a:p>
            <a:r>
              <a:rPr lang="cs-CZ" dirty="0" smtClean="0"/>
              <a:t>V jaké formě (jak)?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5790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Kódy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Zaznamenávání a přenos informací se děje pomocí nějakého kódu (nemusí to být tajné - šifra)</a:t>
            </a:r>
          </a:p>
          <a:p>
            <a:pPr marL="68580" indent="0">
              <a:lnSpc>
                <a:spcPct val="80000"/>
              </a:lnSpc>
              <a:buNone/>
            </a:pPr>
            <a:r>
              <a:rPr lang="cs-CZ" dirty="0" err="1" smtClean="0"/>
              <a:t>Např</a:t>
            </a:r>
            <a:r>
              <a:rPr lang="cs-CZ" dirty="0" smtClean="0"/>
              <a:t>: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lidé - jazyk a písmo, šifrování - morseovka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matematika – desítková soustava</a:t>
            </a:r>
          </a:p>
          <a:p>
            <a:pPr>
              <a:lnSpc>
                <a:spcPct val="80000"/>
              </a:lnSpc>
            </a:pPr>
            <a:r>
              <a:rPr lang="cs-CZ" b="1" dirty="0" smtClean="0"/>
              <a:t>počítače</a:t>
            </a:r>
            <a:r>
              <a:rPr lang="cs-CZ" dirty="0" smtClean="0"/>
              <a:t> – </a:t>
            </a:r>
            <a:r>
              <a:rPr lang="cs-CZ" b="1" dirty="0" smtClean="0"/>
              <a:t>dvojková</a:t>
            </a:r>
            <a:r>
              <a:rPr lang="cs-CZ" dirty="0" smtClean="0"/>
              <a:t> </a:t>
            </a:r>
            <a:r>
              <a:rPr lang="cs-CZ" b="1" dirty="0" smtClean="0"/>
              <a:t>soustava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498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4716016" y="4221088"/>
            <a:ext cx="3744416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Dvojková vs. desítková soustava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2 (binární)</a:t>
            </a:r>
          </a:p>
          <a:p>
            <a:r>
              <a:rPr lang="cs-CZ" dirty="0" smtClean="0"/>
              <a:t>Pouze čísla 0 a 1</a:t>
            </a:r>
          </a:p>
          <a:p>
            <a:r>
              <a:rPr lang="cs-CZ" dirty="0" smtClean="0"/>
              <a:t>0 = není napětí, stav NE</a:t>
            </a:r>
          </a:p>
          <a:p>
            <a:r>
              <a:rPr lang="cs-CZ" dirty="0" smtClean="0"/>
              <a:t>1 = je napětí, stav ANO</a:t>
            </a:r>
          </a:p>
          <a:p>
            <a:r>
              <a:rPr lang="cs-CZ" dirty="0" smtClean="0"/>
              <a:t>Binární číslo</a:t>
            </a:r>
          </a:p>
          <a:p>
            <a:r>
              <a:rPr lang="cs-CZ" dirty="0" smtClean="0"/>
              <a:t>Např. 11001010111</a:t>
            </a:r>
          </a:p>
          <a:p>
            <a:r>
              <a:rPr lang="cs-CZ" dirty="0"/>
              <a:t>Používá se v digitálních </a:t>
            </a:r>
            <a:r>
              <a:rPr lang="cs-CZ" dirty="0" smtClean="0"/>
              <a:t>zařízeních (</a:t>
            </a:r>
            <a:r>
              <a:rPr lang="cs-CZ" dirty="0" err="1" smtClean="0"/>
              <a:t>pc</a:t>
            </a:r>
            <a:r>
              <a:rPr lang="cs-CZ" dirty="0" smtClean="0"/>
              <a:t>, tablet, mobil, fotoaparát, mp3..)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10 (decimální)</a:t>
            </a:r>
          </a:p>
          <a:p>
            <a:r>
              <a:rPr lang="cs-CZ" dirty="0"/>
              <a:t>Č</a:t>
            </a:r>
            <a:r>
              <a:rPr lang="cs-CZ" dirty="0" smtClean="0"/>
              <a:t>ísla 0-9</a:t>
            </a:r>
          </a:p>
          <a:p>
            <a:r>
              <a:rPr lang="cs-CZ" dirty="0" smtClean="0"/>
              <a:t>Používá se v matematice</a:t>
            </a:r>
          </a:p>
          <a:p>
            <a:endParaRPr lang="cs-CZ" dirty="0"/>
          </a:p>
          <a:p>
            <a:r>
              <a:rPr lang="cs-CZ" dirty="0" smtClean="0"/>
              <a:t>Např. 1623</a:t>
            </a:r>
          </a:p>
          <a:p>
            <a:endParaRPr lang="cs-CZ" dirty="0"/>
          </a:p>
          <a:p>
            <a:r>
              <a:rPr lang="cs-CZ" i="1" dirty="0" smtClean="0"/>
              <a:t>Vyzkoušejte </a:t>
            </a:r>
            <a:r>
              <a:rPr lang="cs-CZ" i="1" dirty="0" smtClean="0"/>
              <a:t>převod na kalkulačce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1669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Počítač</a:t>
            </a:r>
            <a:endParaRPr lang="cs-CZ" dirty="0"/>
          </a:p>
        </p:txBody>
      </p:sp>
      <p:sp>
        <p:nvSpPr>
          <p:cNvPr id="5" name="Obdélníkový popisek 4"/>
          <p:cNvSpPr/>
          <p:nvPr/>
        </p:nvSpPr>
        <p:spPr>
          <a:xfrm>
            <a:off x="899592" y="1628800"/>
            <a:ext cx="4896544" cy="1944216"/>
          </a:xfrm>
          <a:prstGeom prst="wedgeRectCallout">
            <a:avLst>
              <a:gd name="adj1" fmla="val -37361"/>
              <a:gd name="adj2" fmla="val 1168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115616" y="1916832"/>
            <a:ext cx="4536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cs-CZ" sz="2400" dirty="0" smtClean="0"/>
              <a:t>Co je to podle tebe počítač?</a:t>
            </a:r>
          </a:p>
          <a:p>
            <a:pPr marL="342900" indent="-342900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cs-CZ" sz="2400" dirty="0" smtClean="0"/>
              <a:t>Napiš vlastní definici jako do encyklopedie.</a:t>
            </a:r>
            <a:endParaRPr lang="cs-CZ" sz="24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777114"/>
            <a:ext cx="3474776" cy="2508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0" y="6396335"/>
            <a:ext cx="8659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Zdroj obrázku: </a:t>
            </a:r>
            <a:r>
              <a:rPr lang="en-US" sz="1200" dirty="0" smtClean="0"/>
              <a:t>[</a:t>
            </a:r>
            <a:r>
              <a:rPr lang="cs-CZ" sz="1200" dirty="0" smtClean="0"/>
              <a:t>Cit. 2. 5. 2013</a:t>
            </a:r>
            <a:r>
              <a:rPr lang="en-US" sz="1200" dirty="0" smtClean="0"/>
              <a:t>]. </a:t>
            </a:r>
            <a:r>
              <a:rPr lang="en-US" sz="1200" dirty="0" err="1" smtClean="0"/>
              <a:t>Dostupn</a:t>
            </a:r>
            <a:r>
              <a:rPr lang="cs-CZ" sz="1200" dirty="0" smtClean="0"/>
              <a:t>é </a:t>
            </a:r>
            <a:r>
              <a:rPr lang="cs-CZ" sz="1200" dirty="0" smtClean="0"/>
              <a:t>pod licencí public </a:t>
            </a:r>
            <a:r>
              <a:rPr lang="cs-CZ" sz="1200" dirty="0" err="1" smtClean="0"/>
              <a:t>domain</a:t>
            </a:r>
            <a:r>
              <a:rPr lang="cs-CZ" sz="1200" dirty="0" smtClean="0"/>
              <a:t> na: </a:t>
            </a:r>
            <a:r>
              <a:rPr lang="cs-CZ" sz="1200" dirty="0" smtClean="0">
                <a:solidFill>
                  <a:schemeClr val="accent1"/>
                </a:solidFill>
                <a:hlinkClick r:id="rId3"/>
              </a:rPr>
              <a:t>http</a:t>
            </a:r>
            <a:r>
              <a:rPr lang="cs-CZ" sz="1200" dirty="0">
                <a:solidFill>
                  <a:schemeClr val="accent1"/>
                </a:solidFill>
                <a:hlinkClick r:id="rId3"/>
              </a:rPr>
              <a:t>://commons.wikimedia.org/wiki/File:Acer_Aspire_8920_Gemstone_by_Georgy.JPG</a:t>
            </a:r>
            <a:endParaRPr lang="cs-CZ" sz="1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894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Počítač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Počítač je digitální zařízení sloužící k vyhledávání, zpracování a ukládání informací</a:t>
            </a:r>
          </a:p>
          <a:p>
            <a:endParaRPr lang="cs-CZ" dirty="0" smtClean="0"/>
          </a:p>
          <a:p>
            <a:r>
              <a:rPr lang="cs-CZ" dirty="0" smtClean="0"/>
              <a:t>digitální </a:t>
            </a:r>
            <a:r>
              <a:rPr lang="cs-CZ" dirty="0"/>
              <a:t>(číslicová) </a:t>
            </a:r>
            <a:r>
              <a:rPr lang="cs-CZ" dirty="0" smtClean="0"/>
              <a:t>zařízení,</a:t>
            </a:r>
          </a:p>
          <a:p>
            <a:r>
              <a:rPr lang="cs-CZ" dirty="0" smtClean="0"/>
              <a:t>pracuje </a:t>
            </a:r>
            <a:r>
              <a:rPr lang="cs-CZ" dirty="0"/>
              <a:t>ve dvojkové </a:t>
            </a:r>
            <a:r>
              <a:rPr lang="cs-CZ" dirty="0" smtClean="0"/>
              <a:t>soustavě,</a:t>
            </a:r>
          </a:p>
          <a:p>
            <a:r>
              <a:rPr lang="cs-CZ" dirty="0" smtClean="0"/>
              <a:t>tzn. k </a:t>
            </a:r>
            <a:r>
              <a:rPr lang="cs-CZ" dirty="0"/>
              <a:t>reprezentaci všech údajů se </a:t>
            </a:r>
            <a:r>
              <a:rPr lang="cs-CZ" dirty="0" smtClean="0"/>
              <a:t>používá číslice 0 </a:t>
            </a:r>
            <a:r>
              <a:rPr lang="cs-CZ" dirty="0"/>
              <a:t>nebo 1 </a:t>
            </a:r>
            <a:r>
              <a:rPr lang="cs-CZ" dirty="0" smtClean="0"/>
              <a:t>v různých </a:t>
            </a:r>
            <a:r>
              <a:rPr lang="cs-CZ" dirty="0"/>
              <a:t>kombinacích</a:t>
            </a:r>
            <a:r>
              <a:rPr lang="cs-CZ" dirty="0" smtClean="0"/>
              <a:t>.</a:t>
            </a:r>
          </a:p>
          <a:p>
            <a:r>
              <a:rPr lang="cs-CZ" dirty="0" smtClean="0"/>
              <a:t>Pozn. </a:t>
            </a:r>
            <a:r>
              <a:rPr lang="cs-CZ" dirty="0" err="1" smtClean="0"/>
              <a:t>digit</a:t>
            </a:r>
            <a:r>
              <a:rPr lang="cs-CZ" dirty="0" smtClean="0"/>
              <a:t> = angl. číslice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698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cs-CZ" sz="2800" dirty="0" smtClean="0"/>
              <a:t>Nejmenší jednotka informace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cs-CZ" sz="2800" dirty="0" smtClean="0"/>
              <a:t>Vyjadřuje ano nebo ne, napětí je nebo není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cs-CZ" sz="2800" dirty="0"/>
              <a:t>Říká, který ze dvou stejně pravděpodobných stavů nastal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cs-CZ" sz="2800" dirty="0" smtClean="0"/>
              <a:t>Je to 1 nebo 0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cs-CZ" sz="2800" dirty="0" smtClean="0"/>
              <a:t>Značka b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7324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Bajt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sz="2800" dirty="0" smtClean="0"/>
              <a:t>V</a:t>
            </a:r>
            <a:r>
              <a:rPr lang="cs-CZ" sz="2800" dirty="0" err="1" smtClean="0"/>
              <a:t>ětší</a:t>
            </a:r>
            <a:r>
              <a:rPr lang="cs-CZ" sz="2800" dirty="0" smtClean="0"/>
              <a:t> jednotka informace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cs-CZ" sz="2800" dirty="0" smtClean="0"/>
              <a:t>Tvůrci počítačů přemýšleli: </a:t>
            </a:r>
            <a:r>
              <a:rPr lang="cs-CZ" sz="2800" dirty="0"/>
              <a:t>K</a:t>
            </a:r>
            <a:r>
              <a:rPr lang="cs-CZ" sz="2800" dirty="0" smtClean="0"/>
              <a:t>olik 0 a 1 na jeden znak je potřeba, abychom mohli zakódovat celou abecedu? 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cs-CZ" sz="2800" dirty="0" smtClean="0"/>
              <a:t>Skládá se z 8 bitů (tzn. z osmi jedniček nebo nul)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cs-CZ" sz="2800" dirty="0" smtClean="0"/>
              <a:t>Např. 00000001=A, 00000011=B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cs-CZ" sz="2800" dirty="0" smtClean="0"/>
              <a:t>Do 1 bajtu lze uložit 1 znak abecedy nebo číslo od 0 do 255 (tj. 256 různých kombinací tj. znaků)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cs-CZ" sz="2800" dirty="0"/>
              <a:t>Značka B</a:t>
            </a:r>
          </a:p>
          <a:p>
            <a:pPr marL="0" indent="0">
              <a:lnSpc>
                <a:spcPct val="80000"/>
              </a:lnSpc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1922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370</TotalTime>
  <Words>447</Words>
  <Application>Microsoft Office PowerPoint</Application>
  <PresentationFormat>Předvádění na obrazovce (4:3)</PresentationFormat>
  <Paragraphs>84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Medián</vt:lpstr>
      <vt:lpstr>Prezentace aplikace PowerPoint</vt:lpstr>
      <vt:lpstr>Digitální reprezentace dat</vt:lpstr>
      <vt:lpstr>Data v PC</vt:lpstr>
      <vt:lpstr>Kódy</vt:lpstr>
      <vt:lpstr>Dvojková vs. desítková soustava</vt:lpstr>
      <vt:lpstr>Počítač</vt:lpstr>
      <vt:lpstr>Počítač</vt:lpstr>
      <vt:lpstr>Bit</vt:lpstr>
      <vt:lpstr>Bajt</vt:lpstr>
      <vt:lpstr>Násobné jednotky (zaokrouhleně)</vt:lpstr>
      <vt:lpstr>Využití bajtů</vt:lpstr>
      <vt:lpstr>Zdroje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Digitální reprezentace dat v počítači</dc:title>
  <dc:creator>Zdeňka Hanáková</dc:creator>
  <cp:lastModifiedBy>hanakova</cp:lastModifiedBy>
  <cp:revision>30</cp:revision>
  <dcterms:created xsi:type="dcterms:W3CDTF">2013-04-15T11:32:57Z</dcterms:created>
  <dcterms:modified xsi:type="dcterms:W3CDTF">2014-05-19T17:58:48Z</dcterms:modified>
</cp:coreProperties>
</file>