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1" r:id="rId2"/>
  </p:sldMasterIdLst>
  <p:sldIdLst>
    <p:sldId id="261" r:id="rId3"/>
    <p:sldId id="256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ltGray">
          <a:xfrm>
            <a:off x="0" y="0"/>
            <a:ext cx="825500" cy="6858000"/>
          </a:xfrm>
          <a:prstGeom prst="rect">
            <a:avLst/>
          </a:prstGeom>
          <a:solidFill>
            <a:schemeClr val="tx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cs-CZ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fld id="{7247113F-C04B-4F1B-A93A-3F174BDFBAA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ltGray">
          <a:xfrm>
            <a:off x="0" y="3543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3080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F8AD9C-733F-4487-87C1-9D363E7E02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400800" y="457200"/>
            <a:ext cx="2057400" cy="56388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6019800" cy="56388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B9DEA1-D55F-41D7-8320-DEC588E80A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4B346FF-DA70-41C1-BE8F-0F7B665B0D0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1626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A8AF5CA-3DF9-401B-86B5-0603F56DA9F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09550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5E336F0-1C00-4184-A1A3-FFF11551E51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58008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286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BA5451E-5AA1-4FCD-92F5-FB2CD35C6197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55508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5E7755-C2B9-476C-A5FB-A45EAC92461C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36690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6BE1C4A-5127-46CE-A991-D03BED6BF06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53216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EAAF41D-6B94-477A-8C1A-F4F7A28A10A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6658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6E98186-DD85-4071-A1C9-6108E75E449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238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A3D54F-1C00-4FED-9E27-F57947AB80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7D14DD0-620E-4E8D-A68C-199926EAFBF2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91971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EFD1BCD-6D42-4C72-A62D-D6C55764134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71197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3700" y="152400"/>
            <a:ext cx="2171700" cy="6553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62700" cy="6553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F32DDEE-3E51-4928-8D6A-B524C82DEB0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999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CD0CA7-9C0C-4C15-847D-6BC8D37C44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8D26ED-094D-4CB3-9D8F-4EC117198B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98B18-E66A-4E32-8620-2A164CD3B6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0102BD-B2A1-4621-92FF-783830E640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D68459-5072-4964-BD6C-0A116E8483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679D21-CDED-425C-ABC5-1497B7D5AB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98E328-310F-4573-A2FB-8F5F488EF8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endParaRPr lang="cs-CZ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endParaRPr lang="cs-CZ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53CED432-E6C5-438A-BBE0-60C7E6BB32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0" y="1638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 animBg="1"/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86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nadpisu.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676400"/>
            <a:ext cx="8686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1453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14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1455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FC689606-4F83-4E12-B2D5-D30353640CC2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6781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Obrázek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142875"/>
            <a:ext cx="8748713" cy="154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5637" name="Group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17408756"/>
              </p:ext>
            </p:extLst>
          </p:nvPr>
        </p:nvGraphicFramePr>
        <p:xfrm>
          <a:off x="412750" y="1703388"/>
          <a:ext cx="8281988" cy="5068888"/>
        </p:xfrm>
        <a:graphic>
          <a:graphicData uri="http://schemas.openxmlformats.org/drawingml/2006/table">
            <a:tbl>
              <a:tblPr/>
              <a:tblGrid>
                <a:gridCol w="1760538"/>
                <a:gridCol w="6521450"/>
              </a:tblGrid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Název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Hydrosféra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Předmět, ročník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Zeměpis, 1. ročník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Tematická oblast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Fyzickogeografická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sféra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Anotace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Prezentace hydrosféry, doplněná tabulkami.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Klíčová slova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složky hydrosféry, oceán, moře, salinita, teplota moře, vlnění – eolické, dmutí, geodynamické, stojaté, význam oceánů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Autor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Mgr. Václav Hubáček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Datum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2. 10. 2013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Škola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Gymnázium Jana Opletala, Litovel, Opletalova 189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Projekt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EU peníze středním školám, </a:t>
                      </a:r>
                      <a:r>
                        <a:rPr kumimoji="0" lang="cs-CZ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č.: CZ.1.07/1.5.00/34.0221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4204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Pohyby mořské vody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smtClean="0"/>
              <a:t>stojaté</a:t>
            </a:r>
          </a:p>
          <a:p>
            <a:pPr lvl="2"/>
            <a:r>
              <a:rPr lang="cs-CZ" dirty="0" smtClean="0"/>
              <a:t>způsobené změnami atmosférického tlaku</a:t>
            </a:r>
          </a:p>
          <a:p>
            <a:pPr lvl="2"/>
            <a:r>
              <a:rPr lang="cs-CZ" dirty="0" smtClean="0"/>
              <a:t>pouze v  zálivech a vnitřních mořích</a:t>
            </a:r>
            <a:endParaRPr lang="cs-CZ" dirty="0"/>
          </a:p>
          <a:p>
            <a:pPr lvl="1"/>
            <a:r>
              <a:rPr lang="cs-CZ" dirty="0" smtClean="0"/>
              <a:t>geodynamické</a:t>
            </a:r>
          </a:p>
          <a:p>
            <a:pPr lvl="2"/>
            <a:r>
              <a:rPr lang="cs-CZ" dirty="0" smtClean="0"/>
              <a:t>tsunami</a:t>
            </a:r>
          </a:p>
          <a:p>
            <a:pPr lvl="2"/>
            <a:r>
              <a:rPr lang="cs-CZ" dirty="0" smtClean="0"/>
              <a:t>vzniká při podmořských zemětřeseních a následným poklesům nebo zdvihům mořského dna</a:t>
            </a:r>
          </a:p>
          <a:p>
            <a:pPr lvl="2"/>
            <a:r>
              <a:rPr lang="cs-CZ" dirty="0" smtClean="0"/>
              <a:t>nebezpečí pro pobřežní oblasti</a:t>
            </a:r>
          </a:p>
          <a:p>
            <a:pPr lvl="2"/>
            <a:r>
              <a:rPr lang="cs-CZ" dirty="0" smtClean="0"/>
              <a:t>rychlost až 300 m/s</a:t>
            </a:r>
          </a:p>
          <a:p>
            <a:pPr lvl="2"/>
            <a:r>
              <a:rPr lang="cs-CZ" dirty="0" smtClean="0"/>
              <a:t>max. výška 85 m v r. 1771 Japonsko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882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 světového oceánu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zdroj výživy populace</a:t>
            </a:r>
          </a:p>
          <a:p>
            <a:r>
              <a:rPr lang="cs-CZ" dirty="0" smtClean="0"/>
              <a:t>zdroj surovin</a:t>
            </a:r>
          </a:p>
          <a:p>
            <a:r>
              <a:rPr lang="cs-CZ" dirty="0" smtClean="0"/>
              <a:t>doprava</a:t>
            </a:r>
          </a:p>
          <a:p>
            <a:r>
              <a:rPr lang="cs-CZ" dirty="0" smtClean="0"/>
              <a:t>energie</a:t>
            </a:r>
          </a:p>
          <a:p>
            <a:r>
              <a:rPr lang="cs-CZ" dirty="0" smtClean="0"/>
              <a:t>geopolitika</a:t>
            </a:r>
          </a:p>
          <a:p>
            <a:r>
              <a:rPr lang="cs-CZ" dirty="0" smtClean="0"/>
              <a:t>rekreace a cestovní ruch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9035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Hydrosféra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550402" y="6195619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cs-CZ" dirty="0" smtClean="0">
                <a:latin typeface="Arial Black" pitchFamily="34" charset="0"/>
              </a:rPr>
              <a:t>Hu2_20</a:t>
            </a:r>
            <a:endParaRPr lang="cs-CZ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Složky hydrosféry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38952583"/>
              </p:ext>
            </p:extLst>
          </p:nvPr>
        </p:nvGraphicFramePr>
        <p:xfrm>
          <a:off x="685800" y="1981200"/>
          <a:ext cx="77724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Pořadí jednotlivých složek hydrosféry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světový oceán, moře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97%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led, sníh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2%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vodní nádrže, bažiny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0,5%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podzemní voda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0,4%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vodní toky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0,15%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atmosféra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0,05%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755576" y="4797152"/>
            <a:ext cx="76328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1" hangingPunct="1">
              <a:spcBef>
                <a:spcPct val="20000"/>
              </a:spcBef>
              <a:buClr>
                <a:srgbClr val="0066FF"/>
              </a:buClr>
              <a:buFontTx/>
              <a:buChar char="•"/>
            </a:pPr>
            <a:r>
              <a:rPr kumimoji="1" lang="cs-CZ" sz="3200" kern="0" dirty="0"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globálně se množství vody na Zemi prakticky nemění</a:t>
            </a:r>
          </a:p>
        </p:txBody>
      </p:sp>
    </p:spTree>
    <p:extLst>
      <p:ext uri="{BB962C8B-B14F-4D97-AF65-F5344CB8AC3E}">
        <p14:creationId xmlns:p14="http://schemas.microsoft.com/office/powerpoint/2010/main" xmlns="" val="144323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Světový oceán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095872"/>
          </a:xfrm>
        </p:spPr>
        <p:txBody>
          <a:bodyPr/>
          <a:lstStyle/>
          <a:p>
            <a:r>
              <a:rPr lang="cs-CZ" dirty="0" smtClean="0"/>
              <a:t>souvislá vodní plocha Země</a:t>
            </a:r>
          </a:p>
          <a:p>
            <a:r>
              <a:rPr lang="cs-CZ" dirty="0" smtClean="0"/>
              <a:t>studiem se zabývá – </a:t>
            </a:r>
            <a:r>
              <a:rPr lang="cs-CZ" b="1" dirty="0" smtClean="0"/>
              <a:t>oceánografie</a:t>
            </a:r>
          </a:p>
          <a:p>
            <a:r>
              <a:rPr lang="cs-CZ" dirty="0" smtClean="0"/>
              <a:t>zakladatel J. Y. Cousteau – loď Calypso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41681626"/>
              </p:ext>
            </p:extLst>
          </p:nvPr>
        </p:nvGraphicFramePr>
        <p:xfrm>
          <a:off x="611560" y="4221088"/>
          <a:ext cx="792088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4835"/>
                <a:gridCol w="2241758"/>
                <a:gridCol w="2914287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regionální rozdělení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rozloha (mil.km2)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průměrná</a:t>
                      </a:r>
                      <a:r>
                        <a:rPr lang="cs-CZ" baseline="0" dirty="0" smtClean="0"/>
                        <a:t> hloubka (m)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Tichý (Pacifik)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179,7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4000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Atlantský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94,2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3540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Indický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76,2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3700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Severní ledový (Arktický)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11,4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1230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453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okraje světového oceánu tvoří moře</a:t>
            </a:r>
          </a:p>
          <a:p>
            <a:r>
              <a:rPr lang="cs-CZ" dirty="0" smtClean="0"/>
              <a:t>podle polohy a morfologie se dělí:</a:t>
            </a:r>
          </a:p>
          <a:p>
            <a:pPr lvl="1"/>
            <a:r>
              <a:rPr lang="cs-CZ" dirty="0" smtClean="0"/>
              <a:t>okrajová</a:t>
            </a:r>
          </a:p>
          <a:p>
            <a:pPr lvl="2"/>
            <a:r>
              <a:rPr lang="cs-CZ" dirty="0" smtClean="0"/>
              <a:t>např. Severní, Jónské, …</a:t>
            </a:r>
          </a:p>
          <a:p>
            <a:pPr lvl="1"/>
            <a:r>
              <a:rPr lang="cs-CZ" dirty="0" smtClean="0"/>
              <a:t>vnitřní (uzavřená pevninou, oddělená průlivem)</a:t>
            </a:r>
          </a:p>
          <a:p>
            <a:pPr lvl="2"/>
            <a:r>
              <a:rPr lang="cs-CZ" dirty="0" smtClean="0"/>
              <a:t>např. Baltické, Jaderské, Černé, …</a:t>
            </a:r>
          </a:p>
          <a:p>
            <a:pPr lvl="1"/>
            <a:r>
              <a:rPr lang="cs-CZ" dirty="0" smtClean="0"/>
              <a:t>středozemní (mezi dvěma kontinenty)</a:t>
            </a:r>
          </a:p>
          <a:p>
            <a:pPr lvl="2"/>
            <a:r>
              <a:rPr lang="cs-CZ" dirty="0" smtClean="0"/>
              <a:t>např. Středozemní, Rudé, Karibské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585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Vlastnosti mořské vody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salinita</a:t>
            </a:r>
          </a:p>
          <a:p>
            <a:pPr lvl="1"/>
            <a:r>
              <a:rPr lang="cs-CZ" dirty="0" smtClean="0"/>
              <a:t>obsah minerálů, především solí</a:t>
            </a:r>
          </a:p>
          <a:p>
            <a:pPr lvl="1"/>
            <a:r>
              <a:rPr lang="cs-CZ" dirty="0" smtClean="0"/>
              <a:t>průměrně 35 promile (35 g / litr vody)</a:t>
            </a:r>
          </a:p>
          <a:p>
            <a:pPr lvl="1"/>
            <a:r>
              <a:rPr lang="cs-CZ" dirty="0" smtClean="0"/>
              <a:t>max. zálivy teplých moří (Rudé moře)</a:t>
            </a:r>
          </a:p>
          <a:p>
            <a:pPr lvl="1"/>
            <a:r>
              <a:rPr lang="cs-CZ" dirty="0" smtClean="0"/>
              <a:t>min. zálivy a ústí řek v chladných mořích (Botnický záliv)</a:t>
            </a:r>
          </a:p>
          <a:p>
            <a:pPr lvl="1"/>
            <a:r>
              <a:rPr lang="cs-CZ" dirty="0" smtClean="0"/>
              <a:t>brakická voda – salinita pod 20 promile</a:t>
            </a:r>
          </a:p>
        </p:txBody>
      </p:sp>
    </p:spTree>
    <p:extLst>
      <p:ext uri="{BB962C8B-B14F-4D97-AF65-F5344CB8AC3E}">
        <p14:creationId xmlns:p14="http://schemas.microsoft.com/office/powerpoint/2010/main" xmlns="" val="89702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Vlastnosti mořské vody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barva</a:t>
            </a:r>
          </a:p>
          <a:p>
            <a:pPr lvl="1"/>
            <a:r>
              <a:rPr lang="cs-CZ" dirty="0" smtClean="0"/>
              <a:t>základní barevnost je dána pohlcováním barev spektra slunečního světla</a:t>
            </a:r>
          </a:p>
          <a:p>
            <a:pPr lvl="1"/>
            <a:r>
              <a:rPr lang="cs-CZ" dirty="0" smtClean="0"/>
              <a:t>ovlivněná:</a:t>
            </a:r>
          </a:p>
          <a:p>
            <a:pPr lvl="2"/>
            <a:r>
              <a:rPr lang="cs-CZ" dirty="0" smtClean="0"/>
              <a:t>planktonem (zelená, červená)</a:t>
            </a:r>
          </a:p>
          <a:p>
            <a:pPr lvl="2"/>
            <a:r>
              <a:rPr lang="cs-CZ" dirty="0" smtClean="0"/>
              <a:t>plaveniny (hnědá, žlutá)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1905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Vlastnosti mořské vody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teplota</a:t>
            </a:r>
          </a:p>
          <a:p>
            <a:pPr lvl="1"/>
            <a:r>
              <a:rPr lang="cs-CZ" dirty="0" smtClean="0"/>
              <a:t>zdrojem sluneční radiace</a:t>
            </a:r>
          </a:p>
          <a:p>
            <a:pPr lvl="1"/>
            <a:r>
              <a:rPr lang="cs-CZ" dirty="0" smtClean="0"/>
              <a:t>povrchový průměr světového oceánu je 17,3 °C (více než u souše o 3</a:t>
            </a:r>
            <a:r>
              <a:rPr lang="cs-CZ" dirty="0"/>
              <a:t> °</a:t>
            </a:r>
            <a:r>
              <a:rPr lang="cs-CZ" dirty="0" smtClean="0"/>
              <a:t>C)</a:t>
            </a:r>
          </a:p>
          <a:p>
            <a:pPr lvl="1"/>
            <a:r>
              <a:rPr lang="cs-CZ" dirty="0" smtClean="0"/>
              <a:t>rozdíly teplot nižší než u souše (denní 1-2 °</a:t>
            </a:r>
            <a:r>
              <a:rPr lang="cs-CZ" dirty="0"/>
              <a:t>C</a:t>
            </a:r>
            <a:r>
              <a:rPr lang="cs-CZ" dirty="0" smtClean="0"/>
              <a:t>, roční max. 10 </a:t>
            </a:r>
            <a:r>
              <a:rPr lang="cs-CZ" dirty="0"/>
              <a:t>°</a:t>
            </a:r>
            <a:r>
              <a:rPr lang="cs-CZ" dirty="0" smtClean="0"/>
              <a:t>C)</a:t>
            </a:r>
          </a:p>
          <a:p>
            <a:pPr lvl="1"/>
            <a:r>
              <a:rPr lang="cs-CZ" dirty="0" smtClean="0"/>
              <a:t>min.  teplota – 1,9 </a:t>
            </a:r>
            <a:r>
              <a:rPr lang="cs-CZ" dirty="0"/>
              <a:t>°</a:t>
            </a:r>
            <a:r>
              <a:rPr lang="cs-CZ" dirty="0" smtClean="0"/>
              <a:t>C (zamrzání mořské vody)</a:t>
            </a:r>
          </a:p>
          <a:p>
            <a:pPr lvl="1"/>
            <a:r>
              <a:rPr lang="cs-CZ" dirty="0" smtClean="0"/>
              <a:t>max. teplota + 40 </a:t>
            </a:r>
            <a:r>
              <a:rPr lang="cs-CZ" dirty="0"/>
              <a:t>°</a:t>
            </a:r>
            <a:r>
              <a:rPr lang="cs-CZ" dirty="0" smtClean="0"/>
              <a:t>C (Perský záliv)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5600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Pohyby </a:t>
            </a:r>
            <a:r>
              <a:rPr lang="cs-CZ" dirty="0"/>
              <a:t>mořské vody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vlnění</a:t>
            </a:r>
          </a:p>
          <a:p>
            <a:pPr lvl="1"/>
            <a:r>
              <a:rPr lang="cs-CZ" dirty="0" smtClean="0"/>
              <a:t>eolické</a:t>
            </a:r>
          </a:p>
          <a:p>
            <a:pPr lvl="2"/>
            <a:r>
              <a:rPr lang="cs-CZ" dirty="0" smtClean="0"/>
              <a:t>působením větru</a:t>
            </a:r>
          </a:p>
          <a:p>
            <a:pPr lvl="2"/>
            <a:r>
              <a:rPr lang="cs-CZ" dirty="0" smtClean="0"/>
              <a:t>vlny max. 10 – 12 m</a:t>
            </a:r>
          </a:p>
          <a:p>
            <a:pPr lvl="2"/>
            <a:r>
              <a:rPr lang="cs-CZ" dirty="0" smtClean="0"/>
              <a:t>neustálé</a:t>
            </a:r>
          </a:p>
          <a:p>
            <a:pPr lvl="1"/>
            <a:r>
              <a:rPr lang="cs-CZ" dirty="0" smtClean="0"/>
              <a:t>dmutí</a:t>
            </a:r>
          </a:p>
          <a:p>
            <a:pPr lvl="2"/>
            <a:r>
              <a:rPr lang="cs-CZ" dirty="0" smtClean="0"/>
              <a:t>působením slapových sil</a:t>
            </a:r>
          </a:p>
          <a:p>
            <a:pPr lvl="2"/>
            <a:r>
              <a:rPr lang="cs-CZ" dirty="0" smtClean="0"/>
              <a:t>výška vlny závisí na tvaru pobřeží</a:t>
            </a:r>
          </a:p>
          <a:p>
            <a:pPr lvl="2"/>
            <a:r>
              <a:rPr lang="cs-CZ" dirty="0" smtClean="0"/>
              <a:t>max. 17 m (záliv Fundy – Kanada)</a:t>
            </a:r>
          </a:p>
        </p:txBody>
      </p:sp>
    </p:spTree>
    <p:extLst>
      <p:ext uri="{BB962C8B-B14F-4D97-AF65-F5344CB8AC3E}">
        <p14:creationId xmlns:p14="http://schemas.microsoft.com/office/powerpoint/2010/main" xmlns="" val="18038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rlpool design template">
  <a:themeElements>
    <a:clrScheme name="Motiv sady Office 1">
      <a:dk1>
        <a:srgbClr val="000066"/>
      </a:dk1>
      <a:lt1>
        <a:srgbClr val="CCECFF"/>
      </a:lt1>
      <a:dk2>
        <a:srgbClr val="0000CC"/>
      </a:dk2>
      <a:lt2>
        <a:srgbClr val="CCFFFF"/>
      </a:lt2>
      <a:accent1>
        <a:srgbClr val="CC99FF"/>
      </a:accent1>
      <a:accent2>
        <a:srgbClr val="9999FF"/>
      </a:accent2>
      <a:accent3>
        <a:srgbClr val="AAAAE2"/>
      </a:accent3>
      <a:accent4>
        <a:srgbClr val="AEC9DA"/>
      </a:accent4>
      <a:accent5>
        <a:srgbClr val="E2CAFF"/>
      </a:accent5>
      <a:accent6>
        <a:srgbClr val="8A8AE7"/>
      </a:accent6>
      <a:hlink>
        <a:srgbClr val="99CCFF"/>
      </a:hlink>
      <a:folHlink>
        <a:srgbClr val="0066FF"/>
      </a:folHlink>
    </a:clrScheme>
    <a:fontScheme name="Motiv sady Off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tiv sady Office 1">
        <a:dk1>
          <a:srgbClr val="000066"/>
        </a:dk1>
        <a:lt1>
          <a:srgbClr val="CCECFF"/>
        </a:lt1>
        <a:dk2>
          <a:srgbClr val="0000CC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66"/>
        </a:dk1>
        <a:lt1>
          <a:srgbClr val="CCECFF"/>
        </a:lt1>
        <a:dk2>
          <a:srgbClr val="6699FF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B8CAFF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Šablona návrhu Zelenobílá abstrakce">
  <a:themeElements>
    <a:clrScheme name="Šablona návrhu Zelenobílá abstrakce 1">
      <a:dk1>
        <a:srgbClr val="000000"/>
      </a:dk1>
      <a:lt1>
        <a:srgbClr val="FFFFFF"/>
      </a:lt1>
      <a:dk2>
        <a:srgbClr val="FFFFFF"/>
      </a:dk2>
      <a:lt2>
        <a:srgbClr val="969696"/>
      </a:lt2>
      <a:accent1>
        <a:srgbClr val="93D598"/>
      </a:accent1>
      <a:accent2>
        <a:srgbClr val="29A744"/>
      </a:accent2>
      <a:accent3>
        <a:srgbClr val="FFFFFF"/>
      </a:accent3>
      <a:accent4>
        <a:srgbClr val="000000"/>
      </a:accent4>
      <a:accent5>
        <a:srgbClr val="C8E7CA"/>
      </a:accent5>
      <a:accent6>
        <a:srgbClr val="24973D"/>
      </a:accent6>
      <a:hlink>
        <a:srgbClr val="556731"/>
      </a:hlink>
      <a:folHlink>
        <a:srgbClr val="1A3021"/>
      </a:folHlink>
    </a:clrScheme>
    <a:fontScheme name="Šablona návrhu Zelenobílá abstrak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Šablona návrhu Zelenobílá abstrakce 1">
        <a:dk1>
          <a:srgbClr val="000000"/>
        </a:dk1>
        <a:lt1>
          <a:srgbClr val="FFFFFF"/>
        </a:lt1>
        <a:dk2>
          <a:srgbClr val="FFFFFF"/>
        </a:dk2>
        <a:lt2>
          <a:srgbClr val="969696"/>
        </a:lt2>
        <a:accent1>
          <a:srgbClr val="93D598"/>
        </a:accent1>
        <a:accent2>
          <a:srgbClr val="29A744"/>
        </a:accent2>
        <a:accent3>
          <a:srgbClr val="FFFFFF"/>
        </a:accent3>
        <a:accent4>
          <a:srgbClr val="000000"/>
        </a:accent4>
        <a:accent5>
          <a:srgbClr val="C8E7CA"/>
        </a:accent5>
        <a:accent6>
          <a:srgbClr val="24973D"/>
        </a:accent6>
        <a:hlink>
          <a:srgbClr val="556731"/>
        </a:hlink>
        <a:folHlink>
          <a:srgbClr val="1A3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Whirlpool design template</Template>
  <TotalTime>700</TotalTime>
  <Words>460</Words>
  <Application>Microsoft Office PowerPoint</Application>
  <PresentationFormat>Předvádění na obrazovce (4:3)</PresentationFormat>
  <Paragraphs>110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13" baseType="lpstr">
      <vt:lpstr>Whirlpool design template</vt:lpstr>
      <vt:lpstr>Šablona návrhu Zelenobílá abstrakce</vt:lpstr>
      <vt:lpstr>Snímek 1</vt:lpstr>
      <vt:lpstr>Hydrosféra</vt:lpstr>
      <vt:lpstr>Složky hydrosféry</vt:lpstr>
      <vt:lpstr>Světový oceán</vt:lpstr>
      <vt:lpstr>Moře</vt:lpstr>
      <vt:lpstr>Vlastnosti mořské vody</vt:lpstr>
      <vt:lpstr>Vlastnosti mořské vody</vt:lpstr>
      <vt:lpstr>Vlastnosti mořské vody</vt:lpstr>
      <vt:lpstr>Pohyby mořské vody</vt:lpstr>
      <vt:lpstr>Pohyby mořské vody</vt:lpstr>
      <vt:lpstr>Význam světového oceánu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Opakování - botanika</dc:title>
  <dc:creator>*</dc:creator>
  <cp:lastModifiedBy>*</cp:lastModifiedBy>
  <cp:revision>40</cp:revision>
  <cp:lastPrinted>1601-01-01T00:00:00Z</cp:lastPrinted>
  <dcterms:created xsi:type="dcterms:W3CDTF">2013-06-02T15:35:45Z</dcterms:created>
  <dcterms:modified xsi:type="dcterms:W3CDTF">2014-05-11T19:51:25Z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TC010690981033</vt:lpwstr>
  </property>
</Properties>
</file>