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5517855"/>
              </p:ext>
            </p:extLst>
          </p:nvPr>
        </p:nvGraphicFramePr>
        <p:xfrm>
          <a:off x="412750" y="1703388"/>
          <a:ext cx="8281988" cy="5068888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Atmosféra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atmosféry s využitím schémat a nákresů.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atmosféra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atm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fronta, studená, teplá fronta, monzun, bríza,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föhn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mistral, tornádo, bóra 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 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Atmosféra 2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0402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Hu2_19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Atmosférické fronty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hranice oddělující dvě různé masy vzduchu</a:t>
            </a:r>
          </a:p>
          <a:p>
            <a:r>
              <a:rPr lang="cs-CZ" dirty="0" smtClean="0"/>
              <a:t>vzdušné masy se liší </a:t>
            </a:r>
          </a:p>
          <a:p>
            <a:pPr lvl="1"/>
            <a:r>
              <a:rPr lang="cs-CZ" dirty="0" smtClean="0"/>
              <a:t>teplotou</a:t>
            </a:r>
          </a:p>
          <a:p>
            <a:pPr lvl="1"/>
            <a:r>
              <a:rPr lang="cs-CZ" dirty="0" smtClean="0"/>
              <a:t>vlhkostí</a:t>
            </a:r>
          </a:p>
          <a:p>
            <a:pPr lvl="1"/>
            <a:r>
              <a:rPr lang="cs-CZ" dirty="0" smtClean="0"/>
              <a:t>tlakem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869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Studená 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74" y="1916832"/>
            <a:ext cx="7315224" cy="1304924"/>
          </a:xfrm>
        </p:spPr>
        <p:txBody>
          <a:bodyPr/>
          <a:lstStyle/>
          <a:p>
            <a:r>
              <a:rPr lang="cs-CZ" sz="2400" dirty="0" smtClean="0"/>
              <a:t>studený vzduch se podsouvá pod teplý vzduch</a:t>
            </a:r>
          </a:p>
          <a:p>
            <a:r>
              <a:rPr lang="cs-CZ" sz="2400" dirty="0" smtClean="0"/>
              <a:t>na frontě vzniká typická oblačnost</a:t>
            </a:r>
          </a:p>
          <a:p>
            <a:r>
              <a:rPr lang="cs-CZ" sz="2400" dirty="0" smtClean="0"/>
              <a:t>vytváří se srážky</a:t>
            </a:r>
            <a:endParaRPr lang="cs-CZ" sz="2400" dirty="0"/>
          </a:p>
        </p:txBody>
      </p:sp>
      <p:grpSp>
        <p:nvGrpSpPr>
          <p:cNvPr id="6" name="Skupina 13"/>
          <p:cNvGrpSpPr/>
          <p:nvPr/>
        </p:nvGrpSpPr>
        <p:grpSpPr>
          <a:xfrm>
            <a:off x="1431711" y="3679033"/>
            <a:ext cx="6215106" cy="1428760"/>
            <a:chOff x="2428860" y="2643182"/>
            <a:chExt cx="6215106" cy="1428760"/>
          </a:xfrm>
        </p:grpSpPr>
        <p:sp>
          <p:nvSpPr>
            <p:cNvPr id="9" name="Pravoúhlý trojúhelník 8"/>
            <p:cNvSpPr/>
            <p:nvPr/>
          </p:nvSpPr>
          <p:spPr bwMode="auto">
            <a:xfrm>
              <a:off x="3929058" y="2643182"/>
              <a:ext cx="3214710" cy="1428760"/>
            </a:xfrm>
            <a:prstGeom prst="rtTriangle">
              <a:avLst/>
            </a:prstGeom>
            <a:solidFill>
              <a:schemeClr val="bg2">
                <a:lumMod val="60000"/>
                <a:lumOff val="40000"/>
                <a:alpha val="4902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Pravoúhlý trojúhelník 10"/>
            <p:cNvSpPr/>
            <p:nvPr/>
          </p:nvSpPr>
          <p:spPr bwMode="auto">
            <a:xfrm rot="10800000">
              <a:off x="3929058" y="2643182"/>
              <a:ext cx="3214710" cy="1428760"/>
            </a:xfrm>
            <a:prstGeom prst="rtTriangle">
              <a:avLst/>
            </a:prstGeom>
            <a:solidFill>
              <a:srgbClr val="FF0000">
                <a:alpha val="4902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bdélník 11"/>
            <p:cNvSpPr/>
            <p:nvPr/>
          </p:nvSpPr>
          <p:spPr bwMode="auto">
            <a:xfrm>
              <a:off x="7143768" y="2643182"/>
              <a:ext cx="1500198" cy="142876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2428860" y="2643182"/>
              <a:ext cx="1500198" cy="1428760"/>
            </a:xfrm>
            <a:prstGeom prst="rect">
              <a:avLst/>
            </a:prstGeom>
            <a:solidFill>
              <a:schemeClr val="bg2">
                <a:lumMod val="60000"/>
                <a:lumOff val="40000"/>
                <a:alpha val="50196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6" name="Přímá spojovací čára 15"/>
          <p:cNvCxnSpPr/>
          <p:nvPr/>
        </p:nvCxnSpPr>
        <p:spPr bwMode="auto">
          <a:xfrm>
            <a:off x="1431711" y="5107793"/>
            <a:ext cx="6215106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Volný tvar 17"/>
          <p:cNvSpPr/>
          <p:nvPr/>
        </p:nvSpPr>
        <p:spPr bwMode="auto">
          <a:xfrm>
            <a:off x="6075181" y="5107793"/>
            <a:ext cx="642942" cy="1500198"/>
          </a:xfrm>
          <a:custGeom>
            <a:avLst/>
            <a:gdLst>
              <a:gd name="connsiteX0" fmla="*/ 0 w 458625"/>
              <a:gd name="connsiteY0" fmla="*/ 0 h 854579"/>
              <a:gd name="connsiteX1" fmla="*/ 188008 w 458625"/>
              <a:gd name="connsiteY1" fmla="*/ 136732 h 854579"/>
              <a:gd name="connsiteX2" fmla="*/ 316195 w 458625"/>
              <a:gd name="connsiteY2" fmla="*/ 282011 h 854579"/>
              <a:gd name="connsiteX3" fmla="*/ 435836 w 458625"/>
              <a:gd name="connsiteY3" fmla="*/ 572568 h 854579"/>
              <a:gd name="connsiteX4" fmla="*/ 452928 w 458625"/>
              <a:gd name="connsiteY4" fmla="*/ 854579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625" h="854579">
                <a:moveTo>
                  <a:pt x="0" y="0"/>
                </a:moveTo>
                <a:cubicBezTo>
                  <a:pt x="67654" y="44865"/>
                  <a:pt x="135309" y="89730"/>
                  <a:pt x="188008" y="136732"/>
                </a:cubicBezTo>
                <a:cubicBezTo>
                  <a:pt x="240707" y="183734"/>
                  <a:pt x="274890" y="209372"/>
                  <a:pt x="316195" y="282011"/>
                </a:cubicBezTo>
                <a:cubicBezTo>
                  <a:pt x="357500" y="354650"/>
                  <a:pt x="413047" y="477140"/>
                  <a:pt x="435836" y="572568"/>
                </a:cubicBezTo>
                <a:cubicBezTo>
                  <a:pt x="458625" y="667996"/>
                  <a:pt x="455776" y="761287"/>
                  <a:pt x="452928" y="8545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ovnoramenný trojúhelník 19"/>
          <p:cNvSpPr/>
          <p:nvPr/>
        </p:nvSpPr>
        <p:spPr bwMode="auto">
          <a:xfrm rot="3395105">
            <a:off x="6392137" y="5321801"/>
            <a:ext cx="285752" cy="214314"/>
          </a:xfrm>
          <a:prstGeom prst="triangle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ovnoramenný trojúhelník 20"/>
          <p:cNvSpPr/>
          <p:nvPr/>
        </p:nvSpPr>
        <p:spPr bwMode="auto">
          <a:xfrm rot="4422521">
            <a:off x="6575305" y="5739339"/>
            <a:ext cx="285752" cy="214314"/>
          </a:xfrm>
          <a:prstGeom prst="triangle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ovnoramenný trojúhelník 21"/>
          <p:cNvSpPr/>
          <p:nvPr/>
        </p:nvSpPr>
        <p:spPr bwMode="auto">
          <a:xfrm rot="5400000">
            <a:off x="6682404" y="6215082"/>
            <a:ext cx="285752" cy="214314"/>
          </a:xfrm>
          <a:prstGeom prst="triangle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Mrak 27"/>
          <p:cNvSpPr/>
          <p:nvPr/>
        </p:nvSpPr>
        <p:spPr bwMode="auto">
          <a:xfrm>
            <a:off x="5575115" y="4393413"/>
            <a:ext cx="785818" cy="71438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Mrak 28"/>
          <p:cNvSpPr/>
          <p:nvPr/>
        </p:nvSpPr>
        <p:spPr bwMode="auto">
          <a:xfrm>
            <a:off x="5503677" y="4393413"/>
            <a:ext cx="785818" cy="642942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Mrak 29"/>
          <p:cNvSpPr/>
          <p:nvPr/>
        </p:nvSpPr>
        <p:spPr bwMode="auto">
          <a:xfrm>
            <a:off x="5360801" y="4321975"/>
            <a:ext cx="785818" cy="71438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Mrak 30"/>
          <p:cNvSpPr/>
          <p:nvPr/>
        </p:nvSpPr>
        <p:spPr bwMode="auto">
          <a:xfrm>
            <a:off x="5789429" y="4321975"/>
            <a:ext cx="785818" cy="71438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Mrak 31"/>
          <p:cNvSpPr/>
          <p:nvPr/>
        </p:nvSpPr>
        <p:spPr bwMode="auto">
          <a:xfrm>
            <a:off x="4360669" y="4250537"/>
            <a:ext cx="785818" cy="357190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59832" y="3718708"/>
            <a:ext cx="1064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fronta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366887" y="4530218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teplý vzduch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691680" y="4464851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studený vzduch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570676" y="3742159"/>
            <a:ext cx="3980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oblačnost – intenzivní krátkodobé srážky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790592" y="5781964"/>
            <a:ext cx="256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zákres v synoptické mapě</a:t>
            </a:r>
            <a:endParaRPr lang="cs-CZ" dirty="0"/>
          </a:p>
        </p:txBody>
      </p:sp>
      <p:sp>
        <p:nvSpPr>
          <p:cNvPr id="26" name="Šipka doprava 25"/>
          <p:cNvSpPr/>
          <p:nvPr/>
        </p:nvSpPr>
        <p:spPr bwMode="auto">
          <a:xfrm>
            <a:off x="1500166" y="3714752"/>
            <a:ext cx="1428760" cy="5715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směr pohybu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Skupina 26"/>
          <p:cNvGrpSpPr/>
          <p:nvPr/>
        </p:nvGrpSpPr>
        <p:grpSpPr>
          <a:xfrm>
            <a:off x="5572132" y="4857760"/>
            <a:ext cx="288134" cy="357984"/>
            <a:chOff x="4428330" y="3286124"/>
            <a:chExt cx="288134" cy="357984"/>
          </a:xfrm>
        </p:grpSpPr>
        <p:cxnSp>
          <p:nvCxnSpPr>
            <p:cNvPr id="33" name="Přímá spojovací čára 32"/>
            <p:cNvCxnSpPr/>
            <p:nvPr/>
          </p:nvCxnSpPr>
          <p:spPr bwMode="auto">
            <a:xfrm rot="5400000">
              <a:off x="4250529" y="3464719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Přímá spojovací čára 33"/>
            <p:cNvCxnSpPr/>
            <p:nvPr/>
          </p:nvCxnSpPr>
          <p:spPr bwMode="auto">
            <a:xfrm rot="5400000">
              <a:off x="4322761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Přímá spojovací čára 34"/>
            <p:cNvCxnSpPr/>
            <p:nvPr/>
          </p:nvCxnSpPr>
          <p:spPr bwMode="auto">
            <a:xfrm rot="5400000">
              <a:off x="4394199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Přímá spojovací čára 35"/>
            <p:cNvCxnSpPr/>
            <p:nvPr/>
          </p:nvCxnSpPr>
          <p:spPr bwMode="auto">
            <a:xfrm rot="5400000">
              <a:off x="4465637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Přímá spojovací čára 36"/>
            <p:cNvCxnSpPr/>
            <p:nvPr/>
          </p:nvCxnSpPr>
          <p:spPr bwMode="auto">
            <a:xfrm rot="5400000">
              <a:off x="4537075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8" name="Skupina 37"/>
          <p:cNvGrpSpPr/>
          <p:nvPr/>
        </p:nvGrpSpPr>
        <p:grpSpPr>
          <a:xfrm>
            <a:off x="4500562" y="4643446"/>
            <a:ext cx="288134" cy="357984"/>
            <a:chOff x="4428330" y="3286124"/>
            <a:chExt cx="288134" cy="357984"/>
          </a:xfrm>
        </p:grpSpPr>
        <p:cxnSp>
          <p:nvCxnSpPr>
            <p:cNvPr id="39" name="Přímá spojovací čára 38"/>
            <p:cNvCxnSpPr/>
            <p:nvPr/>
          </p:nvCxnSpPr>
          <p:spPr bwMode="auto">
            <a:xfrm rot="5400000">
              <a:off x="4250529" y="3464719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Přímá spojovací čára 39"/>
            <p:cNvCxnSpPr/>
            <p:nvPr/>
          </p:nvCxnSpPr>
          <p:spPr bwMode="auto">
            <a:xfrm rot="5400000">
              <a:off x="4322761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Přímá spojovací čára 40"/>
            <p:cNvCxnSpPr/>
            <p:nvPr/>
          </p:nvCxnSpPr>
          <p:spPr bwMode="auto">
            <a:xfrm rot="5400000">
              <a:off x="4394199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Přímá spojovací čára 41"/>
            <p:cNvCxnSpPr/>
            <p:nvPr/>
          </p:nvCxnSpPr>
          <p:spPr bwMode="auto">
            <a:xfrm rot="5400000">
              <a:off x="4465637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Přímá spojovací čára 42"/>
            <p:cNvCxnSpPr/>
            <p:nvPr/>
          </p:nvCxnSpPr>
          <p:spPr bwMode="auto">
            <a:xfrm rot="5400000">
              <a:off x="4537075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Skupina 43"/>
          <p:cNvGrpSpPr/>
          <p:nvPr/>
        </p:nvGrpSpPr>
        <p:grpSpPr>
          <a:xfrm>
            <a:off x="5929322" y="4857760"/>
            <a:ext cx="288134" cy="357984"/>
            <a:chOff x="4428330" y="3286124"/>
            <a:chExt cx="288134" cy="357984"/>
          </a:xfrm>
        </p:grpSpPr>
        <p:cxnSp>
          <p:nvCxnSpPr>
            <p:cNvPr id="45" name="Přímá spojovací čára 44"/>
            <p:cNvCxnSpPr/>
            <p:nvPr/>
          </p:nvCxnSpPr>
          <p:spPr bwMode="auto">
            <a:xfrm rot="5400000">
              <a:off x="4250529" y="3464719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Přímá spojovací čára 45"/>
            <p:cNvCxnSpPr/>
            <p:nvPr/>
          </p:nvCxnSpPr>
          <p:spPr bwMode="auto">
            <a:xfrm rot="5400000">
              <a:off x="4322761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Přímá spojovací čára 46"/>
            <p:cNvCxnSpPr/>
            <p:nvPr/>
          </p:nvCxnSpPr>
          <p:spPr bwMode="auto">
            <a:xfrm rot="5400000">
              <a:off x="4394199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Přímá spojovací čára 47"/>
            <p:cNvCxnSpPr/>
            <p:nvPr/>
          </p:nvCxnSpPr>
          <p:spPr bwMode="auto">
            <a:xfrm rot="5400000">
              <a:off x="4465637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Přímá spojovací čára 48"/>
            <p:cNvCxnSpPr/>
            <p:nvPr/>
          </p:nvCxnSpPr>
          <p:spPr bwMode="auto">
            <a:xfrm rot="5400000">
              <a:off x="4537075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Teplá fronta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04924"/>
          </a:xfrm>
        </p:spPr>
        <p:txBody>
          <a:bodyPr/>
          <a:lstStyle/>
          <a:p>
            <a:r>
              <a:rPr lang="cs-CZ" sz="2400" dirty="0" smtClean="0"/>
              <a:t>teplý vzduch se nasouvá na studený vzduch</a:t>
            </a:r>
          </a:p>
          <a:p>
            <a:r>
              <a:rPr lang="cs-CZ" sz="2400" dirty="0" smtClean="0"/>
              <a:t>vznik typické oblačnosti a srážek</a:t>
            </a:r>
            <a:endParaRPr lang="cs-CZ" sz="2400" dirty="0"/>
          </a:p>
        </p:txBody>
      </p:sp>
      <p:grpSp>
        <p:nvGrpSpPr>
          <p:cNvPr id="4" name="Skupina 8"/>
          <p:cNvGrpSpPr/>
          <p:nvPr/>
        </p:nvGrpSpPr>
        <p:grpSpPr>
          <a:xfrm flipH="1">
            <a:off x="1428728" y="3357562"/>
            <a:ext cx="6215106" cy="1428760"/>
            <a:chOff x="2428860" y="2643182"/>
            <a:chExt cx="6215106" cy="1428760"/>
          </a:xfrm>
        </p:grpSpPr>
        <p:sp>
          <p:nvSpPr>
            <p:cNvPr id="10" name="Pravoúhlý trojúhelník 9"/>
            <p:cNvSpPr/>
            <p:nvPr/>
          </p:nvSpPr>
          <p:spPr bwMode="auto">
            <a:xfrm>
              <a:off x="3929058" y="2643182"/>
              <a:ext cx="3214710" cy="1428760"/>
            </a:xfrm>
            <a:prstGeom prst="rtTriangle">
              <a:avLst/>
            </a:prstGeom>
            <a:solidFill>
              <a:schemeClr val="bg2">
                <a:lumMod val="60000"/>
                <a:lumOff val="40000"/>
                <a:alpha val="4902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Pravoúhlý trojúhelník 10"/>
            <p:cNvSpPr/>
            <p:nvPr/>
          </p:nvSpPr>
          <p:spPr bwMode="auto">
            <a:xfrm rot="10800000">
              <a:off x="3929058" y="2643182"/>
              <a:ext cx="3214710" cy="1428760"/>
            </a:xfrm>
            <a:prstGeom prst="rtTriangle">
              <a:avLst/>
            </a:prstGeom>
            <a:solidFill>
              <a:srgbClr val="FF0000">
                <a:alpha val="4902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bdélník 11"/>
            <p:cNvSpPr/>
            <p:nvPr/>
          </p:nvSpPr>
          <p:spPr bwMode="auto">
            <a:xfrm>
              <a:off x="7143768" y="2643182"/>
              <a:ext cx="1500198" cy="1428760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2428860" y="2643182"/>
              <a:ext cx="1500198" cy="1428760"/>
            </a:xfrm>
            <a:prstGeom prst="rect">
              <a:avLst/>
            </a:prstGeom>
            <a:solidFill>
              <a:schemeClr val="bg2">
                <a:lumMod val="60000"/>
                <a:lumOff val="40000"/>
                <a:alpha val="50196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Volný tvar 13"/>
          <p:cNvSpPr/>
          <p:nvPr/>
        </p:nvSpPr>
        <p:spPr bwMode="auto">
          <a:xfrm>
            <a:off x="2928926" y="4786322"/>
            <a:ext cx="642942" cy="1500198"/>
          </a:xfrm>
          <a:custGeom>
            <a:avLst/>
            <a:gdLst>
              <a:gd name="connsiteX0" fmla="*/ 0 w 458625"/>
              <a:gd name="connsiteY0" fmla="*/ 0 h 854579"/>
              <a:gd name="connsiteX1" fmla="*/ 188008 w 458625"/>
              <a:gd name="connsiteY1" fmla="*/ 136732 h 854579"/>
              <a:gd name="connsiteX2" fmla="*/ 316195 w 458625"/>
              <a:gd name="connsiteY2" fmla="*/ 282011 h 854579"/>
              <a:gd name="connsiteX3" fmla="*/ 435836 w 458625"/>
              <a:gd name="connsiteY3" fmla="*/ 572568 h 854579"/>
              <a:gd name="connsiteX4" fmla="*/ 452928 w 458625"/>
              <a:gd name="connsiteY4" fmla="*/ 854579 h 854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625" h="854579">
                <a:moveTo>
                  <a:pt x="0" y="0"/>
                </a:moveTo>
                <a:cubicBezTo>
                  <a:pt x="67654" y="44865"/>
                  <a:pt x="135309" y="89730"/>
                  <a:pt x="188008" y="136732"/>
                </a:cubicBezTo>
                <a:cubicBezTo>
                  <a:pt x="240707" y="183734"/>
                  <a:pt x="274890" y="209372"/>
                  <a:pt x="316195" y="282011"/>
                </a:cubicBezTo>
                <a:cubicBezTo>
                  <a:pt x="357500" y="354650"/>
                  <a:pt x="413047" y="477140"/>
                  <a:pt x="435836" y="572568"/>
                </a:cubicBezTo>
                <a:cubicBezTo>
                  <a:pt x="458625" y="667996"/>
                  <a:pt x="455776" y="761287"/>
                  <a:pt x="452928" y="8545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ětiva 14"/>
          <p:cNvSpPr/>
          <p:nvPr/>
        </p:nvSpPr>
        <p:spPr bwMode="auto">
          <a:xfrm rot="9818385">
            <a:off x="3172154" y="4966332"/>
            <a:ext cx="299364" cy="248326"/>
          </a:xfrm>
          <a:prstGeom prst="chor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ětiva 15"/>
          <p:cNvSpPr/>
          <p:nvPr/>
        </p:nvSpPr>
        <p:spPr bwMode="auto">
          <a:xfrm rot="11066381">
            <a:off x="3366716" y="5440478"/>
            <a:ext cx="299364" cy="248326"/>
          </a:xfrm>
          <a:prstGeom prst="chor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ětiva 16"/>
          <p:cNvSpPr/>
          <p:nvPr/>
        </p:nvSpPr>
        <p:spPr bwMode="auto">
          <a:xfrm rot="12046791">
            <a:off x="3463306" y="5902920"/>
            <a:ext cx="299364" cy="248326"/>
          </a:xfrm>
          <a:prstGeom prst="chord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Mrak 17"/>
          <p:cNvSpPr/>
          <p:nvPr/>
        </p:nvSpPr>
        <p:spPr bwMode="auto">
          <a:xfrm>
            <a:off x="5429256" y="3357562"/>
            <a:ext cx="785818" cy="357190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Mrak 18"/>
          <p:cNvSpPr/>
          <p:nvPr/>
        </p:nvSpPr>
        <p:spPr bwMode="auto">
          <a:xfrm>
            <a:off x="4500562" y="3929066"/>
            <a:ext cx="500066" cy="21431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Mrak 19"/>
          <p:cNvSpPr/>
          <p:nvPr/>
        </p:nvSpPr>
        <p:spPr bwMode="auto">
          <a:xfrm>
            <a:off x="4929190" y="3714752"/>
            <a:ext cx="642942" cy="21431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428992" y="4145941"/>
            <a:ext cx="854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fronta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134476" y="3958714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teplý vzduch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865842" y="4328046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studený vzduch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968900" y="2990902"/>
            <a:ext cx="455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oblačnost – málo intenzivní dlouhodobé srážky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968900" y="5351755"/>
            <a:ext cx="256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zákres v synoptické mapě</a:t>
            </a:r>
            <a:endParaRPr lang="cs-CZ" dirty="0"/>
          </a:p>
        </p:txBody>
      </p:sp>
      <p:sp>
        <p:nvSpPr>
          <p:cNvPr id="26" name="Šipka doprava 25"/>
          <p:cNvSpPr/>
          <p:nvPr/>
        </p:nvSpPr>
        <p:spPr bwMode="auto">
          <a:xfrm>
            <a:off x="1500166" y="3429000"/>
            <a:ext cx="1428760" cy="5715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směr pohybu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Skupina 26"/>
          <p:cNvGrpSpPr/>
          <p:nvPr/>
        </p:nvGrpSpPr>
        <p:grpSpPr>
          <a:xfrm>
            <a:off x="5715008" y="3857628"/>
            <a:ext cx="288134" cy="357984"/>
            <a:chOff x="4428330" y="3286124"/>
            <a:chExt cx="288134" cy="357984"/>
          </a:xfrm>
        </p:grpSpPr>
        <p:cxnSp>
          <p:nvCxnSpPr>
            <p:cNvPr id="28" name="Přímá spojovací čára 27"/>
            <p:cNvCxnSpPr/>
            <p:nvPr/>
          </p:nvCxnSpPr>
          <p:spPr bwMode="auto">
            <a:xfrm rot="5400000">
              <a:off x="4250529" y="3464719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Přímá spojovací čára 28"/>
            <p:cNvCxnSpPr/>
            <p:nvPr/>
          </p:nvCxnSpPr>
          <p:spPr bwMode="auto">
            <a:xfrm rot="5400000">
              <a:off x="4322761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Přímá spojovací čára 29"/>
            <p:cNvCxnSpPr/>
            <p:nvPr/>
          </p:nvCxnSpPr>
          <p:spPr bwMode="auto">
            <a:xfrm rot="5400000">
              <a:off x="4394199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Přímá spojovací čára 30"/>
            <p:cNvCxnSpPr/>
            <p:nvPr/>
          </p:nvCxnSpPr>
          <p:spPr bwMode="auto">
            <a:xfrm rot="5400000">
              <a:off x="4465637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Přímá spojovací čára 31"/>
            <p:cNvCxnSpPr/>
            <p:nvPr/>
          </p:nvCxnSpPr>
          <p:spPr bwMode="auto">
            <a:xfrm rot="5400000">
              <a:off x="4537075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Skupina 32"/>
          <p:cNvGrpSpPr/>
          <p:nvPr/>
        </p:nvGrpSpPr>
        <p:grpSpPr>
          <a:xfrm>
            <a:off x="5143504" y="4000504"/>
            <a:ext cx="288134" cy="357984"/>
            <a:chOff x="4428330" y="3286124"/>
            <a:chExt cx="288134" cy="357984"/>
          </a:xfrm>
        </p:grpSpPr>
        <p:cxnSp>
          <p:nvCxnSpPr>
            <p:cNvPr id="34" name="Přímá spojovací čára 33"/>
            <p:cNvCxnSpPr/>
            <p:nvPr/>
          </p:nvCxnSpPr>
          <p:spPr bwMode="auto">
            <a:xfrm rot="5400000">
              <a:off x="4250529" y="3464719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Přímá spojovací čára 34"/>
            <p:cNvCxnSpPr/>
            <p:nvPr/>
          </p:nvCxnSpPr>
          <p:spPr bwMode="auto">
            <a:xfrm rot="5400000">
              <a:off x="4322761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Přímá spojovací čára 35"/>
            <p:cNvCxnSpPr/>
            <p:nvPr/>
          </p:nvCxnSpPr>
          <p:spPr bwMode="auto">
            <a:xfrm rot="5400000">
              <a:off x="4394199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Přímá spojovací čára 36"/>
            <p:cNvCxnSpPr/>
            <p:nvPr/>
          </p:nvCxnSpPr>
          <p:spPr bwMode="auto">
            <a:xfrm rot="5400000">
              <a:off x="4465637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Přímá spojovací čára 37"/>
            <p:cNvCxnSpPr/>
            <p:nvPr/>
          </p:nvCxnSpPr>
          <p:spPr bwMode="auto">
            <a:xfrm rot="5400000">
              <a:off x="4537075" y="3463925"/>
              <a:ext cx="35719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9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větry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vznikají díky nerovnoměrnému zahřívání různých částí zemského povrchu</a:t>
            </a:r>
          </a:p>
          <a:p>
            <a:pPr lvl="1"/>
            <a:r>
              <a:rPr lang="cs-CZ" dirty="0" smtClean="0"/>
              <a:t>monzun</a:t>
            </a:r>
          </a:p>
          <a:p>
            <a:pPr lvl="1"/>
            <a:r>
              <a:rPr lang="cs-CZ" dirty="0" smtClean="0"/>
              <a:t>bríza</a:t>
            </a:r>
          </a:p>
          <a:p>
            <a:pPr lvl="1"/>
            <a:r>
              <a:rPr lang="cs-CZ" dirty="0" err="1" smtClean="0"/>
              <a:t>föhn</a:t>
            </a:r>
            <a:endParaRPr lang="cs-CZ" dirty="0" smtClean="0"/>
          </a:p>
          <a:p>
            <a:pPr lvl="1"/>
            <a:r>
              <a:rPr lang="cs-CZ" dirty="0" smtClean="0"/>
              <a:t>bóra</a:t>
            </a:r>
          </a:p>
          <a:p>
            <a:pPr lvl="1"/>
            <a:r>
              <a:rPr lang="cs-CZ" dirty="0" smtClean="0"/>
              <a:t>mistral</a:t>
            </a:r>
          </a:p>
          <a:p>
            <a:pPr lvl="1"/>
            <a:r>
              <a:rPr lang="cs-CZ" dirty="0" smtClean="0"/>
              <a:t>tornádo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Monzun</a:t>
            </a:r>
            <a:endParaRPr lang="cs-CZ" dirty="0"/>
          </a:p>
        </p:txBody>
      </p:sp>
      <p:grpSp>
        <p:nvGrpSpPr>
          <p:cNvPr id="54" name="Skupina 53"/>
          <p:cNvGrpSpPr/>
          <p:nvPr/>
        </p:nvGrpSpPr>
        <p:grpSpPr>
          <a:xfrm>
            <a:off x="3643306" y="4429132"/>
            <a:ext cx="4907664" cy="2033301"/>
            <a:chOff x="3286116" y="4643446"/>
            <a:chExt cx="4907664" cy="2033301"/>
          </a:xfrm>
        </p:grpSpPr>
        <p:grpSp>
          <p:nvGrpSpPr>
            <p:cNvPr id="7" name="Skupina 6"/>
            <p:cNvGrpSpPr/>
            <p:nvPr/>
          </p:nvGrpSpPr>
          <p:grpSpPr>
            <a:xfrm>
              <a:off x="3714744" y="5500702"/>
              <a:ext cx="4307080" cy="683664"/>
              <a:chOff x="3571868" y="2643182"/>
              <a:chExt cx="4307080" cy="683664"/>
            </a:xfrm>
          </p:grpSpPr>
          <p:sp>
            <p:nvSpPr>
              <p:cNvPr id="5" name="Volný tvar 4"/>
              <p:cNvSpPr/>
              <p:nvPr/>
            </p:nvSpPr>
            <p:spPr bwMode="auto">
              <a:xfrm>
                <a:off x="3571868" y="2643182"/>
                <a:ext cx="4307080" cy="683664"/>
              </a:xfrm>
              <a:custGeom>
                <a:avLst/>
                <a:gdLst>
                  <a:gd name="connsiteX0" fmla="*/ 0 w 4307080"/>
                  <a:gd name="connsiteY0" fmla="*/ 69791 h 683664"/>
                  <a:gd name="connsiteX1" fmla="*/ 1743342 w 4307080"/>
                  <a:gd name="connsiteY1" fmla="*/ 86882 h 683664"/>
                  <a:gd name="connsiteX2" fmla="*/ 2632105 w 4307080"/>
                  <a:gd name="connsiteY2" fmla="*/ 591084 h 683664"/>
                  <a:gd name="connsiteX3" fmla="*/ 4307080 w 4307080"/>
                  <a:gd name="connsiteY3" fmla="*/ 642359 h 683664"/>
                  <a:gd name="connsiteX4" fmla="*/ 4307080 w 4307080"/>
                  <a:gd name="connsiteY4" fmla="*/ 642359 h 68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07080" h="683664">
                    <a:moveTo>
                      <a:pt x="0" y="69791"/>
                    </a:moveTo>
                    <a:cubicBezTo>
                      <a:pt x="652329" y="34895"/>
                      <a:pt x="1304658" y="0"/>
                      <a:pt x="1743342" y="86882"/>
                    </a:cubicBezTo>
                    <a:cubicBezTo>
                      <a:pt x="2182026" y="173764"/>
                      <a:pt x="2204815" y="498505"/>
                      <a:pt x="2632105" y="591084"/>
                    </a:cubicBezTo>
                    <a:cubicBezTo>
                      <a:pt x="3059395" y="683664"/>
                      <a:pt x="4307080" y="642359"/>
                      <a:pt x="4307080" y="642359"/>
                    </a:cubicBezTo>
                    <a:lnTo>
                      <a:pt x="4307080" y="642359"/>
                    </a:lnTo>
                  </a:path>
                </a:pathLst>
              </a:custGeom>
              <a:noFill/>
              <a:ln w="571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" name="Volný tvar 5"/>
              <p:cNvSpPr/>
              <p:nvPr/>
            </p:nvSpPr>
            <p:spPr bwMode="auto">
              <a:xfrm>
                <a:off x="5786446" y="2857496"/>
                <a:ext cx="2029916" cy="142876"/>
              </a:xfrm>
              <a:custGeom>
                <a:avLst/>
                <a:gdLst>
                  <a:gd name="connsiteX0" fmla="*/ 0 w 1982624"/>
                  <a:gd name="connsiteY0" fmla="*/ 103973 h 173764"/>
                  <a:gd name="connsiteX1" fmla="*/ 102549 w 1982624"/>
                  <a:gd name="connsiteY1" fmla="*/ 1424 h 173764"/>
                  <a:gd name="connsiteX2" fmla="*/ 196553 w 1982624"/>
                  <a:gd name="connsiteY2" fmla="*/ 95428 h 173764"/>
                  <a:gd name="connsiteX3" fmla="*/ 299103 w 1982624"/>
                  <a:gd name="connsiteY3" fmla="*/ 27061 h 173764"/>
                  <a:gd name="connsiteX4" fmla="*/ 410198 w 1982624"/>
                  <a:gd name="connsiteY4" fmla="*/ 95428 h 173764"/>
                  <a:gd name="connsiteX5" fmla="*/ 546931 w 1982624"/>
                  <a:gd name="connsiteY5" fmla="*/ 44153 h 173764"/>
                  <a:gd name="connsiteX6" fmla="*/ 632389 w 1982624"/>
                  <a:gd name="connsiteY6" fmla="*/ 95428 h 173764"/>
                  <a:gd name="connsiteX7" fmla="*/ 734938 w 1982624"/>
                  <a:gd name="connsiteY7" fmla="*/ 35607 h 173764"/>
                  <a:gd name="connsiteX8" fmla="*/ 871671 w 1982624"/>
                  <a:gd name="connsiteY8" fmla="*/ 103973 h 173764"/>
                  <a:gd name="connsiteX9" fmla="*/ 957129 w 1982624"/>
                  <a:gd name="connsiteY9" fmla="*/ 44153 h 173764"/>
                  <a:gd name="connsiteX10" fmla="*/ 1085316 w 1982624"/>
                  <a:gd name="connsiteY10" fmla="*/ 129611 h 173764"/>
                  <a:gd name="connsiteX11" fmla="*/ 1187865 w 1982624"/>
                  <a:gd name="connsiteY11" fmla="*/ 61245 h 173764"/>
                  <a:gd name="connsiteX12" fmla="*/ 1316052 w 1982624"/>
                  <a:gd name="connsiteY12" fmla="*/ 129611 h 173764"/>
                  <a:gd name="connsiteX13" fmla="*/ 1452785 w 1982624"/>
                  <a:gd name="connsiteY13" fmla="*/ 69790 h 173764"/>
                  <a:gd name="connsiteX14" fmla="*/ 1538243 w 1982624"/>
                  <a:gd name="connsiteY14" fmla="*/ 138157 h 173764"/>
                  <a:gd name="connsiteX15" fmla="*/ 1649338 w 1982624"/>
                  <a:gd name="connsiteY15" fmla="*/ 69790 h 173764"/>
                  <a:gd name="connsiteX16" fmla="*/ 1777525 w 1982624"/>
                  <a:gd name="connsiteY16" fmla="*/ 172340 h 173764"/>
                  <a:gd name="connsiteX17" fmla="*/ 1888620 w 1982624"/>
                  <a:gd name="connsiteY17" fmla="*/ 78336 h 173764"/>
                  <a:gd name="connsiteX18" fmla="*/ 1982624 w 1982624"/>
                  <a:gd name="connsiteY18" fmla="*/ 155248 h 173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82624" h="173764">
                    <a:moveTo>
                      <a:pt x="0" y="103973"/>
                    </a:moveTo>
                    <a:cubicBezTo>
                      <a:pt x="34895" y="53410"/>
                      <a:pt x="69790" y="2848"/>
                      <a:pt x="102549" y="1424"/>
                    </a:cubicBezTo>
                    <a:cubicBezTo>
                      <a:pt x="135308" y="0"/>
                      <a:pt x="163794" y="91155"/>
                      <a:pt x="196553" y="95428"/>
                    </a:cubicBezTo>
                    <a:cubicBezTo>
                      <a:pt x="229312" y="99701"/>
                      <a:pt x="263496" y="27061"/>
                      <a:pt x="299103" y="27061"/>
                    </a:cubicBezTo>
                    <a:cubicBezTo>
                      <a:pt x="334710" y="27061"/>
                      <a:pt x="368893" y="92579"/>
                      <a:pt x="410198" y="95428"/>
                    </a:cubicBezTo>
                    <a:cubicBezTo>
                      <a:pt x="451503" y="98277"/>
                      <a:pt x="509899" y="44153"/>
                      <a:pt x="546931" y="44153"/>
                    </a:cubicBezTo>
                    <a:cubicBezTo>
                      <a:pt x="583963" y="44153"/>
                      <a:pt x="601055" y="96852"/>
                      <a:pt x="632389" y="95428"/>
                    </a:cubicBezTo>
                    <a:cubicBezTo>
                      <a:pt x="663723" y="94004"/>
                      <a:pt x="695058" y="34183"/>
                      <a:pt x="734938" y="35607"/>
                    </a:cubicBezTo>
                    <a:cubicBezTo>
                      <a:pt x="774818" y="37031"/>
                      <a:pt x="834639" y="102549"/>
                      <a:pt x="871671" y="103973"/>
                    </a:cubicBezTo>
                    <a:cubicBezTo>
                      <a:pt x="908703" y="105397"/>
                      <a:pt x="921522" y="39880"/>
                      <a:pt x="957129" y="44153"/>
                    </a:cubicBezTo>
                    <a:cubicBezTo>
                      <a:pt x="992736" y="48426"/>
                      <a:pt x="1046860" y="126762"/>
                      <a:pt x="1085316" y="129611"/>
                    </a:cubicBezTo>
                    <a:cubicBezTo>
                      <a:pt x="1123772" y="132460"/>
                      <a:pt x="1149409" y="61245"/>
                      <a:pt x="1187865" y="61245"/>
                    </a:cubicBezTo>
                    <a:cubicBezTo>
                      <a:pt x="1226321" y="61245"/>
                      <a:pt x="1271899" y="128187"/>
                      <a:pt x="1316052" y="129611"/>
                    </a:cubicBezTo>
                    <a:cubicBezTo>
                      <a:pt x="1360205" y="131035"/>
                      <a:pt x="1415753" y="68366"/>
                      <a:pt x="1452785" y="69790"/>
                    </a:cubicBezTo>
                    <a:cubicBezTo>
                      <a:pt x="1489817" y="71214"/>
                      <a:pt x="1505484" y="138157"/>
                      <a:pt x="1538243" y="138157"/>
                    </a:cubicBezTo>
                    <a:cubicBezTo>
                      <a:pt x="1571002" y="138157"/>
                      <a:pt x="1609458" y="64093"/>
                      <a:pt x="1649338" y="69790"/>
                    </a:cubicBezTo>
                    <a:cubicBezTo>
                      <a:pt x="1689218" y="75487"/>
                      <a:pt x="1737645" y="170916"/>
                      <a:pt x="1777525" y="172340"/>
                    </a:cubicBezTo>
                    <a:cubicBezTo>
                      <a:pt x="1817405" y="173764"/>
                      <a:pt x="1854437" y="81185"/>
                      <a:pt x="1888620" y="78336"/>
                    </a:cubicBezTo>
                    <a:cubicBezTo>
                      <a:pt x="1922803" y="75487"/>
                      <a:pt x="1952713" y="115367"/>
                      <a:pt x="1982624" y="155248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0" name="Skupina 19"/>
            <p:cNvGrpSpPr/>
            <p:nvPr/>
          </p:nvGrpSpPr>
          <p:grpSpPr>
            <a:xfrm>
              <a:off x="6643702" y="4643446"/>
              <a:ext cx="645324" cy="643736"/>
              <a:chOff x="4071140" y="1857364"/>
              <a:chExt cx="645324" cy="643736"/>
            </a:xfrm>
          </p:grpSpPr>
          <p:cxnSp>
            <p:nvCxnSpPr>
              <p:cNvPr id="21" name="Přímá spojovací šipka 20"/>
              <p:cNvCxnSpPr/>
              <p:nvPr/>
            </p:nvCxnSpPr>
            <p:spPr bwMode="auto">
              <a:xfrm rot="5400000" flipH="1" flipV="1">
                <a:off x="3750463" y="2178835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2" name="Přímá spojovací šipka 21"/>
              <p:cNvCxnSpPr/>
              <p:nvPr/>
            </p:nvCxnSpPr>
            <p:spPr bwMode="auto">
              <a:xfrm rot="5400000" flipH="1" flipV="1">
                <a:off x="3965571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3" name="Přímá spojovací šipka 22"/>
              <p:cNvCxnSpPr/>
              <p:nvPr/>
            </p:nvCxnSpPr>
            <p:spPr bwMode="auto">
              <a:xfrm rot="5400000" flipH="1" flipV="1">
                <a:off x="4179885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4" name="Přímá spojovací šipka 23"/>
              <p:cNvCxnSpPr/>
              <p:nvPr/>
            </p:nvCxnSpPr>
            <p:spPr bwMode="auto">
              <a:xfrm rot="5400000" flipH="1" flipV="1">
                <a:off x="4394199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25" name="TextovéPole 24"/>
            <p:cNvSpPr txBox="1"/>
            <p:nvPr/>
          </p:nvSpPr>
          <p:spPr>
            <a:xfrm>
              <a:off x="6786578" y="5286388"/>
              <a:ext cx="4411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4286248" y="4857760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30" name="Zakřivená spojovací čára 29"/>
            <p:cNvCxnSpPr/>
            <p:nvPr/>
          </p:nvCxnSpPr>
          <p:spPr bwMode="auto">
            <a:xfrm>
              <a:off x="4857752" y="5143512"/>
              <a:ext cx="1643074" cy="35719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0" name="TextovéPole 49"/>
            <p:cNvSpPr txBox="1"/>
            <p:nvPr/>
          </p:nvSpPr>
          <p:spPr>
            <a:xfrm>
              <a:off x="3286116" y="5715016"/>
              <a:ext cx="2252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nižší teplota</a:t>
              </a:r>
              <a:endParaRPr lang="cs-CZ" sz="24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5857884" y="6215082"/>
              <a:ext cx="2335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vyšší teplota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3" name="Skupina 52"/>
          <p:cNvGrpSpPr/>
          <p:nvPr/>
        </p:nvGrpSpPr>
        <p:grpSpPr>
          <a:xfrm>
            <a:off x="500034" y="1928802"/>
            <a:ext cx="4752870" cy="2319053"/>
            <a:chOff x="3286116" y="1857364"/>
            <a:chExt cx="4752870" cy="2319053"/>
          </a:xfrm>
        </p:grpSpPr>
        <p:grpSp>
          <p:nvGrpSpPr>
            <p:cNvPr id="9" name="Skupina 8"/>
            <p:cNvGrpSpPr/>
            <p:nvPr/>
          </p:nvGrpSpPr>
          <p:grpSpPr>
            <a:xfrm>
              <a:off x="3571868" y="2928934"/>
              <a:ext cx="4307080" cy="683664"/>
              <a:chOff x="3571868" y="2643182"/>
              <a:chExt cx="4307080" cy="683664"/>
            </a:xfrm>
          </p:grpSpPr>
          <p:sp>
            <p:nvSpPr>
              <p:cNvPr id="10" name="Volný tvar 9"/>
              <p:cNvSpPr/>
              <p:nvPr/>
            </p:nvSpPr>
            <p:spPr bwMode="auto">
              <a:xfrm>
                <a:off x="3571868" y="2643182"/>
                <a:ext cx="4307080" cy="683664"/>
              </a:xfrm>
              <a:custGeom>
                <a:avLst/>
                <a:gdLst>
                  <a:gd name="connsiteX0" fmla="*/ 0 w 4307080"/>
                  <a:gd name="connsiteY0" fmla="*/ 69791 h 683664"/>
                  <a:gd name="connsiteX1" fmla="*/ 1743342 w 4307080"/>
                  <a:gd name="connsiteY1" fmla="*/ 86882 h 683664"/>
                  <a:gd name="connsiteX2" fmla="*/ 2632105 w 4307080"/>
                  <a:gd name="connsiteY2" fmla="*/ 591084 h 683664"/>
                  <a:gd name="connsiteX3" fmla="*/ 4307080 w 4307080"/>
                  <a:gd name="connsiteY3" fmla="*/ 642359 h 683664"/>
                  <a:gd name="connsiteX4" fmla="*/ 4307080 w 4307080"/>
                  <a:gd name="connsiteY4" fmla="*/ 642359 h 68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07080" h="683664">
                    <a:moveTo>
                      <a:pt x="0" y="69791"/>
                    </a:moveTo>
                    <a:cubicBezTo>
                      <a:pt x="652329" y="34895"/>
                      <a:pt x="1304658" y="0"/>
                      <a:pt x="1743342" y="86882"/>
                    </a:cubicBezTo>
                    <a:cubicBezTo>
                      <a:pt x="2182026" y="173764"/>
                      <a:pt x="2204815" y="498505"/>
                      <a:pt x="2632105" y="591084"/>
                    </a:cubicBezTo>
                    <a:cubicBezTo>
                      <a:pt x="3059395" y="683664"/>
                      <a:pt x="4307080" y="642359"/>
                      <a:pt x="4307080" y="642359"/>
                    </a:cubicBezTo>
                    <a:lnTo>
                      <a:pt x="4307080" y="642359"/>
                    </a:lnTo>
                  </a:path>
                </a:pathLst>
              </a:custGeom>
              <a:noFill/>
              <a:ln w="571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Volný tvar 10"/>
              <p:cNvSpPr/>
              <p:nvPr/>
            </p:nvSpPr>
            <p:spPr bwMode="auto">
              <a:xfrm>
                <a:off x="5786446" y="2857496"/>
                <a:ext cx="2029916" cy="142876"/>
              </a:xfrm>
              <a:custGeom>
                <a:avLst/>
                <a:gdLst>
                  <a:gd name="connsiteX0" fmla="*/ 0 w 1982624"/>
                  <a:gd name="connsiteY0" fmla="*/ 103973 h 173764"/>
                  <a:gd name="connsiteX1" fmla="*/ 102549 w 1982624"/>
                  <a:gd name="connsiteY1" fmla="*/ 1424 h 173764"/>
                  <a:gd name="connsiteX2" fmla="*/ 196553 w 1982624"/>
                  <a:gd name="connsiteY2" fmla="*/ 95428 h 173764"/>
                  <a:gd name="connsiteX3" fmla="*/ 299103 w 1982624"/>
                  <a:gd name="connsiteY3" fmla="*/ 27061 h 173764"/>
                  <a:gd name="connsiteX4" fmla="*/ 410198 w 1982624"/>
                  <a:gd name="connsiteY4" fmla="*/ 95428 h 173764"/>
                  <a:gd name="connsiteX5" fmla="*/ 546931 w 1982624"/>
                  <a:gd name="connsiteY5" fmla="*/ 44153 h 173764"/>
                  <a:gd name="connsiteX6" fmla="*/ 632389 w 1982624"/>
                  <a:gd name="connsiteY6" fmla="*/ 95428 h 173764"/>
                  <a:gd name="connsiteX7" fmla="*/ 734938 w 1982624"/>
                  <a:gd name="connsiteY7" fmla="*/ 35607 h 173764"/>
                  <a:gd name="connsiteX8" fmla="*/ 871671 w 1982624"/>
                  <a:gd name="connsiteY8" fmla="*/ 103973 h 173764"/>
                  <a:gd name="connsiteX9" fmla="*/ 957129 w 1982624"/>
                  <a:gd name="connsiteY9" fmla="*/ 44153 h 173764"/>
                  <a:gd name="connsiteX10" fmla="*/ 1085316 w 1982624"/>
                  <a:gd name="connsiteY10" fmla="*/ 129611 h 173764"/>
                  <a:gd name="connsiteX11" fmla="*/ 1187865 w 1982624"/>
                  <a:gd name="connsiteY11" fmla="*/ 61245 h 173764"/>
                  <a:gd name="connsiteX12" fmla="*/ 1316052 w 1982624"/>
                  <a:gd name="connsiteY12" fmla="*/ 129611 h 173764"/>
                  <a:gd name="connsiteX13" fmla="*/ 1452785 w 1982624"/>
                  <a:gd name="connsiteY13" fmla="*/ 69790 h 173764"/>
                  <a:gd name="connsiteX14" fmla="*/ 1538243 w 1982624"/>
                  <a:gd name="connsiteY14" fmla="*/ 138157 h 173764"/>
                  <a:gd name="connsiteX15" fmla="*/ 1649338 w 1982624"/>
                  <a:gd name="connsiteY15" fmla="*/ 69790 h 173764"/>
                  <a:gd name="connsiteX16" fmla="*/ 1777525 w 1982624"/>
                  <a:gd name="connsiteY16" fmla="*/ 172340 h 173764"/>
                  <a:gd name="connsiteX17" fmla="*/ 1888620 w 1982624"/>
                  <a:gd name="connsiteY17" fmla="*/ 78336 h 173764"/>
                  <a:gd name="connsiteX18" fmla="*/ 1982624 w 1982624"/>
                  <a:gd name="connsiteY18" fmla="*/ 155248 h 173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82624" h="173764">
                    <a:moveTo>
                      <a:pt x="0" y="103973"/>
                    </a:moveTo>
                    <a:cubicBezTo>
                      <a:pt x="34895" y="53410"/>
                      <a:pt x="69790" y="2848"/>
                      <a:pt x="102549" y="1424"/>
                    </a:cubicBezTo>
                    <a:cubicBezTo>
                      <a:pt x="135308" y="0"/>
                      <a:pt x="163794" y="91155"/>
                      <a:pt x="196553" y="95428"/>
                    </a:cubicBezTo>
                    <a:cubicBezTo>
                      <a:pt x="229312" y="99701"/>
                      <a:pt x="263496" y="27061"/>
                      <a:pt x="299103" y="27061"/>
                    </a:cubicBezTo>
                    <a:cubicBezTo>
                      <a:pt x="334710" y="27061"/>
                      <a:pt x="368893" y="92579"/>
                      <a:pt x="410198" y="95428"/>
                    </a:cubicBezTo>
                    <a:cubicBezTo>
                      <a:pt x="451503" y="98277"/>
                      <a:pt x="509899" y="44153"/>
                      <a:pt x="546931" y="44153"/>
                    </a:cubicBezTo>
                    <a:cubicBezTo>
                      <a:pt x="583963" y="44153"/>
                      <a:pt x="601055" y="96852"/>
                      <a:pt x="632389" y="95428"/>
                    </a:cubicBezTo>
                    <a:cubicBezTo>
                      <a:pt x="663723" y="94004"/>
                      <a:pt x="695058" y="34183"/>
                      <a:pt x="734938" y="35607"/>
                    </a:cubicBezTo>
                    <a:cubicBezTo>
                      <a:pt x="774818" y="37031"/>
                      <a:pt x="834639" y="102549"/>
                      <a:pt x="871671" y="103973"/>
                    </a:cubicBezTo>
                    <a:cubicBezTo>
                      <a:pt x="908703" y="105397"/>
                      <a:pt x="921522" y="39880"/>
                      <a:pt x="957129" y="44153"/>
                    </a:cubicBezTo>
                    <a:cubicBezTo>
                      <a:pt x="992736" y="48426"/>
                      <a:pt x="1046860" y="126762"/>
                      <a:pt x="1085316" y="129611"/>
                    </a:cubicBezTo>
                    <a:cubicBezTo>
                      <a:pt x="1123772" y="132460"/>
                      <a:pt x="1149409" y="61245"/>
                      <a:pt x="1187865" y="61245"/>
                    </a:cubicBezTo>
                    <a:cubicBezTo>
                      <a:pt x="1226321" y="61245"/>
                      <a:pt x="1271899" y="128187"/>
                      <a:pt x="1316052" y="129611"/>
                    </a:cubicBezTo>
                    <a:cubicBezTo>
                      <a:pt x="1360205" y="131035"/>
                      <a:pt x="1415753" y="68366"/>
                      <a:pt x="1452785" y="69790"/>
                    </a:cubicBezTo>
                    <a:cubicBezTo>
                      <a:pt x="1489817" y="71214"/>
                      <a:pt x="1505484" y="138157"/>
                      <a:pt x="1538243" y="138157"/>
                    </a:cubicBezTo>
                    <a:cubicBezTo>
                      <a:pt x="1571002" y="138157"/>
                      <a:pt x="1609458" y="64093"/>
                      <a:pt x="1649338" y="69790"/>
                    </a:cubicBezTo>
                    <a:cubicBezTo>
                      <a:pt x="1689218" y="75487"/>
                      <a:pt x="1737645" y="170916"/>
                      <a:pt x="1777525" y="172340"/>
                    </a:cubicBezTo>
                    <a:cubicBezTo>
                      <a:pt x="1817405" y="173764"/>
                      <a:pt x="1854437" y="81185"/>
                      <a:pt x="1888620" y="78336"/>
                    </a:cubicBezTo>
                    <a:cubicBezTo>
                      <a:pt x="1922803" y="75487"/>
                      <a:pt x="1952713" y="115367"/>
                      <a:pt x="1982624" y="155248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9" name="Skupina 18"/>
            <p:cNvGrpSpPr/>
            <p:nvPr/>
          </p:nvGrpSpPr>
          <p:grpSpPr>
            <a:xfrm>
              <a:off x="4071140" y="1857364"/>
              <a:ext cx="645324" cy="643736"/>
              <a:chOff x="4071140" y="1857364"/>
              <a:chExt cx="645324" cy="643736"/>
            </a:xfrm>
          </p:grpSpPr>
          <p:cxnSp>
            <p:nvCxnSpPr>
              <p:cNvPr id="15" name="Přímá spojovací šipka 14"/>
              <p:cNvCxnSpPr/>
              <p:nvPr/>
            </p:nvCxnSpPr>
            <p:spPr bwMode="auto">
              <a:xfrm rot="5400000" flipH="1" flipV="1">
                <a:off x="3750463" y="2178835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6" name="Přímá spojovací šipka 15"/>
              <p:cNvCxnSpPr/>
              <p:nvPr/>
            </p:nvCxnSpPr>
            <p:spPr bwMode="auto">
              <a:xfrm rot="5400000" flipH="1" flipV="1">
                <a:off x="3965571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7" name="Přímá spojovací šipka 16"/>
              <p:cNvCxnSpPr/>
              <p:nvPr/>
            </p:nvCxnSpPr>
            <p:spPr bwMode="auto">
              <a:xfrm rot="5400000" flipH="1" flipV="1">
                <a:off x="4179885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8" name="Přímá spojovací šipka 17"/>
              <p:cNvCxnSpPr/>
              <p:nvPr/>
            </p:nvCxnSpPr>
            <p:spPr bwMode="auto">
              <a:xfrm rot="5400000" flipH="1" flipV="1">
                <a:off x="4394199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27" name="TextovéPole 26"/>
            <p:cNvSpPr txBox="1"/>
            <p:nvPr/>
          </p:nvSpPr>
          <p:spPr>
            <a:xfrm>
              <a:off x="4143372" y="2500306"/>
              <a:ext cx="4411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6643702" y="2428868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32" name="Zakřivená spojovací čára 31"/>
            <p:cNvCxnSpPr/>
            <p:nvPr/>
          </p:nvCxnSpPr>
          <p:spPr bwMode="auto">
            <a:xfrm rot="10800000">
              <a:off x="5000628" y="2571744"/>
              <a:ext cx="1643074" cy="28575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3" name="Mrak 32"/>
            <p:cNvSpPr/>
            <p:nvPr/>
          </p:nvSpPr>
          <p:spPr bwMode="auto">
            <a:xfrm>
              <a:off x="4429124" y="2143116"/>
              <a:ext cx="642942" cy="214314"/>
            </a:xfrm>
            <a:prstGeom prst="cloud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Mrak 33"/>
            <p:cNvSpPr/>
            <p:nvPr/>
          </p:nvSpPr>
          <p:spPr bwMode="auto">
            <a:xfrm>
              <a:off x="4857752" y="2214554"/>
              <a:ext cx="642942" cy="214314"/>
            </a:xfrm>
            <a:prstGeom prst="cloud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1" name="Skupina 40"/>
            <p:cNvGrpSpPr/>
            <p:nvPr/>
          </p:nvGrpSpPr>
          <p:grpSpPr>
            <a:xfrm>
              <a:off x="4572000" y="2428868"/>
              <a:ext cx="288134" cy="357984"/>
              <a:chOff x="4428330" y="3286124"/>
              <a:chExt cx="288134" cy="357984"/>
            </a:xfrm>
          </p:grpSpPr>
          <p:cxnSp>
            <p:nvCxnSpPr>
              <p:cNvPr id="36" name="Přímá spojovací čára 35"/>
              <p:cNvCxnSpPr/>
              <p:nvPr/>
            </p:nvCxnSpPr>
            <p:spPr bwMode="auto">
              <a:xfrm rot="5400000">
                <a:off x="4250529" y="3464719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Přímá spojovací čára 36"/>
              <p:cNvCxnSpPr/>
              <p:nvPr/>
            </p:nvCxnSpPr>
            <p:spPr bwMode="auto">
              <a:xfrm rot="5400000">
                <a:off x="4322761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Přímá spojovací čára 37"/>
              <p:cNvCxnSpPr/>
              <p:nvPr/>
            </p:nvCxnSpPr>
            <p:spPr bwMode="auto">
              <a:xfrm rot="5400000">
                <a:off x="4394199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Přímá spojovací čára 38"/>
              <p:cNvCxnSpPr/>
              <p:nvPr/>
            </p:nvCxnSpPr>
            <p:spPr bwMode="auto">
              <a:xfrm rot="5400000">
                <a:off x="4465637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Přímá spojovací čára 39"/>
              <p:cNvCxnSpPr/>
              <p:nvPr/>
            </p:nvCxnSpPr>
            <p:spPr bwMode="auto">
              <a:xfrm rot="5400000">
                <a:off x="4537075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Skupina 41"/>
            <p:cNvGrpSpPr/>
            <p:nvPr/>
          </p:nvGrpSpPr>
          <p:grpSpPr>
            <a:xfrm>
              <a:off x="5000628" y="2500306"/>
              <a:ext cx="288134" cy="357984"/>
              <a:chOff x="4428330" y="3286124"/>
              <a:chExt cx="288134" cy="357984"/>
            </a:xfrm>
          </p:grpSpPr>
          <p:cxnSp>
            <p:nvCxnSpPr>
              <p:cNvPr id="43" name="Přímá spojovací čára 42"/>
              <p:cNvCxnSpPr/>
              <p:nvPr/>
            </p:nvCxnSpPr>
            <p:spPr bwMode="auto">
              <a:xfrm rot="5400000">
                <a:off x="4250529" y="3464719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4" name="Přímá spojovací čára 43"/>
              <p:cNvCxnSpPr/>
              <p:nvPr/>
            </p:nvCxnSpPr>
            <p:spPr bwMode="auto">
              <a:xfrm rot="5400000">
                <a:off x="4322761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Přímá spojovací čára 44"/>
              <p:cNvCxnSpPr/>
              <p:nvPr/>
            </p:nvCxnSpPr>
            <p:spPr bwMode="auto">
              <a:xfrm rot="5400000">
                <a:off x="4394199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Přímá spojovací čára 45"/>
              <p:cNvCxnSpPr/>
              <p:nvPr/>
            </p:nvCxnSpPr>
            <p:spPr bwMode="auto">
              <a:xfrm rot="5400000">
                <a:off x="4465637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Přímá spojovací čára 46"/>
              <p:cNvCxnSpPr/>
              <p:nvPr/>
            </p:nvCxnSpPr>
            <p:spPr bwMode="auto">
              <a:xfrm rot="5400000">
                <a:off x="4537075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8" name="TextovéPole 47"/>
            <p:cNvSpPr txBox="1"/>
            <p:nvPr/>
          </p:nvSpPr>
          <p:spPr>
            <a:xfrm>
              <a:off x="5786446" y="3714752"/>
              <a:ext cx="2252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nižší teplota</a:t>
              </a:r>
              <a:endParaRPr lang="cs-CZ" sz="24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3286116" y="3214686"/>
              <a:ext cx="2335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vyšší teplota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</p:grpSp>
      <p:sp>
        <p:nvSpPr>
          <p:cNvPr id="55" name="TextovéPole 54"/>
          <p:cNvSpPr txBox="1"/>
          <p:nvPr/>
        </p:nvSpPr>
        <p:spPr>
          <a:xfrm>
            <a:off x="5572132" y="1928802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Arial Black" pitchFamily="34" charset="0"/>
              </a:rPr>
              <a:t>letní monzun</a:t>
            </a:r>
            <a:endParaRPr lang="cs-CZ" sz="3600" dirty="0">
              <a:latin typeface="Arial Black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28596" y="4929198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Arial Black" pitchFamily="34" charset="0"/>
              </a:rPr>
              <a:t>zimní monzun</a:t>
            </a:r>
            <a:endParaRPr lang="cs-CZ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Bríza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428596" y="1928802"/>
            <a:ext cx="4752870" cy="2319053"/>
            <a:chOff x="3286116" y="1857364"/>
            <a:chExt cx="4752870" cy="2319053"/>
          </a:xfrm>
        </p:grpSpPr>
        <p:grpSp>
          <p:nvGrpSpPr>
            <p:cNvPr id="5" name="Skupina 8"/>
            <p:cNvGrpSpPr/>
            <p:nvPr/>
          </p:nvGrpSpPr>
          <p:grpSpPr>
            <a:xfrm>
              <a:off x="3571868" y="2928934"/>
              <a:ext cx="4307080" cy="683664"/>
              <a:chOff x="3571868" y="2643182"/>
              <a:chExt cx="4307080" cy="683664"/>
            </a:xfrm>
          </p:grpSpPr>
          <p:sp>
            <p:nvSpPr>
              <p:cNvPr id="30" name="Volný tvar 9"/>
              <p:cNvSpPr/>
              <p:nvPr/>
            </p:nvSpPr>
            <p:spPr bwMode="auto">
              <a:xfrm>
                <a:off x="3571868" y="2643182"/>
                <a:ext cx="4307080" cy="683664"/>
              </a:xfrm>
              <a:custGeom>
                <a:avLst/>
                <a:gdLst>
                  <a:gd name="connsiteX0" fmla="*/ 0 w 4307080"/>
                  <a:gd name="connsiteY0" fmla="*/ 69791 h 683664"/>
                  <a:gd name="connsiteX1" fmla="*/ 1743342 w 4307080"/>
                  <a:gd name="connsiteY1" fmla="*/ 86882 h 683664"/>
                  <a:gd name="connsiteX2" fmla="*/ 2632105 w 4307080"/>
                  <a:gd name="connsiteY2" fmla="*/ 591084 h 683664"/>
                  <a:gd name="connsiteX3" fmla="*/ 4307080 w 4307080"/>
                  <a:gd name="connsiteY3" fmla="*/ 642359 h 683664"/>
                  <a:gd name="connsiteX4" fmla="*/ 4307080 w 4307080"/>
                  <a:gd name="connsiteY4" fmla="*/ 642359 h 68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07080" h="683664">
                    <a:moveTo>
                      <a:pt x="0" y="69791"/>
                    </a:moveTo>
                    <a:cubicBezTo>
                      <a:pt x="652329" y="34895"/>
                      <a:pt x="1304658" y="0"/>
                      <a:pt x="1743342" y="86882"/>
                    </a:cubicBezTo>
                    <a:cubicBezTo>
                      <a:pt x="2182026" y="173764"/>
                      <a:pt x="2204815" y="498505"/>
                      <a:pt x="2632105" y="591084"/>
                    </a:cubicBezTo>
                    <a:cubicBezTo>
                      <a:pt x="3059395" y="683664"/>
                      <a:pt x="4307080" y="642359"/>
                      <a:pt x="4307080" y="642359"/>
                    </a:cubicBezTo>
                    <a:lnTo>
                      <a:pt x="4307080" y="642359"/>
                    </a:lnTo>
                  </a:path>
                </a:pathLst>
              </a:custGeom>
              <a:noFill/>
              <a:ln w="571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" name="Volný tvar 10"/>
              <p:cNvSpPr/>
              <p:nvPr/>
            </p:nvSpPr>
            <p:spPr bwMode="auto">
              <a:xfrm>
                <a:off x="5786446" y="2857496"/>
                <a:ext cx="2029916" cy="142876"/>
              </a:xfrm>
              <a:custGeom>
                <a:avLst/>
                <a:gdLst>
                  <a:gd name="connsiteX0" fmla="*/ 0 w 1982624"/>
                  <a:gd name="connsiteY0" fmla="*/ 103973 h 173764"/>
                  <a:gd name="connsiteX1" fmla="*/ 102549 w 1982624"/>
                  <a:gd name="connsiteY1" fmla="*/ 1424 h 173764"/>
                  <a:gd name="connsiteX2" fmla="*/ 196553 w 1982624"/>
                  <a:gd name="connsiteY2" fmla="*/ 95428 h 173764"/>
                  <a:gd name="connsiteX3" fmla="*/ 299103 w 1982624"/>
                  <a:gd name="connsiteY3" fmla="*/ 27061 h 173764"/>
                  <a:gd name="connsiteX4" fmla="*/ 410198 w 1982624"/>
                  <a:gd name="connsiteY4" fmla="*/ 95428 h 173764"/>
                  <a:gd name="connsiteX5" fmla="*/ 546931 w 1982624"/>
                  <a:gd name="connsiteY5" fmla="*/ 44153 h 173764"/>
                  <a:gd name="connsiteX6" fmla="*/ 632389 w 1982624"/>
                  <a:gd name="connsiteY6" fmla="*/ 95428 h 173764"/>
                  <a:gd name="connsiteX7" fmla="*/ 734938 w 1982624"/>
                  <a:gd name="connsiteY7" fmla="*/ 35607 h 173764"/>
                  <a:gd name="connsiteX8" fmla="*/ 871671 w 1982624"/>
                  <a:gd name="connsiteY8" fmla="*/ 103973 h 173764"/>
                  <a:gd name="connsiteX9" fmla="*/ 957129 w 1982624"/>
                  <a:gd name="connsiteY9" fmla="*/ 44153 h 173764"/>
                  <a:gd name="connsiteX10" fmla="*/ 1085316 w 1982624"/>
                  <a:gd name="connsiteY10" fmla="*/ 129611 h 173764"/>
                  <a:gd name="connsiteX11" fmla="*/ 1187865 w 1982624"/>
                  <a:gd name="connsiteY11" fmla="*/ 61245 h 173764"/>
                  <a:gd name="connsiteX12" fmla="*/ 1316052 w 1982624"/>
                  <a:gd name="connsiteY12" fmla="*/ 129611 h 173764"/>
                  <a:gd name="connsiteX13" fmla="*/ 1452785 w 1982624"/>
                  <a:gd name="connsiteY13" fmla="*/ 69790 h 173764"/>
                  <a:gd name="connsiteX14" fmla="*/ 1538243 w 1982624"/>
                  <a:gd name="connsiteY14" fmla="*/ 138157 h 173764"/>
                  <a:gd name="connsiteX15" fmla="*/ 1649338 w 1982624"/>
                  <a:gd name="connsiteY15" fmla="*/ 69790 h 173764"/>
                  <a:gd name="connsiteX16" fmla="*/ 1777525 w 1982624"/>
                  <a:gd name="connsiteY16" fmla="*/ 172340 h 173764"/>
                  <a:gd name="connsiteX17" fmla="*/ 1888620 w 1982624"/>
                  <a:gd name="connsiteY17" fmla="*/ 78336 h 173764"/>
                  <a:gd name="connsiteX18" fmla="*/ 1982624 w 1982624"/>
                  <a:gd name="connsiteY18" fmla="*/ 155248 h 173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82624" h="173764">
                    <a:moveTo>
                      <a:pt x="0" y="103973"/>
                    </a:moveTo>
                    <a:cubicBezTo>
                      <a:pt x="34895" y="53410"/>
                      <a:pt x="69790" y="2848"/>
                      <a:pt x="102549" y="1424"/>
                    </a:cubicBezTo>
                    <a:cubicBezTo>
                      <a:pt x="135308" y="0"/>
                      <a:pt x="163794" y="91155"/>
                      <a:pt x="196553" y="95428"/>
                    </a:cubicBezTo>
                    <a:cubicBezTo>
                      <a:pt x="229312" y="99701"/>
                      <a:pt x="263496" y="27061"/>
                      <a:pt x="299103" y="27061"/>
                    </a:cubicBezTo>
                    <a:cubicBezTo>
                      <a:pt x="334710" y="27061"/>
                      <a:pt x="368893" y="92579"/>
                      <a:pt x="410198" y="95428"/>
                    </a:cubicBezTo>
                    <a:cubicBezTo>
                      <a:pt x="451503" y="98277"/>
                      <a:pt x="509899" y="44153"/>
                      <a:pt x="546931" y="44153"/>
                    </a:cubicBezTo>
                    <a:cubicBezTo>
                      <a:pt x="583963" y="44153"/>
                      <a:pt x="601055" y="96852"/>
                      <a:pt x="632389" y="95428"/>
                    </a:cubicBezTo>
                    <a:cubicBezTo>
                      <a:pt x="663723" y="94004"/>
                      <a:pt x="695058" y="34183"/>
                      <a:pt x="734938" y="35607"/>
                    </a:cubicBezTo>
                    <a:cubicBezTo>
                      <a:pt x="774818" y="37031"/>
                      <a:pt x="834639" y="102549"/>
                      <a:pt x="871671" y="103973"/>
                    </a:cubicBezTo>
                    <a:cubicBezTo>
                      <a:pt x="908703" y="105397"/>
                      <a:pt x="921522" y="39880"/>
                      <a:pt x="957129" y="44153"/>
                    </a:cubicBezTo>
                    <a:cubicBezTo>
                      <a:pt x="992736" y="48426"/>
                      <a:pt x="1046860" y="126762"/>
                      <a:pt x="1085316" y="129611"/>
                    </a:cubicBezTo>
                    <a:cubicBezTo>
                      <a:pt x="1123772" y="132460"/>
                      <a:pt x="1149409" y="61245"/>
                      <a:pt x="1187865" y="61245"/>
                    </a:cubicBezTo>
                    <a:cubicBezTo>
                      <a:pt x="1226321" y="61245"/>
                      <a:pt x="1271899" y="128187"/>
                      <a:pt x="1316052" y="129611"/>
                    </a:cubicBezTo>
                    <a:cubicBezTo>
                      <a:pt x="1360205" y="131035"/>
                      <a:pt x="1415753" y="68366"/>
                      <a:pt x="1452785" y="69790"/>
                    </a:cubicBezTo>
                    <a:cubicBezTo>
                      <a:pt x="1489817" y="71214"/>
                      <a:pt x="1505484" y="138157"/>
                      <a:pt x="1538243" y="138157"/>
                    </a:cubicBezTo>
                    <a:cubicBezTo>
                      <a:pt x="1571002" y="138157"/>
                      <a:pt x="1609458" y="64093"/>
                      <a:pt x="1649338" y="69790"/>
                    </a:cubicBezTo>
                    <a:cubicBezTo>
                      <a:pt x="1689218" y="75487"/>
                      <a:pt x="1737645" y="170916"/>
                      <a:pt x="1777525" y="172340"/>
                    </a:cubicBezTo>
                    <a:cubicBezTo>
                      <a:pt x="1817405" y="173764"/>
                      <a:pt x="1854437" y="81185"/>
                      <a:pt x="1888620" y="78336"/>
                    </a:cubicBezTo>
                    <a:cubicBezTo>
                      <a:pt x="1922803" y="75487"/>
                      <a:pt x="1952713" y="115367"/>
                      <a:pt x="1982624" y="155248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6" name="Skupina 18"/>
            <p:cNvGrpSpPr/>
            <p:nvPr/>
          </p:nvGrpSpPr>
          <p:grpSpPr>
            <a:xfrm>
              <a:off x="4071140" y="1857364"/>
              <a:ext cx="645324" cy="643736"/>
              <a:chOff x="4071140" y="1857364"/>
              <a:chExt cx="645324" cy="643736"/>
            </a:xfrm>
          </p:grpSpPr>
          <p:cxnSp>
            <p:nvCxnSpPr>
              <p:cNvPr id="26" name="Přímá spojovací šipka 25"/>
              <p:cNvCxnSpPr/>
              <p:nvPr/>
            </p:nvCxnSpPr>
            <p:spPr bwMode="auto">
              <a:xfrm rot="5400000" flipH="1" flipV="1">
                <a:off x="3750463" y="2178835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7" name="Přímá spojovací šipka 26"/>
              <p:cNvCxnSpPr/>
              <p:nvPr/>
            </p:nvCxnSpPr>
            <p:spPr bwMode="auto">
              <a:xfrm rot="5400000" flipH="1" flipV="1">
                <a:off x="3965571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8" name="Přímá spojovací šipka 27"/>
              <p:cNvCxnSpPr/>
              <p:nvPr/>
            </p:nvCxnSpPr>
            <p:spPr bwMode="auto">
              <a:xfrm rot="5400000" flipH="1" flipV="1">
                <a:off x="4179885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9" name="Přímá spojovací šipka 28"/>
              <p:cNvCxnSpPr/>
              <p:nvPr/>
            </p:nvCxnSpPr>
            <p:spPr bwMode="auto">
              <a:xfrm rot="5400000" flipH="1" flipV="1">
                <a:off x="4394199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7" name="TextovéPole 6"/>
            <p:cNvSpPr txBox="1"/>
            <p:nvPr/>
          </p:nvSpPr>
          <p:spPr>
            <a:xfrm>
              <a:off x="4143372" y="2500306"/>
              <a:ext cx="4411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6643702" y="2428868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9" name="Zakřivená spojovací čára 8"/>
            <p:cNvCxnSpPr/>
            <p:nvPr/>
          </p:nvCxnSpPr>
          <p:spPr bwMode="auto">
            <a:xfrm rot="10800000">
              <a:off x="5000628" y="2571744"/>
              <a:ext cx="1643074" cy="28575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accent4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Mrak 9"/>
            <p:cNvSpPr/>
            <p:nvPr/>
          </p:nvSpPr>
          <p:spPr bwMode="auto">
            <a:xfrm>
              <a:off x="4429124" y="2143116"/>
              <a:ext cx="642942" cy="214314"/>
            </a:xfrm>
            <a:prstGeom prst="cloud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Mrak 10"/>
            <p:cNvSpPr/>
            <p:nvPr/>
          </p:nvSpPr>
          <p:spPr bwMode="auto">
            <a:xfrm>
              <a:off x="4857752" y="2214554"/>
              <a:ext cx="642942" cy="214314"/>
            </a:xfrm>
            <a:prstGeom prst="cloud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2" name="Skupina 40"/>
            <p:cNvGrpSpPr/>
            <p:nvPr/>
          </p:nvGrpSpPr>
          <p:grpSpPr>
            <a:xfrm>
              <a:off x="4572000" y="2428868"/>
              <a:ext cx="288134" cy="357984"/>
              <a:chOff x="4428330" y="3286124"/>
              <a:chExt cx="288134" cy="357984"/>
            </a:xfrm>
          </p:grpSpPr>
          <p:cxnSp>
            <p:nvCxnSpPr>
              <p:cNvPr id="21" name="Přímá spojovací čára 20"/>
              <p:cNvCxnSpPr/>
              <p:nvPr/>
            </p:nvCxnSpPr>
            <p:spPr bwMode="auto">
              <a:xfrm rot="5400000">
                <a:off x="4250529" y="3464719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Přímá spojovací čára 21"/>
              <p:cNvCxnSpPr/>
              <p:nvPr/>
            </p:nvCxnSpPr>
            <p:spPr bwMode="auto">
              <a:xfrm rot="5400000">
                <a:off x="4322761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Přímá spojovací čára 22"/>
              <p:cNvCxnSpPr/>
              <p:nvPr/>
            </p:nvCxnSpPr>
            <p:spPr bwMode="auto">
              <a:xfrm rot="5400000">
                <a:off x="4394199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Přímá spojovací čára 23"/>
              <p:cNvCxnSpPr/>
              <p:nvPr/>
            </p:nvCxnSpPr>
            <p:spPr bwMode="auto">
              <a:xfrm rot="5400000">
                <a:off x="4465637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Přímá spojovací čára 24"/>
              <p:cNvCxnSpPr/>
              <p:nvPr/>
            </p:nvCxnSpPr>
            <p:spPr bwMode="auto">
              <a:xfrm rot="5400000">
                <a:off x="4537075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" name="Skupina 41"/>
            <p:cNvGrpSpPr/>
            <p:nvPr/>
          </p:nvGrpSpPr>
          <p:grpSpPr>
            <a:xfrm>
              <a:off x="5000628" y="2500306"/>
              <a:ext cx="288134" cy="357984"/>
              <a:chOff x="4428330" y="3286124"/>
              <a:chExt cx="288134" cy="357984"/>
            </a:xfrm>
          </p:grpSpPr>
          <p:cxnSp>
            <p:nvCxnSpPr>
              <p:cNvPr id="16" name="Přímá spojovací čára 15"/>
              <p:cNvCxnSpPr/>
              <p:nvPr/>
            </p:nvCxnSpPr>
            <p:spPr bwMode="auto">
              <a:xfrm rot="5400000">
                <a:off x="4250529" y="3464719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Přímá spojovací čára 16"/>
              <p:cNvCxnSpPr/>
              <p:nvPr/>
            </p:nvCxnSpPr>
            <p:spPr bwMode="auto">
              <a:xfrm rot="5400000">
                <a:off x="4322761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Přímá spojovací čára 17"/>
              <p:cNvCxnSpPr/>
              <p:nvPr/>
            </p:nvCxnSpPr>
            <p:spPr bwMode="auto">
              <a:xfrm rot="5400000">
                <a:off x="4394199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Přímá spojovací čára 18"/>
              <p:cNvCxnSpPr/>
              <p:nvPr/>
            </p:nvCxnSpPr>
            <p:spPr bwMode="auto">
              <a:xfrm rot="5400000">
                <a:off x="4465637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Přímá spojovací čára 19"/>
              <p:cNvCxnSpPr/>
              <p:nvPr/>
            </p:nvCxnSpPr>
            <p:spPr bwMode="auto">
              <a:xfrm rot="5400000">
                <a:off x="4537075" y="3463925"/>
                <a:ext cx="357190" cy="158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9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4" name="TextovéPole 13"/>
            <p:cNvSpPr txBox="1"/>
            <p:nvPr/>
          </p:nvSpPr>
          <p:spPr>
            <a:xfrm>
              <a:off x="5786446" y="3714752"/>
              <a:ext cx="2252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nižší teplota</a:t>
              </a:r>
              <a:endParaRPr lang="cs-CZ" sz="24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3286116" y="3214686"/>
              <a:ext cx="2335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vyšší teplota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3857620" y="4429132"/>
            <a:ext cx="4907664" cy="2033301"/>
            <a:chOff x="3286116" y="4643446"/>
            <a:chExt cx="4907664" cy="2033301"/>
          </a:xfrm>
        </p:grpSpPr>
        <p:grpSp>
          <p:nvGrpSpPr>
            <p:cNvPr id="33" name="Skupina 6"/>
            <p:cNvGrpSpPr/>
            <p:nvPr/>
          </p:nvGrpSpPr>
          <p:grpSpPr>
            <a:xfrm>
              <a:off x="3714744" y="5500702"/>
              <a:ext cx="4307080" cy="683664"/>
              <a:chOff x="3571868" y="2643182"/>
              <a:chExt cx="4307080" cy="683664"/>
            </a:xfrm>
          </p:grpSpPr>
          <p:sp>
            <p:nvSpPr>
              <p:cNvPr id="44" name="Volný tvar 43"/>
              <p:cNvSpPr/>
              <p:nvPr/>
            </p:nvSpPr>
            <p:spPr bwMode="auto">
              <a:xfrm>
                <a:off x="3571868" y="2643182"/>
                <a:ext cx="4307080" cy="683664"/>
              </a:xfrm>
              <a:custGeom>
                <a:avLst/>
                <a:gdLst>
                  <a:gd name="connsiteX0" fmla="*/ 0 w 4307080"/>
                  <a:gd name="connsiteY0" fmla="*/ 69791 h 683664"/>
                  <a:gd name="connsiteX1" fmla="*/ 1743342 w 4307080"/>
                  <a:gd name="connsiteY1" fmla="*/ 86882 h 683664"/>
                  <a:gd name="connsiteX2" fmla="*/ 2632105 w 4307080"/>
                  <a:gd name="connsiteY2" fmla="*/ 591084 h 683664"/>
                  <a:gd name="connsiteX3" fmla="*/ 4307080 w 4307080"/>
                  <a:gd name="connsiteY3" fmla="*/ 642359 h 683664"/>
                  <a:gd name="connsiteX4" fmla="*/ 4307080 w 4307080"/>
                  <a:gd name="connsiteY4" fmla="*/ 642359 h 683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07080" h="683664">
                    <a:moveTo>
                      <a:pt x="0" y="69791"/>
                    </a:moveTo>
                    <a:cubicBezTo>
                      <a:pt x="652329" y="34895"/>
                      <a:pt x="1304658" y="0"/>
                      <a:pt x="1743342" y="86882"/>
                    </a:cubicBezTo>
                    <a:cubicBezTo>
                      <a:pt x="2182026" y="173764"/>
                      <a:pt x="2204815" y="498505"/>
                      <a:pt x="2632105" y="591084"/>
                    </a:cubicBezTo>
                    <a:cubicBezTo>
                      <a:pt x="3059395" y="683664"/>
                      <a:pt x="4307080" y="642359"/>
                      <a:pt x="4307080" y="642359"/>
                    </a:cubicBezTo>
                    <a:lnTo>
                      <a:pt x="4307080" y="642359"/>
                    </a:lnTo>
                  </a:path>
                </a:pathLst>
              </a:custGeom>
              <a:noFill/>
              <a:ln w="5715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5" name="Volný tvar 44"/>
              <p:cNvSpPr/>
              <p:nvPr/>
            </p:nvSpPr>
            <p:spPr bwMode="auto">
              <a:xfrm>
                <a:off x="5786446" y="2857496"/>
                <a:ext cx="2029916" cy="142876"/>
              </a:xfrm>
              <a:custGeom>
                <a:avLst/>
                <a:gdLst>
                  <a:gd name="connsiteX0" fmla="*/ 0 w 1982624"/>
                  <a:gd name="connsiteY0" fmla="*/ 103973 h 173764"/>
                  <a:gd name="connsiteX1" fmla="*/ 102549 w 1982624"/>
                  <a:gd name="connsiteY1" fmla="*/ 1424 h 173764"/>
                  <a:gd name="connsiteX2" fmla="*/ 196553 w 1982624"/>
                  <a:gd name="connsiteY2" fmla="*/ 95428 h 173764"/>
                  <a:gd name="connsiteX3" fmla="*/ 299103 w 1982624"/>
                  <a:gd name="connsiteY3" fmla="*/ 27061 h 173764"/>
                  <a:gd name="connsiteX4" fmla="*/ 410198 w 1982624"/>
                  <a:gd name="connsiteY4" fmla="*/ 95428 h 173764"/>
                  <a:gd name="connsiteX5" fmla="*/ 546931 w 1982624"/>
                  <a:gd name="connsiteY5" fmla="*/ 44153 h 173764"/>
                  <a:gd name="connsiteX6" fmla="*/ 632389 w 1982624"/>
                  <a:gd name="connsiteY6" fmla="*/ 95428 h 173764"/>
                  <a:gd name="connsiteX7" fmla="*/ 734938 w 1982624"/>
                  <a:gd name="connsiteY7" fmla="*/ 35607 h 173764"/>
                  <a:gd name="connsiteX8" fmla="*/ 871671 w 1982624"/>
                  <a:gd name="connsiteY8" fmla="*/ 103973 h 173764"/>
                  <a:gd name="connsiteX9" fmla="*/ 957129 w 1982624"/>
                  <a:gd name="connsiteY9" fmla="*/ 44153 h 173764"/>
                  <a:gd name="connsiteX10" fmla="*/ 1085316 w 1982624"/>
                  <a:gd name="connsiteY10" fmla="*/ 129611 h 173764"/>
                  <a:gd name="connsiteX11" fmla="*/ 1187865 w 1982624"/>
                  <a:gd name="connsiteY11" fmla="*/ 61245 h 173764"/>
                  <a:gd name="connsiteX12" fmla="*/ 1316052 w 1982624"/>
                  <a:gd name="connsiteY12" fmla="*/ 129611 h 173764"/>
                  <a:gd name="connsiteX13" fmla="*/ 1452785 w 1982624"/>
                  <a:gd name="connsiteY13" fmla="*/ 69790 h 173764"/>
                  <a:gd name="connsiteX14" fmla="*/ 1538243 w 1982624"/>
                  <a:gd name="connsiteY14" fmla="*/ 138157 h 173764"/>
                  <a:gd name="connsiteX15" fmla="*/ 1649338 w 1982624"/>
                  <a:gd name="connsiteY15" fmla="*/ 69790 h 173764"/>
                  <a:gd name="connsiteX16" fmla="*/ 1777525 w 1982624"/>
                  <a:gd name="connsiteY16" fmla="*/ 172340 h 173764"/>
                  <a:gd name="connsiteX17" fmla="*/ 1888620 w 1982624"/>
                  <a:gd name="connsiteY17" fmla="*/ 78336 h 173764"/>
                  <a:gd name="connsiteX18" fmla="*/ 1982624 w 1982624"/>
                  <a:gd name="connsiteY18" fmla="*/ 155248 h 173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82624" h="173764">
                    <a:moveTo>
                      <a:pt x="0" y="103973"/>
                    </a:moveTo>
                    <a:cubicBezTo>
                      <a:pt x="34895" y="53410"/>
                      <a:pt x="69790" y="2848"/>
                      <a:pt x="102549" y="1424"/>
                    </a:cubicBezTo>
                    <a:cubicBezTo>
                      <a:pt x="135308" y="0"/>
                      <a:pt x="163794" y="91155"/>
                      <a:pt x="196553" y="95428"/>
                    </a:cubicBezTo>
                    <a:cubicBezTo>
                      <a:pt x="229312" y="99701"/>
                      <a:pt x="263496" y="27061"/>
                      <a:pt x="299103" y="27061"/>
                    </a:cubicBezTo>
                    <a:cubicBezTo>
                      <a:pt x="334710" y="27061"/>
                      <a:pt x="368893" y="92579"/>
                      <a:pt x="410198" y="95428"/>
                    </a:cubicBezTo>
                    <a:cubicBezTo>
                      <a:pt x="451503" y="98277"/>
                      <a:pt x="509899" y="44153"/>
                      <a:pt x="546931" y="44153"/>
                    </a:cubicBezTo>
                    <a:cubicBezTo>
                      <a:pt x="583963" y="44153"/>
                      <a:pt x="601055" y="96852"/>
                      <a:pt x="632389" y="95428"/>
                    </a:cubicBezTo>
                    <a:cubicBezTo>
                      <a:pt x="663723" y="94004"/>
                      <a:pt x="695058" y="34183"/>
                      <a:pt x="734938" y="35607"/>
                    </a:cubicBezTo>
                    <a:cubicBezTo>
                      <a:pt x="774818" y="37031"/>
                      <a:pt x="834639" y="102549"/>
                      <a:pt x="871671" y="103973"/>
                    </a:cubicBezTo>
                    <a:cubicBezTo>
                      <a:pt x="908703" y="105397"/>
                      <a:pt x="921522" y="39880"/>
                      <a:pt x="957129" y="44153"/>
                    </a:cubicBezTo>
                    <a:cubicBezTo>
                      <a:pt x="992736" y="48426"/>
                      <a:pt x="1046860" y="126762"/>
                      <a:pt x="1085316" y="129611"/>
                    </a:cubicBezTo>
                    <a:cubicBezTo>
                      <a:pt x="1123772" y="132460"/>
                      <a:pt x="1149409" y="61245"/>
                      <a:pt x="1187865" y="61245"/>
                    </a:cubicBezTo>
                    <a:cubicBezTo>
                      <a:pt x="1226321" y="61245"/>
                      <a:pt x="1271899" y="128187"/>
                      <a:pt x="1316052" y="129611"/>
                    </a:cubicBezTo>
                    <a:cubicBezTo>
                      <a:pt x="1360205" y="131035"/>
                      <a:pt x="1415753" y="68366"/>
                      <a:pt x="1452785" y="69790"/>
                    </a:cubicBezTo>
                    <a:cubicBezTo>
                      <a:pt x="1489817" y="71214"/>
                      <a:pt x="1505484" y="138157"/>
                      <a:pt x="1538243" y="138157"/>
                    </a:cubicBezTo>
                    <a:cubicBezTo>
                      <a:pt x="1571002" y="138157"/>
                      <a:pt x="1609458" y="64093"/>
                      <a:pt x="1649338" y="69790"/>
                    </a:cubicBezTo>
                    <a:cubicBezTo>
                      <a:pt x="1689218" y="75487"/>
                      <a:pt x="1737645" y="170916"/>
                      <a:pt x="1777525" y="172340"/>
                    </a:cubicBezTo>
                    <a:cubicBezTo>
                      <a:pt x="1817405" y="173764"/>
                      <a:pt x="1854437" y="81185"/>
                      <a:pt x="1888620" y="78336"/>
                    </a:cubicBezTo>
                    <a:cubicBezTo>
                      <a:pt x="1922803" y="75487"/>
                      <a:pt x="1952713" y="115367"/>
                      <a:pt x="1982624" y="155248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cs-CZ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4" name="Skupina 19"/>
            <p:cNvGrpSpPr/>
            <p:nvPr/>
          </p:nvGrpSpPr>
          <p:grpSpPr>
            <a:xfrm>
              <a:off x="6643702" y="4643446"/>
              <a:ext cx="645324" cy="643736"/>
              <a:chOff x="4071140" y="1857364"/>
              <a:chExt cx="645324" cy="643736"/>
            </a:xfrm>
          </p:grpSpPr>
          <p:cxnSp>
            <p:nvCxnSpPr>
              <p:cNvPr id="40" name="Přímá spojovací šipka 39"/>
              <p:cNvCxnSpPr/>
              <p:nvPr/>
            </p:nvCxnSpPr>
            <p:spPr bwMode="auto">
              <a:xfrm rot="5400000" flipH="1" flipV="1">
                <a:off x="3750463" y="2178835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1" name="Přímá spojovací šipka 40"/>
              <p:cNvCxnSpPr/>
              <p:nvPr/>
            </p:nvCxnSpPr>
            <p:spPr bwMode="auto">
              <a:xfrm rot="5400000" flipH="1" flipV="1">
                <a:off x="3965571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2" name="Přímá spojovací šipka 41"/>
              <p:cNvCxnSpPr/>
              <p:nvPr/>
            </p:nvCxnSpPr>
            <p:spPr bwMode="auto">
              <a:xfrm rot="5400000" flipH="1" flipV="1">
                <a:off x="4179885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3" name="Přímá spojovací šipka 42"/>
              <p:cNvCxnSpPr/>
              <p:nvPr/>
            </p:nvCxnSpPr>
            <p:spPr bwMode="auto">
              <a:xfrm rot="5400000" flipH="1" flipV="1">
                <a:off x="4394199" y="2178041"/>
                <a:ext cx="642942" cy="158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ovéPole 34"/>
            <p:cNvSpPr txBox="1"/>
            <p:nvPr/>
          </p:nvSpPr>
          <p:spPr>
            <a:xfrm>
              <a:off x="6786578" y="5286388"/>
              <a:ext cx="4411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N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4286248" y="4857760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37" name="Zakřivená spojovací čára 36"/>
            <p:cNvCxnSpPr/>
            <p:nvPr/>
          </p:nvCxnSpPr>
          <p:spPr bwMode="auto">
            <a:xfrm>
              <a:off x="4857752" y="5143512"/>
              <a:ext cx="1643074" cy="35719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ovéPole 37"/>
            <p:cNvSpPr txBox="1"/>
            <p:nvPr/>
          </p:nvSpPr>
          <p:spPr>
            <a:xfrm>
              <a:off x="3286116" y="5715016"/>
              <a:ext cx="22525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chemeClr val="tx2">
                      <a:lumMod val="50000"/>
                    </a:schemeClr>
                  </a:solidFill>
                  <a:latin typeface="Arial Black" pitchFamily="34" charset="0"/>
                </a:rPr>
                <a:t>nižší teplota</a:t>
              </a:r>
              <a:endParaRPr lang="cs-CZ" sz="24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857884" y="6215082"/>
              <a:ext cx="23358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latin typeface="Arial Black" pitchFamily="34" charset="0"/>
                </a:rPr>
                <a:t>vyšší teplota</a:t>
              </a:r>
              <a:endParaRPr lang="cs-CZ" sz="2400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</p:grpSp>
      <p:sp>
        <p:nvSpPr>
          <p:cNvPr id="46" name="TextovéPole 45"/>
          <p:cNvSpPr txBox="1"/>
          <p:nvPr/>
        </p:nvSpPr>
        <p:spPr>
          <a:xfrm>
            <a:off x="5572132" y="2643182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Arial Black" pitchFamily="34" charset="0"/>
              </a:rPr>
              <a:t>denní bríza</a:t>
            </a:r>
            <a:endParaRPr lang="cs-CZ" sz="3600" dirty="0">
              <a:latin typeface="Arial Black" pitchFamily="34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357158" y="521495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Arial Black" pitchFamily="34" charset="0"/>
              </a:rPr>
              <a:t>noční bríza</a:t>
            </a:r>
            <a:endParaRPr lang="cs-CZ" sz="3600" dirty="0">
              <a:latin typeface="Arial Black" pitchFamily="34" charset="0"/>
            </a:endParaRPr>
          </a:p>
        </p:txBody>
      </p:sp>
      <p:sp>
        <p:nvSpPr>
          <p:cNvPr id="48" name="Slunce 47"/>
          <p:cNvSpPr/>
          <p:nvPr/>
        </p:nvSpPr>
        <p:spPr bwMode="auto">
          <a:xfrm>
            <a:off x="4000496" y="1571612"/>
            <a:ext cx="857256" cy="785818"/>
          </a:xfrm>
          <a:prstGeom prst="sun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Měsíc 48"/>
          <p:cNvSpPr/>
          <p:nvPr/>
        </p:nvSpPr>
        <p:spPr bwMode="auto">
          <a:xfrm rot="9670806">
            <a:off x="8199277" y="3975287"/>
            <a:ext cx="428628" cy="857256"/>
          </a:xfrm>
          <a:prstGeom prst="moon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větry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mistral</a:t>
            </a:r>
          </a:p>
          <a:p>
            <a:pPr lvl="1"/>
            <a:r>
              <a:rPr lang="cs-CZ" dirty="0" smtClean="0"/>
              <a:t>studený vítr - na fr. riviéru</a:t>
            </a:r>
          </a:p>
          <a:p>
            <a:r>
              <a:rPr lang="cs-CZ" dirty="0" smtClean="0"/>
              <a:t>bóra</a:t>
            </a:r>
          </a:p>
          <a:p>
            <a:pPr lvl="1"/>
            <a:r>
              <a:rPr lang="cs-CZ" dirty="0" smtClean="0"/>
              <a:t>studený vítr – z Dinárských hor na pobřeží</a:t>
            </a:r>
          </a:p>
          <a:p>
            <a:r>
              <a:rPr lang="cs-CZ" dirty="0" err="1" smtClean="0"/>
              <a:t>föhn</a:t>
            </a:r>
            <a:endParaRPr lang="cs-CZ" dirty="0" smtClean="0"/>
          </a:p>
          <a:p>
            <a:pPr lvl="1"/>
            <a:r>
              <a:rPr lang="cs-CZ" dirty="0" smtClean="0"/>
              <a:t>teplý vítr – z Alp do údolí</a:t>
            </a:r>
          </a:p>
          <a:p>
            <a:r>
              <a:rPr lang="cs-CZ" dirty="0" smtClean="0"/>
              <a:t>tornádo (</a:t>
            </a:r>
            <a:r>
              <a:rPr lang="cs-CZ" dirty="0" err="1" smtClean="0"/>
              <a:t>tvister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větrný vír při bouřkách (USA)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731</TotalTime>
  <Words>249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Whirlpool design template</vt:lpstr>
      <vt:lpstr>Šablona návrhu Zelenobílá abstrakce</vt:lpstr>
      <vt:lpstr>Snímek 1</vt:lpstr>
      <vt:lpstr>Atmosféra 2</vt:lpstr>
      <vt:lpstr>Atmosférické fronty</vt:lpstr>
      <vt:lpstr>Studená fronta</vt:lpstr>
      <vt:lpstr>Teplá fronta</vt:lpstr>
      <vt:lpstr>Místní větry</vt:lpstr>
      <vt:lpstr>Monzun</vt:lpstr>
      <vt:lpstr>Bríza</vt:lpstr>
      <vt:lpstr>Místní větry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*</cp:lastModifiedBy>
  <cp:revision>49</cp:revision>
  <cp:lastPrinted>1601-01-01T00:00:00Z</cp:lastPrinted>
  <dcterms:created xsi:type="dcterms:W3CDTF">2013-06-02T15:35:45Z</dcterms:created>
  <dcterms:modified xsi:type="dcterms:W3CDTF">2014-05-11T19:51:55Z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