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61" r:id="rId3"/>
    <p:sldId id="256" r:id="rId4"/>
    <p:sldId id="267" r:id="rId5"/>
    <p:sldId id="268" r:id="rId6"/>
    <p:sldId id="269" r:id="rId7"/>
    <p:sldId id="262" r:id="rId8"/>
    <p:sldId id="270" r:id="rId9"/>
    <p:sldId id="271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494" autoAdjust="0"/>
    <p:restoredTop sz="94660"/>
  </p:normalViewPr>
  <p:slideViewPr>
    <p:cSldViewPr>
      <p:cViewPr>
        <p:scale>
          <a:sx n="120" d="100"/>
          <a:sy n="120" d="100"/>
        </p:scale>
        <p:origin x="-15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8696755"/>
              </p:ext>
            </p:extLst>
          </p:nvPr>
        </p:nvGraphicFramePr>
        <p:xfrm>
          <a:off x="412750" y="1703388"/>
          <a:ext cx="8281988" cy="5068888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Atmosféra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atmosféry s využitím nákresů a schémat.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atmosféra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vertikální členění atmosféry, chemické složení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atm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homosféra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heterosféra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tlaková níže, tlaková výše, cirkulace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atm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3. 12. 2013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Atmosféra 1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0402" y="619561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Hu2_18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Atmosféra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plynný obal země</a:t>
            </a:r>
          </a:p>
          <a:p>
            <a:r>
              <a:rPr lang="cs-CZ" dirty="0" smtClean="0"/>
              <a:t>studiem se zabývá:</a:t>
            </a:r>
          </a:p>
          <a:p>
            <a:pPr lvl="1"/>
            <a:r>
              <a:rPr lang="cs-CZ" dirty="0" smtClean="0"/>
              <a:t>klimatologie – klima (dlouhodobý stav atmosféry)</a:t>
            </a:r>
          </a:p>
          <a:p>
            <a:pPr lvl="1"/>
            <a:r>
              <a:rPr lang="cs-CZ" dirty="0" smtClean="0"/>
              <a:t>meteorologie – počasí (krátkodobý stav atmosféry)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Chemické složení atmosféry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rozlišujeme:</a:t>
            </a:r>
          </a:p>
          <a:p>
            <a:r>
              <a:rPr lang="cs-CZ" dirty="0" err="1" smtClean="0"/>
              <a:t>homosféra</a:t>
            </a:r>
            <a:endParaRPr lang="cs-CZ" dirty="0" smtClean="0"/>
          </a:p>
          <a:p>
            <a:pPr lvl="1"/>
            <a:r>
              <a:rPr lang="cs-CZ" dirty="0" smtClean="0"/>
              <a:t>do 100 km výšky</a:t>
            </a:r>
          </a:p>
          <a:p>
            <a:pPr lvl="1"/>
            <a:r>
              <a:rPr lang="cs-CZ" dirty="0" smtClean="0"/>
              <a:t>stejné zastoupení jednotlivých plynů</a:t>
            </a:r>
          </a:p>
          <a:p>
            <a:r>
              <a:rPr lang="cs-CZ" dirty="0" err="1" smtClean="0"/>
              <a:t>heterosféra</a:t>
            </a:r>
            <a:endParaRPr lang="cs-CZ" dirty="0" smtClean="0"/>
          </a:p>
          <a:p>
            <a:pPr lvl="1"/>
            <a:r>
              <a:rPr lang="cs-CZ" dirty="0" smtClean="0"/>
              <a:t>nad 100 km výšky</a:t>
            </a:r>
          </a:p>
          <a:p>
            <a:pPr lvl="1"/>
            <a:r>
              <a:rPr lang="cs-CZ" dirty="0" smtClean="0"/>
              <a:t>uspořádání plynů podle parciálních tlaků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Chemické složení atmosféry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objemové složení suchého vzduchu</a:t>
            </a:r>
          </a:p>
          <a:p>
            <a:r>
              <a:rPr lang="cs-CZ" dirty="0" smtClean="0"/>
              <a:t>78% dusík</a:t>
            </a:r>
          </a:p>
          <a:p>
            <a:r>
              <a:rPr lang="cs-CZ" dirty="0" smtClean="0"/>
              <a:t>21% kyslík</a:t>
            </a:r>
          </a:p>
          <a:p>
            <a:r>
              <a:rPr lang="cs-CZ" dirty="0" smtClean="0"/>
              <a:t>0,9% argon</a:t>
            </a:r>
          </a:p>
          <a:p>
            <a:r>
              <a:rPr lang="cs-CZ" dirty="0" smtClean="0"/>
              <a:t>0,035 oxid uhličitý</a:t>
            </a:r>
          </a:p>
          <a:p>
            <a:r>
              <a:rPr lang="cs-CZ" dirty="0" smtClean="0"/>
              <a:t>další plyny H, He, Ne, </a:t>
            </a:r>
            <a:r>
              <a:rPr lang="cs-CZ" dirty="0" err="1" smtClean="0"/>
              <a:t>Kr</a:t>
            </a:r>
            <a:r>
              <a:rPr lang="cs-CZ" dirty="0" smtClean="0"/>
              <a:t>, </a:t>
            </a:r>
            <a:r>
              <a:rPr lang="cs-CZ" dirty="0" err="1" smtClean="0"/>
              <a:t>Xe</a:t>
            </a:r>
            <a:r>
              <a:rPr lang="cs-CZ" dirty="0" smtClean="0"/>
              <a:t>, vodní páry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772400" cy="814406"/>
          </a:xfrm>
        </p:spPr>
        <p:txBody>
          <a:bodyPr/>
          <a:lstStyle/>
          <a:p>
            <a:r>
              <a:rPr lang="cs-CZ" dirty="0" smtClean="0"/>
              <a:t>Vertikální členění atmosféry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2857488" y="3286124"/>
            <a:ext cx="4572032" cy="14287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2857488" y="1928802"/>
            <a:ext cx="4572032" cy="1357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2857488" y="4643446"/>
            <a:ext cx="4572032" cy="142876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2857488" y="3714752"/>
            <a:ext cx="4572032" cy="500066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357290" y="5214950"/>
            <a:ext cx="1206421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troposféra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500166" y="1428736"/>
            <a:ext cx="1005403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exosféra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357290" y="3786190"/>
            <a:ext cx="124906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stratosféra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285852" y="2428868"/>
            <a:ext cx="118494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mezosféra</a:t>
            </a:r>
            <a:endParaRPr lang="cs-CZ" b="1" dirty="0"/>
          </a:p>
        </p:txBody>
      </p:sp>
      <p:sp>
        <p:nvSpPr>
          <p:cNvPr id="15" name="Levá složená závorka 14"/>
          <p:cNvSpPr/>
          <p:nvPr/>
        </p:nvSpPr>
        <p:spPr bwMode="auto">
          <a:xfrm>
            <a:off x="2571736" y="4643446"/>
            <a:ext cx="285752" cy="1428760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Levá složená závorka 15"/>
          <p:cNvSpPr/>
          <p:nvPr/>
        </p:nvSpPr>
        <p:spPr bwMode="auto">
          <a:xfrm>
            <a:off x="2571736" y="3286124"/>
            <a:ext cx="285752" cy="135732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Levá složená závorka 16"/>
          <p:cNvSpPr/>
          <p:nvPr/>
        </p:nvSpPr>
        <p:spPr bwMode="auto">
          <a:xfrm>
            <a:off x="2571736" y="1928802"/>
            <a:ext cx="285752" cy="135732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 bwMode="auto">
          <a:xfrm>
            <a:off x="2857488" y="1214422"/>
            <a:ext cx="4572032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Levá složená závorka 18"/>
          <p:cNvSpPr/>
          <p:nvPr/>
        </p:nvSpPr>
        <p:spPr bwMode="auto">
          <a:xfrm>
            <a:off x="2571736" y="1214422"/>
            <a:ext cx="285752" cy="714380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500826" y="1714488"/>
            <a:ext cx="793807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80 km</a:t>
            </a:r>
            <a:endParaRPr lang="cs-CZ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143636" y="4429132"/>
            <a:ext cx="114005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9 – 15 km</a:t>
            </a:r>
            <a:endParaRPr lang="cs-CZ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072198" y="3786190"/>
            <a:ext cx="117211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cca 30 km</a:t>
            </a:r>
            <a:endParaRPr lang="cs-CZ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143240" y="3143248"/>
            <a:ext cx="1091966" cy="30777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stratopauza</a:t>
            </a:r>
            <a:endParaRPr lang="cs-CZ" sz="1400" b="1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143240" y="4500570"/>
            <a:ext cx="1058238" cy="30777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tropopauza</a:t>
            </a:r>
            <a:endParaRPr lang="cs-CZ" sz="1400" b="1" dirty="0"/>
          </a:p>
        </p:txBody>
      </p:sp>
      <p:grpSp>
        <p:nvGrpSpPr>
          <p:cNvPr id="38" name="Skupina 37"/>
          <p:cNvGrpSpPr/>
          <p:nvPr/>
        </p:nvGrpSpPr>
        <p:grpSpPr>
          <a:xfrm>
            <a:off x="2643174" y="6286520"/>
            <a:ext cx="4781023" cy="307777"/>
            <a:chOff x="3857620" y="6286520"/>
            <a:chExt cx="4781023" cy="307777"/>
          </a:xfrm>
        </p:grpSpPr>
        <p:sp>
          <p:nvSpPr>
            <p:cNvPr id="31" name="TextovéPole 30"/>
            <p:cNvSpPr txBox="1"/>
            <p:nvPr/>
          </p:nvSpPr>
          <p:spPr>
            <a:xfrm>
              <a:off x="6072198" y="6286520"/>
              <a:ext cx="625492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/>
                <a:t>-40°C</a:t>
              </a:r>
              <a:endParaRPr lang="cs-CZ" sz="1400" b="1" dirty="0"/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6786578" y="6286520"/>
              <a:ext cx="625492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/>
                <a:t>-20°C</a:t>
              </a:r>
              <a:endParaRPr lang="cs-CZ" sz="1400" b="1" dirty="0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8072462" y="6286520"/>
              <a:ext cx="566181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/>
                <a:t>20°C</a:t>
              </a:r>
              <a:endParaRPr lang="cs-CZ" sz="1400" b="1" dirty="0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7500958" y="6286520"/>
              <a:ext cx="476412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/>
                <a:t>0°C</a:t>
              </a:r>
              <a:endParaRPr lang="cs-CZ" sz="1400" b="1" dirty="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5357818" y="6286520"/>
              <a:ext cx="625492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/>
                <a:t>-60°C</a:t>
              </a:r>
              <a:endParaRPr lang="cs-CZ" sz="1400" b="1" dirty="0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4643438" y="6286520"/>
              <a:ext cx="625492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/>
                <a:t>-80°C</a:t>
              </a:r>
              <a:endParaRPr lang="cs-CZ" sz="1400" b="1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3857620" y="6286520"/>
              <a:ext cx="715260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/>
                <a:t>-100°C</a:t>
              </a:r>
              <a:endParaRPr lang="cs-CZ" sz="1400" b="1" dirty="0"/>
            </a:p>
          </p:txBody>
        </p:sp>
      </p:grpSp>
      <p:sp>
        <p:nvSpPr>
          <p:cNvPr id="40" name="Volný tvar 39"/>
          <p:cNvSpPr/>
          <p:nvPr/>
        </p:nvSpPr>
        <p:spPr bwMode="auto">
          <a:xfrm>
            <a:off x="2893728" y="1239079"/>
            <a:ext cx="4487186" cy="4803912"/>
          </a:xfrm>
          <a:custGeom>
            <a:avLst/>
            <a:gdLst>
              <a:gd name="connsiteX0" fmla="*/ 4296355 w 4487186"/>
              <a:gd name="connsiteY0" fmla="*/ 4803912 h 4803912"/>
              <a:gd name="connsiteX1" fmla="*/ 1569057 w 4487186"/>
              <a:gd name="connsiteY1" fmla="*/ 3317018 h 4803912"/>
              <a:gd name="connsiteX2" fmla="*/ 1410031 w 4487186"/>
              <a:gd name="connsiteY2" fmla="*/ 2792232 h 4803912"/>
              <a:gd name="connsiteX3" fmla="*/ 3700007 w 4487186"/>
              <a:gd name="connsiteY3" fmla="*/ 2243592 h 4803912"/>
              <a:gd name="connsiteX4" fmla="*/ 2912828 w 4487186"/>
              <a:gd name="connsiteY4" fmla="*/ 1647244 h 4803912"/>
              <a:gd name="connsiteX5" fmla="*/ 185530 w 4487186"/>
              <a:gd name="connsiteY5" fmla="*/ 565867 h 4803912"/>
              <a:gd name="connsiteX6" fmla="*/ 1799645 w 4487186"/>
              <a:gd name="connsiteY6" fmla="*/ 88789 h 4803912"/>
              <a:gd name="connsiteX7" fmla="*/ 4487186 w 4487186"/>
              <a:gd name="connsiteY7" fmla="*/ 33130 h 4803912"/>
              <a:gd name="connsiteX8" fmla="*/ 4487186 w 4487186"/>
              <a:gd name="connsiteY8" fmla="*/ 33130 h 4803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87186" h="4803912">
                <a:moveTo>
                  <a:pt x="4296355" y="4803912"/>
                </a:moveTo>
                <a:cubicBezTo>
                  <a:pt x="3173233" y="4228105"/>
                  <a:pt x="2050111" y="3652298"/>
                  <a:pt x="1569057" y="3317018"/>
                </a:cubicBezTo>
                <a:cubicBezTo>
                  <a:pt x="1088003" y="2981738"/>
                  <a:pt x="1054873" y="2971136"/>
                  <a:pt x="1410031" y="2792232"/>
                </a:cubicBezTo>
                <a:cubicBezTo>
                  <a:pt x="1765189" y="2613328"/>
                  <a:pt x="3449541" y="2434423"/>
                  <a:pt x="3700007" y="2243592"/>
                </a:cubicBezTo>
                <a:cubicBezTo>
                  <a:pt x="3950473" y="2052761"/>
                  <a:pt x="3498574" y="1926865"/>
                  <a:pt x="2912828" y="1647244"/>
                </a:cubicBezTo>
                <a:cubicBezTo>
                  <a:pt x="2327082" y="1367623"/>
                  <a:pt x="371061" y="825610"/>
                  <a:pt x="185530" y="565867"/>
                </a:cubicBezTo>
                <a:cubicBezTo>
                  <a:pt x="0" y="306125"/>
                  <a:pt x="1082702" y="177578"/>
                  <a:pt x="1799645" y="88789"/>
                </a:cubicBezTo>
                <a:cubicBezTo>
                  <a:pt x="2516588" y="0"/>
                  <a:pt x="4487186" y="33130"/>
                  <a:pt x="4487186" y="33130"/>
                </a:cubicBezTo>
                <a:lnTo>
                  <a:pt x="4487186" y="3313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072198" y="1071546"/>
            <a:ext cx="1197764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80 000 km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000760" y="3071810"/>
            <a:ext cx="125547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40 – 50 km</a:t>
            </a:r>
            <a:endParaRPr lang="cs-CZ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3143240" y="1785926"/>
            <a:ext cx="1042273" cy="30777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mezopauza</a:t>
            </a:r>
            <a:endParaRPr lang="cs-CZ" sz="14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572264" y="5786454"/>
            <a:ext cx="678391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0 km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500562" y="3786190"/>
            <a:ext cx="124906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ozonosféra</a:t>
            </a:r>
            <a:endParaRPr lang="cs-CZ" b="1" dirty="0"/>
          </a:p>
        </p:txBody>
      </p:sp>
      <p:sp>
        <p:nvSpPr>
          <p:cNvPr id="41" name="Mrak 40"/>
          <p:cNvSpPr/>
          <p:nvPr/>
        </p:nvSpPr>
        <p:spPr bwMode="auto">
          <a:xfrm>
            <a:off x="3214678" y="5286388"/>
            <a:ext cx="785818" cy="642942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Mrak 41"/>
          <p:cNvSpPr/>
          <p:nvPr/>
        </p:nvSpPr>
        <p:spPr bwMode="auto">
          <a:xfrm>
            <a:off x="3500430" y="5214950"/>
            <a:ext cx="785818" cy="71438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Mrak 42"/>
          <p:cNvSpPr/>
          <p:nvPr/>
        </p:nvSpPr>
        <p:spPr bwMode="auto">
          <a:xfrm>
            <a:off x="3714744" y="5286388"/>
            <a:ext cx="785818" cy="642942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Mrak 43"/>
          <p:cNvSpPr/>
          <p:nvPr/>
        </p:nvSpPr>
        <p:spPr bwMode="auto">
          <a:xfrm>
            <a:off x="4000496" y="5214950"/>
            <a:ext cx="785818" cy="71438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Všeobecná cirkulace atmosféry</a:t>
            </a:r>
            <a:endParaRPr lang="cs-CZ" dirty="0"/>
          </a:p>
        </p:txBody>
      </p:sp>
      <p:grpSp>
        <p:nvGrpSpPr>
          <p:cNvPr id="85" name="Skupina 84"/>
          <p:cNvGrpSpPr/>
          <p:nvPr/>
        </p:nvGrpSpPr>
        <p:grpSpPr>
          <a:xfrm>
            <a:off x="2214546" y="2000240"/>
            <a:ext cx="4429156" cy="4286280"/>
            <a:chOff x="3500430" y="2000240"/>
            <a:chExt cx="4429156" cy="4286280"/>
          </a:xfrm>
        </p:grpSpPr>
        <p:sp>
          <p:nvSpPr>
            <p:cNvPr id="4" name="Elipsa 3"/>
            <p:cNvSpPr/>
            <p:nvPr/>
          </p:nvSpPr>
          <p:spPr bwMode="auto">
            <a:xfrm>
              <a:off x="3500430" y="2000240"/>
              <a:ext cx="4429156" cy="42862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" name="Přímá spojovací čára 5"/>
            <p:cNvCxnSpPr>
              <a:stCxn id="4" idx="2"/>
              <a:endCxn id="4" idx="6"/>
            </p:cNvCxnSpPr>
            <p:nvPr/>
          </p:nvCxnSpPr>
          <p:spPr bwMode="auto">
            <a:xfrm rot="10800000" flipH="1">
              <a:off x="3500430" y="4143380"/>
              <a:ext cx="4429156" cy="1588"/>
            </a:xfrm>
            <a:prstGeom prst="line">
              <a:avLst/>
            </a:prstGeom>
            <a:solidFill>
              <a:schemeClr val="accent1"/>
            </a:solidFill>
            <a:ln w="2540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Přímá spojovací čára 8"/>
            <p:cNvCxnSpPr/>
            <p:nvPr/>
          </p:nvCxnSpPr>
          <p:spPr bwMode="auto">
            <a:xfrm>
              <a:off x="3643306" y="3500438"/>
              <a:ext cx="414340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Přímá spojovací čára 10"/>
            <p:cNvCxnSpPr/>
            <p:nvPr/>
          </p:nvCxnSpPr>
          <p:spPr bwMode="auto">
            <a:xfrm>
              <a:off x="3643306" y="4786322"/>
              <a:ext cx="414340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Přímá spojovací čára 15"/>
            <p:cNvCxnSpPr/>
            <p:nvPr/>
          </p:nvCxnSpPr>
          <p:spPr bwMode="auto">
            <a:xfrm>
              <a:off x="3714744" y="3286124"/>
              <a:ext cx="400052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Přímá spojovací čára 18"/>
            <p:cNvCxnSpPr/>
            <p:nvPr/>
          </p:nvCxnSpPr>
          <p:spPr bwMode="auto">
            <a:xfrm>
              <a:off x="3714744" y="5000636"/>
              <a:ext cx="400052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Přímá spojovací čára 19"/>
            <p:cNvCxnSpPr>
              <a:stCxn id="4" idx="1"/>
              <a:endCxn id="4" idx="7"/>
            </p:cNvCxnSpPr>
            <p:nvPr/>
          </p:nvCxnSpPr>
          <p:spPr bwMode="auto">
            <a:xfrm rot="5400000" flipH="1" flipV="1">
              <a:off x="5715008" y="1062008"/>
              <a:ext cx="1588" cy="31318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Přímá spojovací čára 22"/>
            <p:cNvCxnSpPr/>
            <p:nvPr/>
          </p:nvCxnSpPr>
          <p:spPr bwMode="auto">
            <a:xfrm rot="5400000" flipH="1" flipV="1">
              <a:off x="5708521" y="4078429"/>
              <a:ext cx="1588" cy="31318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Přímá spojovací čára 23"/>
            <p:cNvCxnSpPr/>
            <p:nvPr/>
          </p:nvCxnSpPr>
          <p:spPr bwMode="auto">
            <a:xfrm>
              <a:off x="4429124" y="5857892"/>
              <a:ext cx="26432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Přímá spojovací čára 27"/>
            <p:cNvCxnSpPr/>
            <p:nvPr/>
          </p:nvCxnSpPr>
          <p:spPr bwMode="auto">
            <a:xfrm>
              <a:off x="4429124" y="2428868"/>
              <a:ext cx="26432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ovéPole 28"/>
            <p:cNvSpPr txBox="1"/>
            <p:nvPr/>
          </p:nvSpPr>
          <p:spPr>
            <a:xfrm>
              <a:off x="3714744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4429124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3929058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4572000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4000496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5072066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5143504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5643570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5715008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6286512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6286512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6929454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6929454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5500694" y="2071678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5500694" y="5857892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4714876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4214810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5715008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5214942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6215074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4429124" y="235743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6643702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4500562" y="557214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6" name="TextovéPole 55"/>
            <p:cNvSpPr txBox="1"/>
            <p:nvPr/>
          </p:nvSpPr>
          <p:spPr>
            <a:xfrm>
              <a:off x="7215206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5357818" y="235743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6429388" y="235743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6500826" y="557214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5429256" y="557214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cxnSp>
          <p:nvCxnSpPr>
            <p:cNvPr id="66" name="Přímá spojovací šipka 65"/>
            <p:cNvCxnSpPr/>
            <p:nvPr/>
          </p:nvCxnSpPr>
          <p:spPr bwMode="auto">
            <a:xfrm rot="5400000">
              <a:off x="5072066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9" name="Přímá spojovací šipka 68"/>
            <p:cNvCxnSpPr/>
            <p:nvPr/>
          </p:nvCxnSpPr>
          <p:spPr bwMode="auto">
            <a:xfrm rot="5400000">
              <a:off x="4143372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1" name="Přímá spojovací šipka 70"/>
            <p:cNvCxnSpPr/>
            <p:nvPr/>
          </p:nvCxnSpPr>
          <p:spPr bwMode="auto">
            <a:xfrm rot="5400000">
              <a:off x="6072198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2" name="Přímá spojovací šipka 71"/>
            <p:cNvCxnSpPr/>
            <p:nvPr/>
          </p:nvCxnSpPr>
          <p:spPr bwMode="auto">
            <a:xfrm rot="5400000">
              <a:off x="7000892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3" name="Přímá spojovací šipka 72"/>
            <p:cNvCxnSpPr/>
            <p:nvPr/>
          </p:nvCxnSpPr>
          <p:spPr bwMode="auto">
            <a:xfrm rot="10800000" flipV="1">
              <a:off x="5072066" y="2143116"/>
              <a:ext cx="285752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4" name="Přímá spojovací šipka 73"/>
            <p:cNvCxnSpPr/>
            <p:nvPr/>
          </p:nvCxnSpPr>
          <p:spPr bwMode="auto">
            <a:xfrm rot="10800000" flipV="1">
              <a:off x="5929322" y="2143116"/>
              <a:ext cx="285752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5" name="Přímá spojovací šipka 74"/>
            <p:cNvCxnSpPr/>
            <p:nvPr/>
          </p:nvCxnSpPr>
          <p:spPr bwMode="auto">
            <a:xfrm rot="16200000" flipV="1">
              <a:off x="4214810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3" name="Přímá spojovací šipka 82"/>
            <p:cNvCxnSpPr/>
            <p:nvPr/>
          </p:nvCxnSpPr>
          <p:spPr bwMode="auto">
            <a:xfrm>
              <a:off x="4357686" y="5143512"/>
              <a:ext cx="857256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4" name="Přímá spojovací šipka 83"/>
            <p:cNvCxnSpPr/>
            <p:nvPr/>
          </p:nvCxnSpPr>
          <p:spPr bwMode="auto">
            <a:xfrm flipV="1">
              <a:off x="4143372" y="2786058"/>
              <a:ext cx="785818" cy="35560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3" name="Přímá spojovací šipka 92"/>
            <p:cNvCxnSpPr/>
            <p:nvPr/>
          </p:nvCxnSpPr>
          <p:spPr bwMode="auto">
            <a:xfrm rot="16200000" flipV="1">
              <a:off x="7143768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4" name="Přímá spojovací šipka 93"/>
            <p:cNvCxnSpPr/>
            <p:nvPr/>
          </p:nvCxnSpPr>
          <p:spPr bwMode="auto">
            <a:xfrm rot="16200000" flipV="1">
              <a:off x="5214942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5" name="Přímá spojovací šipka 94"/>
            <p:cNvCxnSpPr/>
            <p:nvPr/>
          </p:nvCxnSpPr>
          <p:spPr bwMode="auto">
            <a:xfrm rot="16200000" flipV="1">
              <a:off x="6143636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0" name="Přímá spojovací šipka 99"/>
            <p:cNvCxnSpPr/>
            <p:nvPr/>
          </p:nvCxnSpPr>
          <p:spPr bwMode="auto">
            <a:xfrm flipV="1">
              <a:off x="5214942" y="2786058"/>
              <a:ext cx="785818" cy="35560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1" name="Přímá spojovací šipka 100"/>
            <p:cNvCxnSpPr/>
            <p:nvPr/>
          </p:nvCxnSpPr>
          <p:spPr bwMode="auto">
            <a:xfrm flipV="1">
              <a:off x="6286512" y="2786058"/>
              <a:ext cx="785818" cy="35560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3" name="Přímá spojovací šipka 102"/>
            <p:cNvCxnSpPr/>
            <p:nvPr/>
          </p:nvCxnSpPr>
          <p:spPr bwMode="auto">
            <a:xfrm rot="10800000">
              <a:off x="5143504" y="5929330"/>
              <a:ext cx="357190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6" name="Přímá spojovací šipka 105"/>
            <p:cNvCxnSpPr/>
            <p:nvPr/>
          </p:nvCxnSpPr>
          <p:spPr bwMode="auto">
            <a:xfrm rot="10800000">
              <a:off x="5857884" y="5929330"/>
              <a:ext cx="357190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7" name="Přímá spojovací šipka 106"/>
            <p:cNvCxnSpPr/>
            <p:nvPr/>
          </p:nvCxnSpPr>
          <p:spPr bwMode="auto">
            <a:xfrm>
              <a:off x="5286380" y="5143512"/>
              <a:ext cx="857256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8" name="Přímá spojovací šipka 107"/>
            <p:cNvCxnSpPr/>
            <p:nvPr/>
          </p:nvCxnSpPr>
          <p:spPr bwMode="auto">
            <a:xfrm>
              <a:off x="6215074" y="5143512"/>
              <a:ext cx="857256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9" name="Přímá spojovací šipka 108"/>
            <p:cNvCxnSpPr/>
            <p:nvPr/>
          </p:nvCxnSpPr>
          <p:spPr bwMode="auto">
            <a:xfrm flipV="1">
              <a:off x="3714744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3" name="Přímá spojovací šipka 112"/>
            <p:cNvCxnSpPr/>
            <p:nvPr/>
          </p:nvCxnSpPr>
          <p:spPr bwMode="auto">
            <a:xfrm flipV="1">
              <a:off x="4572000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4" name="Přímá spojovací šipka 113"/>
            <p:cNvCxnSpPr/>
            <p:nvPr/>
          </p:nvCxnSpPr>
          <p:spPr bwMode="auto">
            <a:xfrm flipV="1">
              <a:off x="6500826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5" name="Přímá spojovací šipka 114"/>
            <p:cNvCxnSpPr/>
            <p:nvPr/>
          </p:nvCxnSpPr>
          <p:spPr bwMode="auto">
            <a:xfrm flipV="1">
              <a:off x="5500694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6" name="Přímá spojovací šipka 115"/>
            <p:cNvCxnSpPr/>
            <p:nvPr/>
          </p:nvCxnSpPr>
          <p:spPr bwMode="auto">
            <a:xfrm>
              <a:off x="3714744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8" name="Přímá spojovací šipka 117"/>
            <p:cNvCxnSpPr/>
            <p:nvPr/>
          </p:nvCxnSpPr>
          <p:spPr bwMode="auto">
            <a:xfrm>
              <a:off x="4714876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9" name="Přímá spojovací šipka 118"/>
            <p:cNvCxnSpPr/>
            <p:nvPr/>
          </p:nvCxnSpPr>
          <p:spPr bwMode="auto">
            <a:xfrm>
              <a:off x="5643570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0" name="Přímá spojovací šipka 119"/>
            <p:cNvCxnSpPr/>
            <p:nvPr/>
          </p:nvCxnSpPr>
          <p:spPr bwMode="auto">
            <a:xfrm>
              <a:off x="6643702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7290" y="1857364"/>
            <a:ext cx="2886068" cy="4643470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sz="2400" dirty="0" smtClean="0"/>
              <a:t>teplý vzduch stoupá vzhůru a vzniká tlaková níže </a:t>
            </a:r>
          </a:p>
          <a:p>
            <a:r>
              <a:rPr lang="cs-CZ" sz="2400" dirty="0" smtClean="0"/>
              <a:t>studený vzduch klesá k zemskému povrchu a vzniká tlaková výše</a:t>
            </a:r>
          </a:p>
          <a:p>
            <a:r>
              <a:rPr lang="cs-CZ" sz="2400" dirty="0" smtClean="0"/>
              <a:t>vzduch proudí s tlakové výše do tlakové níže</a:t>
            </a:r>
          </a:p>
        </p:txBody>
      </p:sp>
      <p:sp>
        <p:nvSpPr>
          <p:cNvPr id="92" name="Volný tvar 91"/>
          <p:cNvSpPr/>
          <p:nvPr/>
        </p:nvSpPr>
        <p:spPr bwMode="auto">
          <a:xfrm>
            <a:off x="6643702" y="3286124"/>
            <a:ext cx="609599" cy="825735"/>
          </a:xfrm>
          <a:custGeom>
            <a:avLst/>
            <a:gdLst>
              <a:gd name="connsiteX0" fmla="*/ 137822 w 609599"/>
              <a:gd name="connsiteY0" fmla="*/ 857416 h 897173"/>
              <a:gd name="connsiteX1" fmla="*/ 479728 w 609599"/>
              <a:gd name="connsiteY1" fmla="*/ 857416 h 897173"/>
              <a:gd name="connsiteX2" fmla="*/ 606949 w 609599"/>
              <a:gd name="connsiteY2" fmla="*/ 618876 h 897173"/>
              <a:gd name="connsiteX3" fmla="*/ 463825 w 609599"/>
              <a:gd name="connsiteY3" fmla="*/ 94090 h 897173"/>
              <a:gd name="connsiteX4" fmla="*/ 58309 w 609599"/>
              <a:gd name="connsiteY4" fmla="*/ 109993 h 897173"/>
              <a:gd name="connsiteX5" fmla="*/ 113968 w 609599"/>
              <a:gd name="connsiteY5" fmla="*/ 754049 h 897173"/>
              <a:gd name="connsiteX6" fmla="*/ 113968 w 609599"/>
              <a:gd name="connsiteY6" fmla="*/ 746097 h 897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599" h="897173">
                <a:moveTo>
                  <a:pt x="137822" y="857416"/>
                </a:moveTo>
                <a:cubicBezTo>
                  <a:pt x="269681" y="877294"/>
                  <a:pt x="401540" y="897173"/>
                  <a:pt x="479728" y="857416"/>
                </a:cubicBezTo>
                <a:cubicBezTo>
                  <a:pt x="557916" y="817659"/>
                  <a:pt x="609599" y="746097"/>
                  <a:pt x="606949" y="618876"/>
                </a:cubicBezTo>
                <a:cubicBezTo>
                  <a:pt x="604299" y="491655"/>
                  <a:pt x="555265" y="178904"/>
                  <a:pt x="463825" y="94090"/>
                </a:cubicBezTo>
                <a:cubicBezTo>
                  <a:pt x="372385" y="9276"/>
                  <a:pt x="116618" y="0"/>
                  <a:pt x="58309" y="109993"/>
                </a:cubicBezTo>
                <a:cubicBezTo>
                  <a:pt x="0" y="219986"/>
                  <a:pt x="104692" y="648032"/>
                  <a:pt x="113968" y="754049"/>
                </a:cubicBezTo>
                <a:cubicBezTo>
                  <a:pt x="123245" y="860066"/>
                  <a:pt x="118606" y="803081"/>
                  <a:pt x="113968" y="746097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Volný tvar 95"/>
          <p:cNvSpPr/>
          <p:nvPr/>
        </p:nvSpPr>
        <p:spPr bwMode="auto">
          <a:xfrm flipV="1">
            <a:off x="6643702" y="4143380"/>
            <a:ext cx="642942" cy="785818"/>
          </a:xfrm>
          <a:custGeom>
            <a:avLst/>
            <a:gdLst>
              <a:gd name="connsiteX0" fmla="*/ 137822 w 609599"/>
              <a:gd name="connsiteY0" fmla="*/ 857416 h 897173"/>
              <a:gd name="connsiteX1" fmla="*/ 479728 w 609599"/>
              <a:gd name="connsiteY1" fmla="*/ 857416 h 897173"/>
              <a:gd name="connsiteX2" fmla="*/ 606949 w 609599"/>
              <a:gd name="connsiteY2" fmla="*/ 618876 h 897173"/>
              <a:gd name="connsiteX3" fmla="*/ 463825 w 609599"/>
              <a:gd name="connsiteY3" fmla="*/ 94090 h 897173"/>
              <a:gd name="connsiteX4" fmla="*/ 58309 w 609599"/>
              <a:gd name="connsiteY4" fmla="*/ 109993 h 897173"/>
              <a:gd name="connsiteX5" fmla="*/ 113968 w 609599"/>
              <a:gd name="connsiteY5" fmla="*/ 754049 h 897173"/>
              <a:gd name="connsiteX6" fmla="*/ 113968 w 609599"/>
              <a:gd name="connsiteY6" fmla="*/ 746097 h 897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599" h="897173">
                <a:moveTo>
                  <a:pt x="137822" y="857416"/>
                </a:moveTo>
                <a:cubicBezTo>
                  <a:pt x="269681" y="877294"/>
                  <a:pt x="401540" y="897173"/>
                  <a:pt x="479728" y="857416"/>
                </a:cubicBezTo>
                <a:cubicBezTo>
                  <a:pt x="557916" y="817659"/>
                  <a:pt x="609599" y="746097"/>
                  <a:pt x="606949" y="618876"/>
                </a:cubicBezTo>
                <a:cubicBezTo>
                  <a:pt x="604299" y="491655"/>
                  <a:pt x="555265" y="178904"/>
                  <a:pt x="463825" y="94090"/>
                </a:cubicBezTo>
                <a:cubicBezTo>
                  <a:pt x="372385" y="9276"/>
                  <a:pt x="116618" y="0"/>
                  <a:pt x="58309" y="109993"/>
                </a:cubicBezTo>
                <a:cubicBezTo>
                  <a:pt x="0" y="219986"/>
                  <a:pt x="104692" y="648032"/>
                  <a:pt x="113968" y="754049"/>
                </a:cubicBezTo>
                <a:cubicBezTo>
                  <a:pt x="123245" y="860066"/>
                  <a:pt x="118606" y="803081"/>
                  <a:pt x="113968" y="746097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Volný tvar 96"/>
          <p:cNvSpPr/>
          <p:nvPr/>
        </p:nvSpPr>
        <p:spPr bwMode="auto">
          <a:xfrm>
            <a:off x="5971431" y="2472856"/>
            <a:ext cx="1029462" cy="813268"/>
          </a:xfrm>
          <a:custGeom>
            <a:avLst/>
            <a:gdLst>
              <a:gd name="connsiteX0" fmla="*/ 0 w 1033669"/>
              <a:gd name="connsiteY0" fmla="*/ 0 h 886570"/>
              <a:gd name="connsiteX1" fmla="*/ 477078 w 1033669"/>
              <a:gd name="connsiteY1" fmla="*/ 182880 h 886570"/>
              <a:gd name="connsiteX2" fmla="*/ 1009815 w 1033669"/>
              <a:gd name="connsiteY2" fmla="*/ 644055 h 886570"/>
              <a:gd name="connsiteX3" fmla="*/ 620201 w 1033669"/>
              <a:gd name="connsiteY3" fmla="*/ 811033 h 886570"/>
              <a:gd name="connsiteX4" fmla="*/ 198782 w 1033669"/>
              <a:gd name="connsiteY4" fmla="*/ 190831 h 886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3669" h="886570">
                <a:moveTo>
                  <a:pt x="0" y="0"/>
                </a:moveTo>
                <a:cubicBezTo>
                  <a:pt x="154388" y="37769"/>
                  <a:pt x="308776" y="75538"/>
                  <a:pt x="477078" y="182880"/>
                </a:cubicBezTo>
                <a:cubicBezTo>
                  <a:pt x="645380" y="290222"/>
                  <a:pt x="985961" y="539363"/>
                  <a:pt x="1009815" y="644055"/>
                </a:cubicBezTo>
                <a:cubicBezTo>
                  <a:pt x="1033669" y="748747"/>
                  <a:pt x="755373" y="886570"/>
                  <a:pt x="620201" y="811033"/>
                </a:cubicBezTo>
                <a:cubicBezTo>
                  <a:pt x="485029" y="735496"/>
                  <a:pt x="341905" y="463163"/>
                  <a:pt x="198782" y="190831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Volný tvar 97"/>
          <p:cNvSpPr/>
          <p:nvPr/>
        </p:nvSpPr>
        <p:spPr bwMode="auto">
          <a:xfrm flipV="1">
            <a:off x="6000760" y="4929198"/>
            <a:ext cx="1029462" cy="901244"/>
          </a:xfrm>
          <a:custGeom>
            <a:avLst/>
            <a:gdLst>
              <a:gd name="connsiteX0" fmla="*/ 0 w 1033669"/>
              <a:gd name="connsiteY0" fmla="*/ 0 h 886570"/>
              <a:gd name="connsiteX1" fmla="*/ 477078 w 1033669"/>
              <a:gd name="connsiteY1" fmla="*/ 182880 h 886570"/>
              <a:gd name="connsiteX2" fmla="*/ 1009815 w 1033669"/>
              <a:gd name="connsiteY2" fmla="*/ 644055 h 886570"/>
              <a:gd name="connsiteX3" fmla="*/ 620201 w 1033669"/>
              <a:gd name="connsiteY3" fmla="*/ 811033 h 886570"/>
              <a:gd name="connsiteX4" fmla="*/ 198782 w 1033669"/>
              <a:gd name="connsiteY4" fmla="*/ 190831 h 886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3669" h="886570">
                <a:moveTo>
                  <a:pt x="0" y="0"/>
                </a:moveTo>
                <a:cubicBezTo>
                  <a:pt x="154388" y="37769"/>
                  <a:pt x="308776" y="75538"/>
                  <a:pt x="477078" y="182880"/>
                </a:cubicBezTo>
                <a:cubicBezTo>
                  <a:pt x="645380" y="290222"/>
                  <a:pt x="985961" y="539363"/>
                  <a:pt x="1009815" y="644055"/>
                </a:cubicBezTo>
                <a:cubicBezTo>
                  <a:pt x="1033669" y="748747"/>
                  <a:pt x="755373" y="886570"/>
                  <a:pt x="620201" y="811033"/>
                </a:cubicBezTo>
                <a:cubicBezTo>
                  <a:pt x="485029" y="735496"/>
                  <a:pt x="341905" y="463163"/>
                  <a:pt x="198782" y="190831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Volný tvar 98"/>
          <p:cNvSpPr/>
          <p:nvPr/>
        </p:nvSpPr>
        <p:spPr bwMode="auto">
          <a:xfrm>
            <a:off x="4917882" y="1722782"/>
            <a:ext cx="1013791" cy="702366"/>
          </a:xfrm>
          <a:custGeom>
            <a:avLst/>
            <a:gdLst>
              <a:gd name="connsiteX0" fmla="*/ 1013791 w 1013791"/>
              <a:gd name="connsiteY0" fmla="*/ 702366 h 702366"/>
              <a:gd name="connsiteX1" fmla="*/ 504908 w 1013791"/>
              <a:gd name="connsiteY1" fmla="*/ 113969 h 702366"/>
              <a:gd name="connsiteX2" fmla="*/ 59635 w 1013791"/>
              <a:gd name="connsiteY2" fmla="*/ 18554 h 702366"/>
              <a:gd name="connsiteX3" fmla="*/ 147099 w 1013791"/>
              <a:gd name="connsiteY3" fmla="*/ 209385 h 702366"/>
              <a:gd name="connsiteX4" fmla="*/ 846814 w 1013791"/>
              <a:gd name="connsiteY4" fmla="*/ 614901 h 702366"/>
              <a:gd name="connsiteX5" fmla="*/ 846814 w 1013791"/>
              <a:gd name="connsiteY5" fmla="*/ 614901 h 702366"/>
              <a:gd name="connsiteX6" fmla="*/ 846814 w 1013791"/>
              <a:gd name="connsiteY6" fmla="*/ 614901 h 702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3791" h="702366">
                <a:moveTo>
                  <a:pt x="1013791" y="702366"/>
                </a:moveTo>
                <a:cubicBezTo>
                  <a:pt x="838862" y="465152"/>
                  <a:pt x="663934" y="227938"/>
                  <a:pt x="504908" y="113969"/>
                </a:cubicBezTo>
                <a:cubicBezTo>
                  <a:pt x="345882" y="0"/>
                  <a:pt x="119270" y="2651"/>
                  <a:pt x="59635" y="18554"/>
                </a:cubicBezTo>
                <a:cubicBezTo>
                  <a:pt x="0" y="34457"/>
                  <a:pt x="15903" y="109994"/>
                  <a:pt x="147099" y="209385"/>
                </a:cubicBezTo>
                <a:cubicBezTo>
                  <a:pt x="278295" y="308776"/>
                  <a:pt x="846814" y="614901"/>
                  <a:pt x="846814" y="614901"/>
                </a:cubicBezTo>
                <a:lnTo>
                  <a:pt x="846814" y="614901"/>
                </a:lnTo>
                <a:lnTo>
                  <a:pt x="846814" y="614901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Volný tvar 101"/>
          <p:cNvSpPr/>
          <p:nvPr/>
        </p:nvSpPr>
        <p:spPr bwMode="auto">
          <a:xfrm flipV="1">
            <a:off x="4929190" y="5857892"/>
            <a:ext cx="1013791" cy="797832"/>
          </a:xfrm>
          <a:custGeom>
            <a:avLst/>
            <a:gdLst>
              <a:gd name="connsiteX0" fmla="*/ 1013791 w 1013791"/>
              <a:gd name="connsiteY0" fmla="*/ 702366 h 702366"/>
              <a:gd name="connsiteX1" fmla="*/ 504908 w 1013791"/>
              <a:gd name="connsiteY1" fmla="*/ 113969 h 702366"/>
              <a:gd name="connsiteX2" fmla="*/ 59635 w 1013791"/>
              <a:gd name="connsiteY2" fmla="*/ 18554 h 702366"/>
              <a:gd name="connsiteX3" fmla="*/ 147099 w 1013791"/>
              <a:gd name="connsiteY3" fmla="*/ 209385 h 702366"/>
              <a:gd name="connsiteX4" fmla="*/ 846814 w 1013791"/>
              <a:gd name="connsiteY4" fmla="*/ 614901 h 702366"/>
              <a:gd name="connsiteX5" fmla="*/ 846814 w 1013791"/>
              <a:gd name="connsiteY5" fmla="*/ 614901 h 702366"/>
              <a:gd name="connsiteX6" fmla="*/ 846814 w 1013791"/>
              <a:gd name="connsiteY6" fmla="*/ 614901 h 702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3791" h="702366">
                <a:moveTo>
                  <a:pt x="1013791" y="702366"/>
                </a:moveTo>
                <a:cubicBezTo>
                  <a:pt x="838862" y="465152"/>
                  <a:pt x="663934" y="227938"/>
                  <a:pt x="504908" y="113969"/>
                </a:cubicBezTo>
                <a:cubicBezTo>
                  <a:pt x="345882" y="0"/>
                  <a:pt x="119270" y="2651"/>
                  <a:pt x="59635" y="18554"/>
                </a:cubicBezTo>
                <a:cubicBezTo>
                  <a:pt x="0" y="34457"/>
                  <a:pt x="15903" y="109994"/>
                  <a:pt x="147099" y="209385"/>
                </a:cubicBezTo>
                <a:cubicBezTo>
                  <a:pt x="278295" y="308776"/>
                  <a:pt x="846814" y="614901"/>
                  <a:pt x="846814" y="614901"/>
                </a:cubicBezTo>
                <a:lnTo>
                  <a:pt x="846814" y="614901"/>
                </a:lnTo>
                <a:lnTo>
                  <a:pt x="846814" y="614901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Všeobecná cirkulace atmosféry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457572" cy="4114800"/>
          </a:xfrm>
        </p:spPr>
        <p:txBody>
          <a:bodyPr/>
          <a:lstStyle/>
          <a:p>
            <a:r>
              <a:rPr lang="cs-CZ" sz="2400" dirty="0" smtClean="0"/>
              <a:t>vzdušné masy se pohybují v severojižním směru</a:t>
            </a:r>
          </a:p>
          <a:p>
            <a:r>
              <a:rPr lang="cs-CZ" sz="2400" dirty="0" smtClean="0"/>
              <a:t>uchylující síla zemské rotace (</a:t>
            </a:r>
            <a:r>
              <a:rPr lang="cs-CZ" sz="2400" dirty="0" err="1" smtClean="0"/>
              <a:t>Coriolisova</a:t>
            </a:r>
            <a:r>
              <a:rPr lang="cs-CZ" sz="2400" dirty="0" smtClean="0"/>
              <a:t> síla) způsobuje stáčení doleva nebo doprava</a:t>
            </a:r>
            <a:endParaRPr lang="cs-CZ" sz="2400" dirty="0"/>
          </a:p>
        </p:txBody>
      </p:sp>
      <p:grpSp>
        <p:nvGrpSpPr>
          <p:cNvPr id="71" name="Skupina 70"/>
          <p:cNvGrpSpPr/>
          <p:nvPr/>
        </p:nvGrpSpPr>
        <p:grpSpPr>
          <a:xfrm>
            <a:off x="4214810" y="2000240"/>
            <a:ext cx="4429156" cy="4286280"/>
            <a:chOff x="3500430" y="2000240"/>
            <a:chExt cx="4429156" cy="4286280"/>
          </a:xfrm>
        </p:grpSpPr>
        <p:sp>
          <p:nvSpPr>
            <p:cNvPr id="5" name="Elipsa 4"/>
            <p:cNvSpPr/>
            <p:nvPr/>
          </p:nvSpPr>
          <p:spPr bwMode="auto">
            <a:xfrm>
              <a:off x="3500430" y="2000240"/>
              <a:ext cx="4429156" cy="42862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" name="Přímá spojovací čára 5"/>
            <p:cNvCxnSpPr>
              <a:stCxn id="5" idx="2"/>
              <a:endCxn id="5" idx="6"/>
            </p:cNvCxnSpPr>
            <p:nvPr/>
          </p:nvCxnSpPr>
          <p:spPr bwMode="auto">
            <a:xfrm rot="10800000" flipH="1">
              <a:off x="3500430" y="4143380"/>
              <a:ext cx="4429156" cy="1588"/>
            </a:xfrm>
            <a:prstGeom prst="line">
              <a:avLst/>
            </a:prstGeom>
            <a:solidFill>
              <a:schemeClr val="accent1"/>
            </a:solidFill>
            <a:ln w="2540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Přímá spojovací čára 6"/>
            <p:cNvCxnSpPr/>
            <p:nvPr/>
          </p:nvCxnSpPr>
          <p:spPr bwMode="auto">
            <a:xfrm>
              <a:off x="3643306" y="3500438"/>
              <a:ext cx="414340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Přímá spojovací čára 7"/>
            <p:cNvCxnSpPr/>
            <p:nvPr/>
          </p:nvCxnSpPr>
          <p:spPr bwMode="auto">
            <a:xfrm>
              <a:off x="3643306" y="4786322"/>
              <a:ext cx="414340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Přímá spojovací čára 8"/>
            <p:cNvCxnSpPr/>
            <p:nvPr/>
          </p:nvCxnSpPr>
          <p:spPr bwMode="auto">
            <a:xfrm>
              <a:off x="3714744" y="3286124"/>
              <a:ext cx="400052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Přímá spojovací čára 9"/>
            <p:cNvCxnSpPr/>
            <p:nvPr/>
          </p:nvCxnSpPr>
          <p:spPr bwMode="auto">
            <a:xfrm>
              <a:off x="3714744" y="5000636"/>
              <a:ext cx="400052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Přímá spojovací čára 10"/>
            <p:cNvCxnSpPr>
              <a:stCxn id="5" idx="1"/>
              <a:endCxn id="5" idx="7"/>
            </p:cNvCxnSpPr>
            <p:nvPr/>
          </p:nvCxnSpPr>
          <p:spPr bwMode="auto">
            <a:xfrm rot="5400000" flipH="1" flipV="1">
              <a:off x="5715008" y="1062008"/>
              <a:ext cx="1588" cy="31318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Přímá spojovací čára 11"/>
            <p:cNvCxnSpPr/>
            <p:nvPr/>
          </p:nvCxnSpPr>
          <p:spPr bwMode="auto">
            <a:xfrm rot="5400000" flipH="1" flipV="1">
              <a:off x="5708521" y="4078429"/>
              <a:ext cx="1588" cy="31318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Přímá spojovací čára 12"/>
            <p:cNvCxnSpPr/>
            <p:nvPr/>
          </p:nvCxnSpPr>
          <p:spPr bwMode="auto">
            <a:xfrm>
              <a:off x="4429124" y="5857892"/>
              <a:ext cx="26432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Přímá spojovací čára 13"/>
            <p:cNvCxnSpPr/>
            <p:nvPr/>
          </p:nvCxnSpPr>
          <p:spPr bwMode="auto">
            <a:xfrm>
              <a:off x="4429124" y="2428868"/>
              <a:ext cx="26432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ovéPole 14"/>
            <p:cNvSpPr txBox="1"/>
            <p:nvPr/>
          </p:nvSpPr>
          <p:spPr>
            <a:xfrm>
              <a:off x="3714744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4429124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3929058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4572000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000496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5072066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5143504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5643570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5715008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6286512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6286512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6929454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6929454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5500694" y="2071678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5500694" y="5857892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4714876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4214810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5715008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5214942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6215074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4429124" y="235743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6643702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4500562" y="557214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7215206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5357818" y="235743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6429388" y="235743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6500826" y="557214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5429256" y="557214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cxnSp>
          <p:nvCxnSpPr>
            <p:cNvPr id="43" name="Přímá spojovací šipka 42"/>
            <p:cNvCxnSpPr/>
            <p:nvPr/>
          </p:nvCxnSpPr>
          <p:spPr bwMode="auto">
            <a:xfrm rot="5400000">
              <a:off x="5072066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Přímá spojovací šipka 43"/>
            <p:cNvCxnSpPr/>
            <p:nvPr/>
          </p:nvCxnSpPr>
          <p:spPr bwMode="auto">
            <a:xfrm rot="5400000">
              <a:off x="4143372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Přímá spojovací šipka 44"/>
            <p:cNvCxnSpPr/>
            <p:nvPr/>
          </p:nvCxnSpPr>
          <p:spPr bwMode="auto">
            <a:xfrm rot="5400000">
              <a:off x="6072198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Přímá spojovací šipka 45"/>
            <p:cNvCxnSpPr/>
            <p:nvPr/>
          </p:nvCxnSpPr>
          <p:spPr bwMode="auto">
            <a:xfrm rot="5400000">
              <a:off x="7000892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Přímá spojovací šipka 46"/>
            <p:cNvCxnSpPr/>
            <p:nvPr/>
          </p:nvCxnSpPr>
          <p:spPr bwMode="auto">
            <a:xfrm rot="10800000" flipV="1">
              <a:off x="5072066" y="2143116"/>
              <a:ext cx="285752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Přímá spojovací šipka 47"/>
            <p:cNvCxnSpPr/>
            <p:nvPr/>
          </p:nvCxnSpPr>
          <p:spPr bwMode="auto">
            <a:xfrm rot="10800000" flipV="1">
              <a:off x="5929322" y="2143116"/>
              <a:ext cx="285752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Přímá spojovací šipka 48"/>
            <p:cNvCxnSpPr/>
            <p:nvPr/>
          </p:nvCxnSpPr>
          <p:spPr bwMode="auto">
            <a:xfrm rot="16200000" flipV="1">
              <a:off x="4214810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Přímá spojovací šipka 49"/>
            <p:cNvCxnSpPr/>
            <p:nvPr/>
          </p:nvCxnSpPr>
          <p:spPr bwMode="auto">
            <a:xfrm>
              <a:off x="4357686" y="5143512"/>
              <a:ext cx="857256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Přímá spojovací šipka 50"/>
            <p:cNvCxnSpPr/>
            <p:nvPr/>
          </p:nvCxnSpPr>
          <p:spPr bwMode="auto">
            <a:xfrm flipV="1">
              <a:off x="4143372" y="2786058"/>
              <a:ext cx="785818" cy="35560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Přímá spojovací šipka 51"/>
            <p:cNvCxnSpPr/>
            <p:nvPr/>
          </p:nvCxnSpPr>
          <p:spPr bwMode="auto">
            <a:xfrm rot="16200000" flipV="1">
              <a:off x="7143768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Přímá spojovací šipka 52"/>
            <p:cNvCxnSpPr/>
            <p:nvPr/>
          </p:nvCxnSpPr>
          <p:spPr bwMode="auto">
            <a:xfrm rot="16200000" flipV="1">
              <a:off x="5214942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Přímá spojovací šipka 53"/>
            <p:cNvCxnSpPr/>
            <p:nvPr/>
          </p:nvCxnSpPr>
          <p:spPr bwMode="auto">
            <a:xfrm rot="16200000" flipV="1">
              <a:off x="6143636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Přímá spojovací šipka 54"/>
            <p:cNvCxnSpPr/>
            <p:nvPr/>
          </p:nvCxnSpPr>
          <p:spPr bwMode="auto">
            <a:xfrm flipV="1">
              <a:off x="5214942" y="2786058"/>
              <a:ext cx="785818" cy="35560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Přímá spojovací šipka 55"/>
            <p:cNvCxnSpPr/>
            <p:nvPr/>
          </p:nvCxnSpPr>
          <p:spPr bwMode="auto">
            <a:xfrm flipV="1">
              <a:off x="6286512" y="2786058"/>
              <a:ext cx="785818" cy="35560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Přímá spojovací šipka 56"/>
            <p:cNvCxnSpPr/>
            <p:nvPr/>
          </p:nvCxnSpPr>
          <p:spPr bwMode="auto">
            <a:xfrm rot="10800000">
              <a:off x="5143504" y="5929330"/>
              <a:ext cx="357190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8" name="Přímá spojovací šipka 57"/>
            <p:cNvCxnSpPr/>
            <p:nvPr/>
          </p:nvCxnSpPr>
          <p:spPr bwMode="auto">
            <a:xfrm rot="10800000">
              <a:off x="5857884" y="5929330"/>
              <a:ext cx="357190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9" name="Přímá spojovací šipka 58"/>
            <p:cNvCxnSpPr/>
            <p:nvPr/>
          </p:nvCxnSpPr>
          <p:spPr bwMode="auto">
            <a:xfrm>
              <a:off x="5286380" y="5143512"/>
              <a:ext cx="857256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Přímá spojovací šipka 59"/>
            <p:cNvCxnSpPr/>
            <p:nvPr/>
          </p:nvCxnSpPr>
          <p:spPr bwMode="auto">
            <a:xfrm>
              <a:off x="6215074" y="5143512"/>
              <a:ext cx="857256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" name="Přímá spojovací šipka 60"/>
            <p:cNvCxnSpPr/>
            <p:nvPr/>
          </p:nvCxnSpPr>
          <p:spPr bwMode="auto">
            <a:xfrm flipV="1">
              <a:off x="3714744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2" name="Přímá spojovací šipka 61"/>
            <p:cNvCxnSpPr/>
            <p:nvPr/>
          </p:nvCxnSpPr>
          <p:spPr bwMode="auto">
            <a:xfrm flipV="1">
              <a:off x="4572000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3" name="Přímá spojovací šipka 62"/>
            <p:cNvCxnSpPr/>
            <p:nvPr/>
          </p:nvCxnSpPr>
          <p:spPr bwMode="auto">
            <a:xfrm flipV="1">
              <a:off x="6500826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4" name="Přímá spojovací šipka 63"/>
            <p:cNvCxnSpPr/>
            <p:nvPr/>
          </p:nvCxnSpPr>
          <p:spPr bwMode="auto">
            <a:xfrm flipV="1">
              <a:off x="5500694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5" name="Přímá spojovací šipka 64"/>
            <p:cNvCxnSpPr/>
            <p:nvPr/>
          </p:nvCxnSpPr>
          <p:spPr bwMode="auto">
            <a:xfrm>
              <a:off x="3714744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6" name="Přímá spojovací šipka 65"/>
            <p:cNvCxnSpPr/>
            <p:nvPr/>
          </p:nvCxnSpPr>
          <p:spPr bwMode="auto">
            <a:xfrm>
              <a:off x="4714876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7" name="Přímá spojovací šipka 66"/>
            <p:cNvCxnSpPr/>
            <p:nvPr/>
          </p:nvCxnSpPr>
          <p:spPr bwMode="auto">
            <a:xfrm>
              <a:off x="5643570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8" name="Přímá spojovací šipka 67"/>
            <p:cNvCxnSpPr/>
            <p:nvPr/>
          </p:nvCxnSpPr>
          <p:spPr bwMode="auto">
            <a:xfrm>
              <a:off x="6643702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Všeobecná cirkulace atmosféry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2600316" cy="4114800"/>
          </a:xfrm>
        </p:spPr>
        <p:txBody>
          <a:bodyPr/>
          <a:lstStyle/>
          <a:p>
            <a:r>
              <a:rPr lang="cs-CZ" dirty="0" smtClean="0"/>
              <a:t>oblasti stabilní tlakové níže </a:t>
            </a:r>
          </a:p>
          <a:p>
            <a:r>
              <a:rPr lang="cs-CZ" dirty="0" smtClean="0"/>
              <a:t>oblasti stabilní tlakové výše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1928794" y="3500438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N</a:t>
            </a:r>
            <a:endParaRPr lang="cs-CZ" sz="2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2000232" y="5572140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V</a:t>
            </a:r>
            <a:endParaRPr lang="cs-CZ" sz="2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7929586" y="2428868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pasát</a:t>
            </a:r>
            <a:endParaRPr lang="cs-CZ" sz="2800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2500298" y="592933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antipasát</a:t>
            </a:r>
            <a:endParaRPr lang="cs-CZ" sz="2800" dirty="0"/>
          </a:p>
        </p:txBody>
      </p:sp>
      <p:grpSp>
        <p:nvGrpSpPr>
          <p:cNvPr id="96" name="Skupina 95"/>
          <p:cNvGrpSpPr/>
          <p:nvPr/>
        </p:nvGrpSpPr>
        <p:grpSpPr>
          <a:xfrm>
            <a:off x="3500430" y="2000240"/>
            <a:ext cx="4429156" cy="4286280"/>
            <a:chOff x="3500430" y="2000240"/>
            <a:chExt cx="4429156" cy="4286280"/>
          </a:xfrm>
        </p:grpSpPr>
        <p:sp>
          <p:nvSpPr>
            <p:cNvPr id="4" name="Elipsa 3"/>
            <p:cNvSpPr/>
            <p:nvPr/>
          </p:nvSpPr>
          <p:spPr bwMode="auto">
            <a:xfrm>
              <a:off x="3500430" y="2000240"/>
              <a:ext cx="4429156" cy="42862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" name="Přímá spojovací čára 5"/>
            <p:cNvCxnSpPr>
              <a:stCxn id="4" idx="2"/>
              <a:endCxn id="4" idx="6"/>
            </p:cNvCxnSpPr>
            <p:nvPr/>
          </p:nvCxnSpPr>
          <p:spPr bwMode="auto">
            <a:xfrm rot="10800000" flipH="1">
              <a:off x="3500430" y="4143380"/>
              <a:ext cx="4429156" cy="1588"/>
            </a:xfrm>
            <a:prstGeom prst="line">
              <a:avLst/>
            </a:prstGeom>
            <a:solidFill>
              <a:schemeClr val="accent1"/>
            </a:solidFill>
            <a:ln w="2540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Přímá spojovací čára 8"/>
            <p:cNvCxnSpPr/>
            <p:nvPr/>
          </p:nvCxnSpPr>
          <p:spPr bwMode="auto">
            <a:xfrm>
              <a:off x="3643306" y="3500438"/>
              <a:ext cx="414340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Přímá spojovací čára 10"/>
            <p:cNvCxnSpPr/>
            <p:nvPr/>
          </p:nvCxnSpPr>
          <p:spPr bwMode="auto">
            <a:xfrm>
              <a:off x="3643306" y="4786322"/>
              <a:ext cx="414340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Přímá spojovací čára 15"/>
            <p:cNvCxnSpPr/>
            <p:nvPr/>
          </p:nvCxnSpPr>
          <p:spPr bwMode="auto">
            <a:xfrm>
              <a:off x="3714744" y="3286124"/>
              <a:ext cx="400052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Přímá spojovací čára 18"/>
            <p:cNvCxnSpPr/>
            <p:nvPr/>
          </p:nvCxnSpPr>
          <p:spPr bwMode="auto">
            <a:xfrm>
              <a:off x="3714744" y="5000636"/>
              <a:ext cx="400052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Přímá spojovací čára 19"/>
            <p:cNvCxnSpPr>
              <a:stCxn id="4" idx="1"/>
              <a:endCxn id="4" idx="7"/>
            </p:cNvCxnSpPr>
            <p:nvPr/>
          </p:nvCxnSpPr>
          <p:spPr bwMode="auto">
            <a:xfrm rot="5400000" flipH="1" flipV="1">
              <a:off x="5715008" y="1062008"/>
              <a:ext cx="1588" cy="31318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Přímá spojovací čára 22"/>
            <p:cNvCxnSpPr/>
            <p:nvPr/>
          </p:nvCxnSpPr>
          <p:spPr bwMode="auto">
            <a:xfrm rot="5400000" flipH="1" flipV="1">
              <a:off x="5708521" y="4078429"/>
              <a:ext cx="1588" cy="31318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Přímá spojovací čára 23"/>
            <p:cNvCxnSpPr/>
            <p:nvPr/>
          </p:nvCxnSpPr>
          <p:spPr bwMode="auto">
            <a:xfrm>
              <a:off x="4429124" y="5857892"/>
              <a:ext cx="26432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Přímá spojovací čára 27"/>
            <p:cNvCxnSpPr/>
            <p:nvPr/>
          </p:nvCxnSpPr>
          <p:spPr bwMode="auto">
            <a:xfrm>
              <a:off x="4429124" y="2428868"/>
              <a:ext cx="26432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ovéPole 28"/>
            <p:cNvSpPr txBox="1"/>
            <p:nvPr/>
          </p:nvSpPr>
          <p:spPr>
            <a:xfrm>
              <a:off x="3714744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4429124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3929058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4572000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4000496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5072066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5143504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5643570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5715008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6286512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6286512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6929454" y="321468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6929454" y="4714884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5500694" y="2071678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5500694" y="5857892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4714876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4214810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5715008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5214942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6215074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4429124" y="235743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6643702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4500562" y="557214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6" name="TextovéPole 55"/>
            <p:cNvSpPr txBox="1"/>
            <p:nvPr/>
          </p:nvSpPr>
          <p:spPr>
            <a:xfrm>
              <a:off x="7215206" y="4000504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5357818" y="235743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6429388" y="235743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6500826" y="557214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5429256" y="557214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cxnSp>
          <p:nvCxnSpPr>
            <p:cNvPr id="66" name="Přímá spojovací šipka 65"/>
            <p:cNvCxnSpPr/>
            <p:nvPr/>
          </p:nvCxnSpPr>
          <p:spPr bwMode="auto">
            <a:xfrm rot="5400000">
              <a:off x="5072066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9" name="Přímá spojovací šipka 68"/>
            <p:cNvCxnSpPr/>
            <p:nvPr/>
          </p:nvCxnSpPr>
          <p:spPr bwMode="auto">
            <a:xfrm rot="5400000">
              <a:off x="4143372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1" name="Přímá spojovací šipka 70"/>
            <p:cNvCxnSpPr/>
            <p:nvPr/>
          </p:nvCxnSpPr>
          <p:spPr bwMode="auto">
            <a:xfrm rot="5400000">
              <a:off x="6072198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2" name="Přímá spojovací šipka 71"/>
            <p:cNvCxnSpPr/>
            <p:nvPr/>
          </p:nvCxnSpPr>
          <p:spPr bwMode="auto">
            <a:xfrm rot="5400000">
              <a:off x="7000892" y="3571876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3" name="Přímá spojovací šipka 72"/>
            <p:cNvCxnSpPr/>
            <p:nvPr/>
          </p:nvCxnSpPr>
          <p:spPr bwMode="auto">
            <a:xfrm rot="10800000" flipV="1">
              <a:off x="5072066" y="2143116"/>
              <a:ext cx="285752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4" name="Přímá spojovací šipka 73"/>
            <p:cNvCxnSpPr/>
            <p:nvPr/>
          </p:nvCxnSpPr>
          <p:spPr bwMode="auto">
            <a:xfrm rot="10800000" flipV="1">
              <a:off x="5929322" y="2143116"/>
              <a:ext cx="285752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5" name="Přímá spojovací šipka 74"/>
            <p:cNvCxnSpPr/>
            <p:nvPr/>
          </p:nvCxnSpPr>
          <p:spPr bwMode="auto">
            <a:xfrm rot="16200000" flipV="1">
              <a:off x="4214810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3" name="Přímá spojovací šipka 82"/>
            <p:cNvCxnSpPr/>
            <p:nvPr/>
          </p:nvCxnSpPr>
          <p:spPr bwMode="auto">
            <a:xfrm>
              <a:off x="4357686" y="5143512"/>
              <a:ext cx="857256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4" name="Přímá spojovací šipka 83"/>
            <p:cNvCxnSpPr/>
            <p:nvPr/>
          </p:nvCxnSpPr>
          <p:spPr bwMode="auto">
            <a:xfrm flipV="1">
              <a:off x="4143372" y="2786058"/>
              <a:ext cx="785818" cy="35560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3" name="Přímá spojovací šipka 92"/>
            <p:cNvCxnSpPr/>
            <p:nvPr/>
          </p:nvCxnSpPr>
          <p:spPr bwMode="auto">
            <a:xfrm rot="16200000" flipV="1">
              <a:off x="7143768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4" name="Přímá spojovací šipka 93"/>
            <p:cNvCxnSpPr/>
            <p:nvPr/>
          </p:nvCxnSpPr>
          <p:spPr bwMode="auto">
            <a:xfrm rot="16200000" flipV="1">
              <a:off x="5214942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5" name="Přímá spojovací šipka 94"/>
            <p:cNvCxnSpPr/>
            <p:nvPr/>
          </p:nvCxnSpPr>
          <p:spPr bwMode="auto">
            <a:xfrm rot="16200000" flipV="1">
              <a:off x="6143636" y="4357694"/>
              <a:ext cx="357190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0" name="Přímá spojovací šipka 99"/>
            <p:cNvCxnSpPr/>
            <p:nvPr/>
          </p:nvCxnSpPr>
          <p:spPr bwMode="auto">
            <a:xfrm flipV="1">
              <a:off x="5214942" y="2786058"/>
              <a:ext cx="785818" cy="35560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1" name="Přímá spojovací šipka 100"/>
            <p:cNvCxnSpPr/>
            <p:nvPr/>
          </p:nvCxnSpPr>
          <p:spPr bwMode="auto">
            <a:xfrm flipV="1">
              <a:off x="6286512" y="2786058"/>
              <a:ext cx="785818" cy="35560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3" name="Přímá spojovací šipka 102"/>
            <p:cNvCxnSpPr/>
            <p:nvPr/>
          </p:nvCxnSpPr>
          <p:spPr bwMode="auto">
            <a:xfrm rot="10800000">
              <a:off x="5143504" y="5929330"/>
              <a:ext cx="357190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6" name="Přímá spojovací šipka 105"/>
            <p:cNvCxnSpPr/>
            <p:nvPr/>
          </p:nvCxnSpPr>
          <p:spPr bwMode="auto">
            <a:xfrm rot="10800000">
              <a:off x="5857884" y="5929330"/>
              <a:ext cx="357190" cy="21431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7" name="Přímá spojovací šipka 106"/>
            <p:cNvCxnSpPr/>
            <p:nvPr/>
          </p:nvCxnSpPr>
          <p:spPr bwMode="auto">
            <a:xfrm>
              <a:off x="5286380" y="5143512"/>
              <a:ext cx="857256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8" name="Přímá spojovací šipka 107"/>
            <p:cNvCxnSpPr/>
            <p:nvPr/>
          </p:nvCxnSpPr>
          <p:spPr bwMode="auto">
            <a:xfrm>
              <a:off x="6215074" y="5143512"/>
              <a:ext cx="857256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9" name="Přímá spojovací šipka 108"/>
            <p:cNvCxnSpPr/>
            <p:nvPr/>
          </p:nvCxnSpPr>
          <p:spPr bwMode="auto">
            <a:xfrm flipV="1">
              <a:off x="3714744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3" name="Přímá spojovací šipka 112"/>
            <p:cNvCxnSpPr/>
            <p:nvPr/>
          </p:nvCxnSpPr>
          <p:spPr bwMode="auto">
            <a:xfrm flipV="1">
              <a:off x="4572000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4" name="Přímá spojovací šipka 113"/>
            <p:cNvCxnSpPr/>
            <p:nvPr/>
          </p:nvCxnSpPr>
          <p:spPr bwMode="auto">
            <a:xfrm flipV="1">
              <a:off x="6500826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5" name="Přímá spojovací šipka 114"/>
            <p:cNvCxnSpPr/>
            <p:nvPr/>
          </p:nvCxnSpPr>
          <p:spPr bwMode="auto">
            <a:xfrm flipV="1">
              <a:off x="5500694" y="3571876"/>
              <a:ext cx="396415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6" name="Přímá spojovací šipka 115"/>
            <p:cNvCxnSpPr/>
            <p:nvPr/>
          </p:nvCxnSpPr>
          <p:spPr bwMode="auto">
            <a:xfrm>
              <a:off x="3714744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8" name="Přímá spojovací šipka 117"/>
            <p:cNvCxnSpPr/>
            <p:nvPr/>
          </p:nvCxnSpPr>
          <p:spPr bwMode="auto">
            <a:xfrm>
              <a:off x="4714876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9" name="Přímá spojovací šipka 118"/>
            <p:cNvCxnSpPr/>
            <p:nvPr/>
          </p:nvCxnSpPr>
          <p:spPr bwMode="auto">
            <a:xfrm>
              <a:off x="5643570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0" name="Přímá spojovací šipka 119"/>
            <p:cNvCxnSpPr/>
            <p:nvPr/>
          </p:nvCxnSpPr>
          <p:spPr bwMode="auto">
            <a:xfrm>
              <a:off x="6643702" y="4357694"/>
              <a:ext cx="428628" cy="35719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1" name="Přímá spojovací šipka 80"/>
            <p:cNvCxnSpPr/>
            <p:nvPr/>
          </p:nvCxnSpPr>
          <p:spPr bwMode="auto">
            <a:xfrm rot="5400000" flipH="1" flipV="1">
              <a:off x="2928926" y="5143512"/>
              <a:ext cx="1428760" cy="28575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1" name="Přímá spojovací šipka 90"/>
            <p:cNvCxnSpPr/>
            <p:nvPr/>
          </p:nvCxnSpPr>
          <p:spPr bwMode="auto">
            <a:xfrm rot="5400000" flipH="1" flipV="1">
              <a:off x="2536017" y="4893479"/>
              <a:ext cx="2071702" cy="14287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80" name="Přímá spojovací šipka 79"/>
          <p:cNvCxnSpPr/>
          <p:nvPr/>
        </p:nvCxnSpPr>
        <p:spPr bwMode="auto">
          <a:xfrm rot="10800000" flipV="1">
            <a:off x="7429520" y="3000372"/>
            <a:ext cx="785818" cy="57150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8" name="Přímá spojovací šipka 87"/>
          <p:cNvCxnSpPr/>
          <p:nvPr/>
        </p:nvCxnSpPr>
        <p:spPr bwMode="auto">
          <a:xfrm rot="5400000">
            <a:off x="7072330" y="3429000"/>
            <a:ext cx="1571636" cy="71438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Whirlpool design template">
  <a:themeElements>
    <a:clrScheme name="Motiv sady Offic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template</Template>
  <TotalTime>1047</TotalTime>
  <Words>356</Words>
  <Application>Microsoft Office PowerPoint</Application>
  <PresentationFormat>Předvádění na obrazovce (4:3)</PresentationFormat>
  <Paragraphs>160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Whirlpool design template</vt:lpstr>
      <vt:lpstr>Šablona návrhu Zelenobílá abstrakce</vt:lpstr>
      <vt:lpstr>Snímek 1</vt:lpstr>
      <vt:lpstr>Atmosféra 1</vt:lpstr>
      <vt:lpstr>Atmosféra</vt:lpstr>
      <vt:lpstr>Chemické složení atmosféry</vt:lpstr>
      <vt:lpstr>Chemické složení atmosféry</vt:lpstr>
      <vt:lpstr>Vertikální členění atmosféry</vt:lpstr>
      <vt:lpstr>Všeobecná cirkulace atmosféry</vt:lpstr>
      <vt:lpstr>Všeobecná cirkulace atmosféry</vt:lpstr>
      <vt:lpstr>Všeobecná cirkulace atmosféry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creator>*</dc:creator>
  <cp:lastModifiedBy>*</cp:lastModifiedBy>
  <cp:revision>64</cp:revision>
  <cp:lastPrinted>1601-01-01T00:00:00Z</cp:lastPrinted>
  <dcterms:created xsi:type="dcterms:W3CDTF">2013-06-02T15:35:45Z</dcterms:created>
  <dcterms:modified xsi:type="dcterms:W3CDTF">2014-05-11T19:51:50Z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