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</p:sldMasterIdLst>
  <p:notesMasterIdLst>
    <p:notesMasterId r:id="rId11"/>
  </p:notesMasterIdLst>
  <p:sldIdLst>
    <p:sldId id="278" r:id="rId3"/>
    <p:sldId id="256" r:id="rId4"/>
    <p:sldId id="265" r:id="rId5"/>
    <p:sldId id="274" r:id="rId6"/>
    <p:sldId id="273" r:id="rId7"/>
    <p:sldId id="275" r:id="rId8"/>
    <p:sldId id="276" r:id="rId9"/>
    <p:sldId id="277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2514" y="-9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9D263-90E2-48F9-B1A7-8A8D280B6ADC}" type="datetimeFigureOut">
              <a:rPr lang="cs-CZ" smtClean="0"/>
              <a:pPr/>
              <a:t>11.5.2014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47EBF-7EC4-4112-B1CE-D44C742554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93319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7EBF-7EC4-4112-B1CE-D44C7425542D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7247113F-C04B-4F1B-A93A-3F174BDFBAA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80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F8AD9C-733F-4487-87C1-9D363E7E02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9DEA1-D55F-41D7-8320-DEC588E80A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B346FF-DA70-41C1-BE8F-0F7B665B0D0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1626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8AF5CA-3DF9-401B-86B5-0603F56DA9F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0955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E336F0-1C00-4184-A1A3-FFF11551E51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5800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A5451E-5AA1-4FCD-92F5-FB2CD35C619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5550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5E7755-C2B9-476C-A5FB-A45EAC92461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3669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BE1C4A-5127-46CE-A991-D03BED6BF06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5321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AAF41D-6B94-477A-8C1A-F4F7A28A10A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6658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E98186-DD85-4071-A1C9-6108E75E449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238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3D54F-1C00-4FED-9E27-F57947AB8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D14DD0-620E-4E8D-A68C-199926EAFBF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91971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FD1BCD-6D42-4C72-A62D-D6C55764134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71197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553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553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32DDEE-3E51-4928-8D6A-B524C82DEB0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999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D0CA7-9C0C-4C15-847D-6BC8D37C44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D26ED-094D-4CB3-9D8F-4EC117198B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98B18-E66A-4E32-8620-2A164CD3B6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0102BD-B2A1-4621-92FF-783830E64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68459-5072-4964-BD6C-0A116E8483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79D21-CDED-425C-ABC5-1497B7D5AB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8E328-310F-4573-A2FB-8F5F488EF8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53CED432-E6C5-438A-BBE0-60C7E6BB32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nadpisu.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14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145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FC689606-4F83-4E12-B2D5-D30353640CC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6781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42875"/>
            <a:ext cx="8748713" cy="15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5637" name="Group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837700"/>
              </p:ext>
            </p:extLst>
          </p:nvPr>
        </p:nvGraphicFramePr>
        <p:xfrm>
          <a:off x="412750" y="1703388"/>
          <a:ext cx="8281988" cy="5154613"/>
        </p:xfrm>
        <a:graphic>
          <a:graphicData uri="http://schemas.openxmlformats.org/drawingml/2006/table">
            <a:tbl>
              <a:tblPr/>
              <a:tblGrid>
                <a:gridCol w="1760538"/>
                <a:gridCol w="6521450"/>
              </a:tblGrid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Název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Endogenní pochody - seismika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Předmět, ročník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Zeměpis, 1. ročník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Tematická oblast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Fyzickogeografická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sféra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Anotace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Prezentace endogenních pochodů – 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zemětřesení. Prezentace základních pojmů 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doplněná 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animacemi a nákresy.</a:t>
                      </a:r>
                      <a:endParaRPr kumimoji="0" 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Klíčová slova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zemětřesení (seismika), hypocentrum, epicentrum, tektonická, vulkanická, řítivá, antropogenní zemětřesení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Autor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Mgr. Václav Hubáček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Datum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15. 10. 2013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Škola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Gymnázium Jana Opletala, Litovel, Opletalova 189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Projekt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EU peníze středním školám, </a:t>
                      </a: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č.: CZ.1.07/1.5.00/34.0221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4204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Endogenní pochody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Zemětřesení (seismika)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72396" y="6143644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cs-CZ" dirty="0" smtClean="0">
                <a:latin typeface="Arial Black" pitchFamily="34" charset="0"/>
              </a:rPr>
              <a:t>Hu2_12</a:t>
            </a:r>
            <a:endParaRPr lang="cs-CZ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cs-CZ" dirty="0" smtClean="0"/>
              <a:t>Zemětřesení (seismika)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náhlý otřes zemské kůry vyvolaný uvolněním napětí</a:t>
            </a:r>
          </a:p>
          <a:p>
            <a:r>
              <a:rPr lang="cs-CZ" dirty="0" smtClean="0"/>
              <a:t>rozlišujeme 4 druhy</a:t>
            </a:r>
          </a:p>
          <a:p>
            <a:pPr lvl="1"/>
            <a:r>
              <a:rPr lang="cs-CZ" dirty="0" smtClean="0"/>
              <a:t>tektonická</a:t>
            </a:r>
          </a:p>
          <a:p>
            <a:pPr lvl="1"/>
            <a:r>
              <a:rPr lang="cs-CZ" dirty="0" smtClean="0"/>
              <a:t>sopečná</a:t>
            </a:r>
          </a:p>
          <a:p>
            <a:pPr lvl="1"/>
            <a:r>
              <a:rPr lang="cs-CZ" dirty="0" smtClean="0"/>
              <a:t>řítivá</a:t>
            </a:r>
          </a:p>
          <a:p>
            <a:pPr lvl="1"/>
            <a:r>
              <a:rPr lang="cs-CZ" dirty="0" smtClean="0"/>
              <a:t>antropogenní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Zemětřesení (seismika)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857364"/>
            <a:ext cx="5029208" cy="4114800"/>
          </a:xfrm>
        </p:spPr>
        <p:txBody>
          <a:bodyPr/>
          <a:lstStyle/>
          <a:p>
            <a:r>
              <a:rPr lang="cs-CZ" dirty="0" smtClean="0"/>
              <a:t>základní termíny</a:t>
            </a:r>
          </a:p>
          <a:p>
            <a:pPr lvl="1"/>
            <a:r>
              <a:rPr lang="cs-CZ" dirty="0" smtClean="0"/>
              <a:t>HYPOCENTRUM</a:t>
            </a:r>
          </a:p>
          <a:p>
            <a:pPr lvl="2"/>
            <a:r>
              <a:rPr lang="cs-CZ" dirty="0" smtClean="0"/>
              <a:t>místo vzniku zemětřesení</a:t>
            </a:r>
          </a:p>
          <a:p>
            <a:pPr lvl="2"/>
            <a:r>
              <a:rPr lang="cs-CZ" dirty="0" smtClean="0"/>
              <a:t>v různé hloubce pod zem. povrchem</a:t>
            </a:r>
          </a:p>
          <a:p>
            <a:pPr lvl="1"/>
            <a:r>
              <a:rPr lang="cs-CZ" dirty="0" smtClean="0"/>
              <a:t>EPICENTRUM</a:t>
            </a:r>
          </a:p>
          <a:p>
            <a:pPr lvl="2"/>
            <a:r>
              <a:rPr lang="cs-CZ" dirty="0" smtClean="0"/>
              <a:t>místo na zem. povrchu </a:t>
            </a:r>
          </a:p>
          <a:p>
            <a:pPr lvl="2"/>
            <a:r>
              <a:rPr lang="cs-CZ" dirty="0" smtClean="0"/>
              <a:t>kolmo nad hypocentrem</a:t>
            </a:r>
          </a:p>
          <a:p>
            <a:pPr lvl="2"/>
            <a:r>
              <a:rPr lang="cs-CZ" dirty="0" smtClean="0"/>
              <a:t>pokud se jedná o obydlenou oblast – největší škody</a:t>
            </a:r>
          </a:p>
          <a:p>
            <a:pPr lvl="2"/>
            <a:endParaRPr lang="cs-CZ" dirty="0"/>
          </a:p>
        </p:txBody>
      </p:sp>
      <p:grpSp>
        <p:nvGrpSpPr>
          <p:cNvPr id="8" name="Skupina 7"/>
          <p:cNvGrpSpPr/>
          <p:nvPr/>
        </p:nvGrpSpPr>
        <p:grpSpPr>
          <a:xfrm>
            <a:off x="7072330" y="3214686"/>
            <a:ext cx="2428892" cy="1357322"/>
            <a:chOff x="2571736" y="5072074"/>
            <a:chExt cx="2071702" cy="1071570"/>
          </a:xfrm>
        </p:grpSpPr>
        <p:sp>
          <p:nvSpPr>
            <p:cNvPr id="9" name="Kosoúhelník 8"/>
            <p:cNvSpPr/>
            <p:nvPr/>
          </p:nvSpPr>
          <p:spPr bwMode="auto">
            <a:xfrm>
              <a:off x="2571736" y="5786454"/>
              <a:ext cx="1928826" cy="357190"/>
            </a:xfrm>
            <a:prstGeom prst="parallelogram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Kosoúhelník 9"/>
            <p:cNvSpPr/>
            <p:nvPr/>
          </p:nvSpPr>
          <p:spPr bwMode="auto">
            <a:xfrm>
              <a:off x="2643174" y="5429264"/>
              <a:ext cx="1928826" cy="357190"/>
            </a:xfrm>
            <a:prstGeom prst="parallelogram">
              <a:avLst/>
            </a:prstGeom>
            <a:blipFill>
              <a:blip r:embed="rId3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Kosoúhelník 10"/>
            <p:cNvSpPr/>
            <p:nvPr/>
          </p:nvSpPr>
          <p:spPr bwMode="auto">
            <a:xfrm>
              <a:off x="2714612" y="5072074"/>
              <a:ext cx="1928826" cy="357190"/>
            </a:xfrm>
            <a:prstGeom prst="parallelogram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3" name="Skupina 12"/>
          <p:cNvGrpSpPr/>
          <p:nvPr/>
        </p:nvGrpSpPr>
        <p:grpSpPr>
          <a:xfrm>
            <a:off x="4857752" y="3500438"/>
            <a:ext cx="2428892" cy="1357322"/>
            <a:chOff x="2571736" y="5072074"/>
            <a:chExt cx="2071702" cy="1071570"/>
          </a:xfrm>
        </p:grpSpPr>
        <p:sp>
          <p:nvSpPr>
            <p:cNvPr id="14" name="Kosoúhelník 13"/>
            <p:cNvSpPr/>
            <p:nvPr/>
          </p:nvSpPr>
          <p:spPr bwMode="auto">
            <a:xfrm>
              <a:off x="2571736" y="5786454"/>
              <a:ext cx="1928826" cy="357190"/>
            </a:xfrm>
            <a:prstGeom prst="parallelogram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Kosoúhelník 14"/>
            <p:cNvSpPr/>
            <p:nvPr/>
          </p:nvSpPr>
          <p:spPr bwMode="auto">
            <a:xfrm>
              <a:off x="2643174" y="5429264"/>
              <a:ext cx="1928826" cy="357190"/>
            </a:xfrm>
            <a:prstGeom prst="parallelogram">
              <a:avLst/>
            </a:prstGeom>
            <a:blipFill>
              <a:blip r:embed="rId3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Kosoúhelník 15"/>
            <p:cNvSpPr/>
            <p:nvPr/>
          </p:nvSpPr>
          <p:spPr bwMode="auto">
            <a:xfrm>
              <a:off x="2714612" y="5072074"/>
              <a:ext cx="1928826" cy="357190"/>
            </a:xfrm>
            <a:prstGeom prst="parallelogram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2" name="Elipsa 11"/>
          <p:cNvSpPr/>
          <p:nvPr/>
        </p:nvSpPr>
        <p:spPr bwMode="auto">
          <a:xfrm>
            <a:off x="6429388" y="3500438"/>
            <a:ext cx="1440000" cy="1440000"/>
          </a:xfrm>
          <a:prstGeom prst="ellips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Elipsa 16"/>
          <p:cNvSpPr/>
          <p:nvPr/>
        </p:nvSpPr>
        <p:spPr bwMode="auto">
          <a:xfrm>
            <a:off x="6572264" y="3643314"/>
            <a:ext cx="1143008" cy="1143008"/>
          </a:xfrm>
          <a:prstGeom prst="ellips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Elipsa 17"/>
          <p:cNvSpPr/>
          <p:nvPr/>
        </p:nvSpPr>
        <p:spPr bwMode="auto">
          <a:xfrm>
            <a:off x="6715140" y="3786190"/>
            <a:ext cx="857256" cy="857256"/>
          </a:xfrm>
          <a:prstGeom prst="ellips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Elipsa 18"/>
          <p:cNvSpPr/>
          <p:nvPr/>
        </p:nvSpPr>
        <p:spPr bwMode="auto">
          <a:xfrm>
            <a:off x="6858016" y="3929066"/>
            <a:ext cx="571504" cy="571504"/>
          </a:xfrm>
          <a:prstGeom prst="ellips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Elipsa 20"/>
          <p:cNvSpPr/>
          <p:nvPr/>
        </p:nvSpPr>
        <p:spPr bwMode="auto">
          <a:xfrm>
            <a:off x="7072330" y="3429000"/>
            <a:ext cx="142876" cy="14287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Elipsa 21"/>
          <p:cNvSpPr/>
          <p:nvPr/>
        </p:nvSpPr>
        <p:spPr bwMode="auto">
          <a:xfrm>
            <a:off x="7072330" y="4143380"/>
            <a:ext cx="142876" cy="14287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4857752" y="2285992"/>
            <a:ext cx="1947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epicentrum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214942" y="5500702"/>
            <a:ext cx="22381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hypocentrum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26" name="Přímá spojovací šipka 25"/>
          <p:cNvCxnSpPr>
            <a:stCxn id="23" idx="2"/>
          </p:cNvCxnSpPr>
          <p:nvPr/>
        </p:nvCxnSpPr>
        <p:spPr bwMode="auto">
          <a:xfrm rot="16200000" flipH="1">
            <a:off x="6147081" y="2432312"/>
            <a:ext cx="609905" cy="1240593"/>
          </a:xfrm>
          <a:prstGeom prst="straightConnector1">
            <a:avLst/>
          </a:prstGeom>
          <a:ln>
            <a:solidFill>
              <a:srgbClr val="92D050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/>
          <p:nvPr/>
        </p:nvCxnSpPr>
        <p:spPr bwMode="auto">
          <a:xfrm rot="5400000" flipH="1" flipV="1">
            <a:off x="6107917" y="4536289"/>
            <a:ext cx="1214446" cy="714380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500"/>
                            </p:stCondLst>
                            <p:childTnLst>
                              <p:par>
                                <p:cTn id="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1" grpId="0" animBg="1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Tektonická zemětřesení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90% všech zemětřesení</a:t>
            </a:r>
          </a:p>
          <a:p>
            <a:r>
              <a:rPr lang="cs-CZ" dirty="0" smtClean="0"/>
              <a:t>nejnebezpečnější druh</a:t>
            </a:r>
          </a:p>
          <a:p>
            <a:r>
              <a:rPr lang="cs-CZ" dirty="0" smtClean="0"/>
              <a:t>na styku 2 a více </a:t>
            </a:r>
            <a:r>
              <a:rPr lang="cs-CZ" dirty="0" err="1" smtClean="0"/>
              <a:t>litosferických</a:t>
            </a:r>
            <a:r>
              <a:rPr lang="cs-CZ" dirty="0" smtClean="0"/>
              <a:t> desek</a:t>
            </a:r>
          </a:p>
          <a:p>
            <a:pPr lvl="1"/>
            <a:r>
              <a:rPr lang="cs-CZ" dirty="0" smtClean="0"/>
              <a:t>smykový pohyb jednotlivých ker</a:t>
            </a:r>
          </a:p>
          <a:p>
            <a:pPr lvl="2"/>
            <a:r>
              <a:rPr lang="cs-CZ" dirty="0" smtClean="0"/>
              <a:t>posun může být až v řádech metrů (běžně se </a:t>
            </a:r>
            <a:r>
              <a:rPr lang="cs-CZ" dirty="0" err="1" smtClean="0"/>
              <a:t>litosferické</a:t>
            </a:r>
            <a:r>
              <a:rPr lang="cs-CZ" dirty="0" smtClean="0"/>
              <a:t> desky pohybují řádově o milimetry za rok)</a:t>
            </a:r>
          </a:p>
          <a:p>
            <a:pPr lvl="2"/>
            <a:r>
              <a:rPr lang="cs-CZ" dirty="0" smtClean="0"/>
              <a:t>hypocentrum se může nacházet v hloubkách až 700 km (nejničivější zemětřesení do 60 km pod povrchem)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Vulkanická zemětřesení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5314960" cy="4114800"/>
          </a:xfrm>
        </p:spPr>
        <p:txBody>
          <a:bodyPr/>
          <a:lstStyle/>
          <a:p>
            <a:r>
              <a:rPr lang="cs-CZ" dirty="0" smtClean="0"/>
              <a:t>průvodní jev vulkanické činnosti</a:t>
            </a:r>
          </a:p>
          <a:p>
            <a:r>
              <a:rPr lang="cs-CZ" dirty="0" smtClean="0"/>
              <a:t>hypocentrum - vázané na přívodní dráhu magmatu</a:t>
            </a:r>
          </a:p>
          <a:p>
            <a:r>
              <a:rPr lang="cs-CZ" dirty="0" smtClean="0"/>
              <a:t>hloubka max. 10 km</a:t>
            </a:r>
          </a:p>
          <a:p>
            <a:r>
              <a:rPr lang="cs-CZ" dirty="0" smtClean="0"/>
              <a:t>zemětřesení slabší - lokální charakter</a:t>
            </a:r>
            <a:endParaRPr lang="cs-CZ" dirty="0"/>
          </a:p>
        </p:txBody>
      </p:sp>
      <p:sp>
        <p:nvSpPr>
          <p:cNvPr id="4" name="Volný tvar 3"/>
          <p:cNvSpPr/>
          <p:nvPr/>
        </p:nvSpPr>
        <p:spPr bwMode="auto">
          <a:xfrm>
            <a:off x="5929322" y="3786190"/>
            <a:ext cx="2465461" cy="2006837"/>
          </a:xfrm>
          <a:custGeom>
            <a:avLst/>
            <a:gdLst>
              <a:gd name="connsiteX0" fmla="*/ 146702 w 2465461"/>
              <a:gd name="connsiteY0" fmla="*/ 1387267 h 2006837"/>
              <a:gd name="connsiteX1" fmla="*/ 667996 w 2465461"/>
              <a:gd name="connsiteY1" fmla="*/ 1233443 h 2006837"/>
              <a:gd name="connsiteX2" fmla="*/ 1155106 w 2465461"/>
              <a:gd name="connsiteY2" fmla="*/ 1113801 h 2006837"/>
              <a:gd name="connsiteX3" fmla="*/ 1582396 w 2465461"/>
              <a:gd name="connsiteY3" fmla="*/ 216493 h 2006837"/>
              <a:gd name="connsiteX4" fmla="*/ 1830224 w 2465461"/>
              <a:gd name="connsiteY4" fmla="*/ 62669 h 2006837"/>
              <a:gd name="connsiteX5" fmla="*/ 2052414 w 2465461"/>
              <a:gd name="connsiteY5" fmla="*/ 592508 h 2006837"/>
              <a:gd name="connsiteX6" fmla="*/ 2206239 w 2465461"/>
              <a:gd name="connsiteY6" fmla="*/ 1190714 h 2006837"/>
              <a:gd name="connsiteX7" fmla="*/ 2454067 w 2465461"/>
              <a:gd name="connsiteY7" fmla="*/ 1378721 h 2006837"/>
              <a:gd name="connsiteX8" fmla="*/ 2137872 w 2465461"/>
              <a:gd name="connsiteY8" fmla="*/ 1575274 h 2006837"/>
              <a:gd name="connsiteX9" fmla="*/ 1727674 w 2465461"/>
              <a:gd name="connsiteY9" fmla="*/ 1831648 h 2006837"/>
              <a:gd name="connsiteX10" fmla="*/ 1633671 w 2465461"/>
              <a:gd name="connsiteY10" fmla="*/ 2002564 h 2006837"/>
              <a:gd name="connsiteX11" fmla="*/ 1479846 w 2465461"/>
              <a:gd name="connsiteY11" fmla="*/ 1806011 h 2006837"/>
              <a:gd name="connsiteX12" fmla="*/ 1308930 w 2465461"/>
              <a:gd name="connsiteY12" fmla="*/ 1626549 h 2006837"/>
              <a:gd name="connsiteX13" fmla="*/ 932915 w 2465461"/>
              <a:gd name="connsiteY13" fmla="*/ 1626549 h 2006837"/>
              <a:gd name="connsiteX14" fmla="*/ 599629 w 2465461"/>
              <a:gd name="connsiteY14" fmla="*/ 1635095 h 2006837"/>
              <a:gd name="connsiteX15" fmla="*/ 78336 w 2465461"/>
              <a:gd name="connsiteY15" fmla="*/ 1626549 h 2006837"/>
              <a:gd name="connsiteX16" fmla="*/ 146702 w 2465461"/>
              <a:gd name="connsiteY16" fmla="*/ 1387267 h 2006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465461" h="2006837">
                <a:moveTo>
                  <a:pt x="146702" y="1387267"/>
                </a:moveTo>
                <a:cubicBezTo>
                  <a:pt x="244978" y="1321749"/>
                  <a:pt x="499929" y="1279021"/>
                  <a:pt x="667996" y="1233443"/>
                </a:cubicBezTo>
                <a:cubicBezTo>
                  <a:pt x="836063" y="1187865"/>
                  <a:pt x="1002706" y="1283293"/>
                  <a:pt x="1155106" y="1113801"/>
                </a:cubicBezTo>
                <a:cubicBezTo>
                  <a:pt x="1307506" y="944309"/>
                  <a:pt x="1469876" y="391682"/>
                  <a:pt x="1582396" y="216493"/>
                </a:cubicBezTo>
                <a:cubicBezTo>
                  <a:pt x="1694916" y="41304"/>
                  <a:pt x="1751888" y="0"/>
                  <a:pt x="1830224" y="62669"/>
                </a:cubicBezTo>
                <a:cubicBezTo>
                  <a:pt x="1908560" y="125338"/>
                  <a:pt x="1989745" y="404501"/>
                  <a:pt x="2052414" y="592508"/>
                </a:cubicBezTo>
                <a:cubicBezTo>
                  <a:pt x="2115083" y="780515"/>
                  <a:pt x="2139297" y="1059679"/>
                  <a:pt x="2206239" y="1190714"/>
                </a:cubicBezTo>
                <a:cubicBezTo>
                  <a:pt x="2273181" y="1321749"/>
                  <a:pt x="2465461" y="1314628"/>
                  <a:pt x="2454067" y="1378721"/>
                </a:cubicBezTo>
                <a:cubicBezTo>
                  <a:pt x="2442673" y="1442814"/>
                  <a:pt x="2137872" y="1575274"/>
                  <a:pt x="2137872" y="1575274"/>
                </a:cubicBezTo>
                <a:cubicBezTo>
                  <a:pt x="2016807" y="1650762"/>
                  <a:pt x="1811708" y="1760433"/>
                  <a:pt x="1727674" y="1831648"/>
                </a:cubicBezTo>
                <a:cubicBezTo>
                  <a:pt x="1643641" y="1902863"/>
                  <a:pt x="1674976" y="2006837"/>
                  <a:pt x="1633671" y="2002564"/>
                </a:cubicBezTo>
                <a:cubicBezTo>
                  <a:pt x="1592366" y="1998291"/>
                  <a:pt x="1533969" y="1868680"/>
                  <a:pt x="1479846" y="1806011"/>
                </a:cubicBezTo>
                <a:cubicBezTo>
                  <a:pt x="1425723" y="1743342"/>
                  <a:pt x="1400085" y="1656459"/>
                  <a:pt x="1308930" y="1626549"/>
                </a:cubicBezTo>
                <a:cubicBezTo>
                  <a:pt x="1217775" y="1596639"/>
                  <a:pt x="1051132" y="1625125"/>
                  <a:pt x="932915" y="1626549"/>
                </a:cubicBezTo>
                <a:cubicBezTo>
                  <a:pt x="814698" y="1627973"/>
                  <a:pt x="742059" y="1635095"/>
                  <a:pt x="599629" y="1635095"/>
                </a:cubicBezTo>
                <a:cubicBezTo>
                  <a:pt x="457199" y="1635095"/>
                  <a:pt x="156672" y="1667854"/>
                  <a:pt x="78336" y="1626549"/>
                </a:cubicBezTo>
                <a:cubicBezTo>
                  <a:pt x="0" y="1585244"/>
                  <a:pt x="48426" y="1452785"/>
                  <a:pt x="146702" y="1387267"/>
                </a:cubicBezTo>
                <a:close/>
              </a:path>
            </a:pathLst>
          </a:cu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 bwMode="auto">
          <a:xfrm>
            <a:off x="7643834" y="3857628"/>
            <a:ext cx="142876" cy="135732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Mrak 5"/>
          <p:cNvSpPr/>
          <p:nvPr/>
        </p:nvSpPr>
        <p:spPr bwMode="auto">
          <a:xfrm rot="508089">
            <a:off x="6841549" y="3337365"/>
            <a:ext cx="1071570" cy="642942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Šipka nahoru 6"/>
          <p:cNvSpPr/>
          <p:nvPr/>
        </p:nvSpPr>
        <p:spPr bwMode="auto">
          <a:xfrm>
            <a:off x="7657306" y="4976482"/>
            <a:ext cx="142876" cy="428628"/>
          </a:xfrm>
          <a:prstGeom prst="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Mrak 7"/>
          <p:cNvSpPr/>
          <p:nvPr/>
        </p:nvSpPr>
        <p:spPr bwMode="auto">
          <a:xfrm rot="508089">
            <a:off x="6412920" y="2908737"/>
            <a:ext cx="1071570" cy="642942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Mrak 8"/>
          <p:cNvSpPr/>
          <p:nvPr/>
        </p:nvSpPr>
        <p:spPr bwMode="auto">
          <a:xfrm rot="508089">
            <a:off x="6127168" y="2408670"/>
            <a:ext cx="1071570" cy="642942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Elipsa 9"/>
          <p:cNvSpPr/>
          <p:nvPr/>
        </p:nvSpPr>
        <p:spPr bwMode="auto">
          <a:xfrm>
            <a:off x="7215206" y="4500570"/>
            <a:ext cx="857256" cy="857256"/>
          </a:xfrm>
          <a:prstGeom prst="ellips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Elipsa 10"/>
          <p:cNvSpPr/>
          <p:nvPr/>
        </p:nvSpPr>
        <p:spPr bwMode="auto">
          <a:xfrm>
            <a:off x="7358082" y="4643446"/>
            <a:ext cx="571504" cy="571504"/>
          </a:xfrm>
          <a:prstGeom prst="ellips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8" dur="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96877E-6 L -0.00226 -0.1443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-72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6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6" grpId="0" animBg="1"/>
      <p:bldP spid="6" grpId="1" animBg="1"/>
      <p:bldP spid="7" grpId="0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Řítivá zemětřesení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zřícení stropů podzemních dutin</a:t>
            </a:r>
          </a:p>
          <a:p>
            <a:r>
              <a:rPr lang="cs-CZ" dirty="0" smtClean="0"/>
              <a:t>např. v krasových oblastech nebo v dolech</a:t>
            </a:r>
          </a:p>
          <a:p>
            <a:r>
              <a:rPr lang="cs-CZ" dirty="0" smtClean="0"/>
              <a:t>intenzita velmi nízká</a:t>
            </a:r>
          </a:p>
          <a:p>
            <a:r>
              <a:rPr lang="cs-CZ" dirty="0" smtClean="0"/>
              <a:t>škody jen lokálního charakteru</a:t>
            </a:r>
          </a:p>
          <a:p>
            <a:r>
              <a:rPr lang="cs-CZ" dirty="0" smtClean="0"/>
              <a:t>hypocentrum ve velmi malé hloubce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Antropogenní zemětřesení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způsobené člověkem</a:t>
            </a:r>
          </a:p>
          <a:p>
            <a:r>
              <a:rPr lang="cs-CZ" dirty="0" smtClean="0"/>
              <a:t>podzemní výbuchy (odstřely v dolech, pokusné výbuchy jaderných zbraní)</a:t>
            </a:r>
          </a:p>
          <a:p>
            <a:r>
              <a:rPr lang="cs-CZ" dirty="0" smtClean="0"/>
              <a:t>intenzita velmi nízká</a:t>
            </a:r>
          </a:p>
          <a:p>
            <a:r>
              <a:rPr lang="cs-CZ" dirty="0" smtClean="0"/>
              <a:t>škody jen lokálního charakteru</a:t>
            </a:r>
          </a:p>
          <a:p>
            <a:r>
              <a:rPr lang="cs-CZ" dirty="0" smtClean="0"/>
              <a:t>hypocentrum ve velmi malé hloubce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pool design template">
  <a:themeElements>
    <a:clrScheme name="Vlastní 8">
      <a:dk1>
        <a:srgbClr val="FF0000"/>
      </a:dk1>
      <a:lt1>
        <a:srgbClr val="FF0000"/>
      </a:lt1>
      <a:dk2>
        <a:srgbClr val="FF000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otiv sady Off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tiv sady Office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Šablona návrhu Zelenobílá abstrakce">
  <a:themeElements>
    <a:clrScheme name="Šablona návrhu Zelenobílá abstrakce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93D598"/>
      </a:accent1>
      <a:accent2>
        <a:srgbClr val="29A744"/>
      </a:accent2>
      <a:accent3>
        <a:srgbClr val="FFFFFF"/>
      </a:accent3>
      <a:accent4>
        <a:srgbClr val="000000"/>
      </a:accent4>
      <a:accent5>
        <a:srgbClr val="C8E7CA"/>
      </a:accent5>
      <a:accent6>
        <a:srgbClr val="24973D"/>
      </a:accent6>
      <a:hlink>
        <a:srgbClr val="556731"/>
      </a:hlink>
      <a:folHlink>
        <a:srgbClr val="1A3021"/>
      </a:folHlink>
    </a:clrScheme>
    <a:fontScheme name="Šablona návrhu Zelenobílá abstrak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ablona návrhu Zelenobílá abstrakce 1">
        <a:dk1>
          <a:srgbClr val="000000"/>
        </a:dk1>
        <a:lt1>
          <a:srgbClr val="FFFFFF"/>
        </a:lt1>
        <a:dk2>
          <a:srgbClr val="FFFFFF"/>
        </a:dk2>
        <a:lt2>
          <a:srgbClr val="969696"/>
        </a:lt2>
        <a:accent1>
          <a:srgbClr val="93D598"/>
        </a:accent1>
        <a:accent2>
          <a:srgbClr val="29A744"/>
        </a:accent2>
        <a:accent3>
          <a:srgbClr val="FFFFFF"/>
        </a:accent3>
        <a:accent4>
          <a:srgbClr val="000000"/>
        </a:accent4>
        <a:accent5>
          <a:srgbClr val="C8E7CA"/>
        </a:accent5>
        <a:accent6>
          <a:srgbClr val="24973D"/>
        </a:accent6>
        <a:hlink>
          <a:srgbClr val="556731"/>
        </a:hlink>
        <a:folHlink>
          <a:srgbClr val="1A3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1274</TotalTime>
  <Words>278</Words>
  <Application>Microsoft Office PowerPoint</Application>
  <PresentationFormat>Předvádění na obrazovce (4:3)</PresentationFormat>
  <Paragraphs>64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Whirlpool design template</vt:lpstr>
      <vt:lpstr>Šablona návrhu Zelenobílá abstrakce</vt:lpstr>
      <vt:lpstr>Snímek 1</vt:lpstr>
      <vt:lpstr>Endogenní pochody</vt:lpstr>
      <vt:lpstr>Zemětřesení (seismika)</vt:lpstr>
      <vt:lpstr>Zemětřesení (seismika)</vt:lpstr>
      <vt:lpstr>Tektonická zemětřesení</vt:lpstr>
      <vt:lpstr>Vulkanická zemětřesení</vt:lpstr>
      <vt:lpstr>Řítivá zemětřesení</vt:lpstr>
      <vt:lpstr>Antropogenní zemětřesení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 - botanika</dc:title>
  <dc:subject/>
  <dc:creator>*</dc:creator>
  <cp:keywords/>
  <dc:description/>
  <cp:lastModifiedBy>*</cp:lastModifiedBy>
  <cp:revision>74</cp:revision>
  <cp:lastPrinted>1601-01-01T00:00:00Z</cp:lastPrinted>
  <dcterms:created xsi:type="dcterms:W3CDTF">2013-06-02T15:35:45Z</dcterms:created>
  <dcterms:modified xsi:type="dcterms:W3CDTF">2014-05-11T20:05:03Z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TC010690981033</vt:lpwstr>
  </property>
</Properties>
</file>