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notesMasterIdLst>
    <p:notesMasterId r:id="rId13"/>
  </p:notesMasterIdLst>
  <p:sldIdLst>
    <p:sldId id="273" r:id="rId3"/>
    <p:sldId id="256" r:id="rId4"/>
    <p:sldId id="267" r:id="rId5"/>
    <p:sldId id="264" r:id="rId6"/>
    <p:sldId id="266" r:id="rId7"/>
    <p:sldId id="268" r:id="rId8"/>
    <p:sldId id="269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2514" y="-9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9D263-90E2-48F9-B1A7-8A8D280B6ADC}" type="datetimeFigureOut">
              <a:rPr lang="cs-CZ" smtClean="0"/>
              <a:pPr/>
              <a:t>11.5.2014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47EBF-7EC4-4112-B1CE-D44C742554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10629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7EBF-7EC4-4112-B1CE-D44C7425542D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7247113F-C04B-4F1B-A93A-3F174BDFBA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80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8AD9C-733F-4487-87C1-9D363E7E02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9DEA1-D55F-41D7-8320-DEC588E80A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B346FF-DA70-41C1-BE8F-0F7B665B0D0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1626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8AF5CA-3DF9-401B-86B5-0603F56DA9F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0955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E336F0-1C00-4184-A1A3-FFF11551E51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5800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A5451E-5AA1-4FCD-92F5-FB2CD35C619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5550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5E7755-C2B9-476C-A5FB-A45EAC92461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3669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BE1C4A-5127-46CE-A991-D03BED6BF06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5321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AAF41D-6B94-477A-8C1A-F4F7A28A10A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6658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E98186-DD85-4071-A1C9-6108E75E449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23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3D54F-1C00-4FED-9E27-F57947AB8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D14DD0-620E-4E8D-A68C-199926EAFBF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9197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FD1BCD-6D42-4C72-A62D-D6C55764134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71197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32DDEE-3E51-4928-8D6A-B524C82DEB0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999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D0CA7-9C0C-4C15-847D-6BC8D37C44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D26ED-094D-4CB3-9D8F-4EC117198B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98B18-E66A-4E32-8620-2A164CD3B6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102BD-B2A1-4621-92FF-783830E64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68459-5072-4964-BD6C-0A116E8483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79D21-CDED-425C-ABC5-1497B7D5AB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8E328-310F-4573-A2FB-8F5F488EF8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53CED432-E6C5-438A-BBE0-60C7E6BB32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nadpisu.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FC689606-4F83-4E12-B2D5-D30353640CC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678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42875"/>
            <a:ext cx="8748713" cy="15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637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20946865"/>
              </p:ext>
            </p:extLst>
          </p:nvPr>
        </p:nvGraphicFramePr>
        <p:xfrm>
          <a:off x="412750" y="1703388"/>
          <a:ext cx="8281988" cy="5068888"/>
        </p:xfrm>
        <a:graphic>
          <a:graphicData uri="http://schemas.openxmlformats.org/drawingml/2006/table">
            <a:tbl>
              <a:tblPr/>
              <a:tblGrid>
                <a:gridCol w="1760538"/>
                <a:gridCol w="6521450"/>
              </a:tblGrid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Endogenní pochody - orogeneze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Předmět, ročník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Zeměpis, 1. ročník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Tematická oblast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Fyzickogeografická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sféra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Anotace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Prezentace endogenních pochodů – orogeneze, </a:t>
                      </a: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vrásná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a kerná pohoří. Prezentace 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zákl. pojmů doplněná animacemi a nákresy.</a:t>
                      </a:r>
                      <a:endParaRPr kumimoji="0" 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Klíčová slova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endogenní pochody, orogeneze, vrásy, zlomy, kry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Mgr. Václav Hubáček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Datum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10. 10. 2013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Škola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Gymnázium Jana Opletala, Litovel, Opletalova 189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Projekt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EU peníze středním školám, </a:t>
                      </a: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č.: CZ.1.07/1.5.00/34.0221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4204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/>
          <p:cNvGrpSpPr/>
          <p:nvPr/>
        </p:nvGrpSpPr>
        <p:grpSpPr>
          <a:xfrm rot="10800000">
            <a:off x="3786182" y="4929198"/>
            <a:ext cx="1357322" cy="1000132"/>
            <a:chOff x="3929058" y="4714884"/>
            <a:chExt cx="1357322" cy="1071570"/>
          </a:xfrm>
        </p:grpSpPr>
        <p:sp>
          <p:nvSpPr>
            <p:cNvPr id="5" name="Lichoběžník 4"/>
            <p:cNvSpPr/>
            <p:nvPr/>
          </p:nvSpPr>
          <p:spPr bwMode="auto">
            <a:xfrm rot="10800000">
              <a:off x="3929058" y="4714884"/>
              <a:ext cx="1357322" cy="357190"/>
            </a:xfrm>
            <a:prstGeom prst="trapezoid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Lichoběžník 5"/>
            <p:cNvSpPr/>
            <p:nvPr/>
          </p:nvSpPr>
          <p:spPr bwMode="auto">
            <a:xfrm rot="10800000">
              <a:off x="4000496" y="5072074"/>
              <a:ext cx="1214446" cy="357190"/>
            </a:xfrm>
            <a:prstGeom prst="trapezoid">
              <a:avLst/>
            </a:prstGeom>
            <a:blipFill>
              <a:blip r:embed="rId3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Lichoběžník 6"/>
            <p:cNvSpPr/>
            <p:nvPr/>
          </p:nvSpPr>
          <p:spPr bwMode="auto">
            <a:xfrm rot="10800000">
              <a:off x="4071934" y="5429264"/>
              <a:ext cx="1071570" cy="357190"/>
            </a:xfrm>
            <a:prstGeom prst="trapezoid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Kerná (zlomová) pohoří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62114"/>
          </a:xfrm>
        </p:spPr>
        <p:txBody>
          <a:bodyPr/>
          <a:lstStyle/>
          <a:p>
            <a:r>
              <a:rPr lang="cs-CZ" dirty="0" smtClean="0"/>
              <a:t>zdvihy přetrvávají</a:t>
            </a:r>
          </a:p>
          <a:p>
            <a:r>
              <a:rPr lang="cs-CZ" dirty="0" smtClean="0"/>
              <a:t>vznik </a:t>
            </a:r>
            <a:r>
              <a:rPr lang="cs-CZ" dirty="0" err="1" smtClean="0"/>
              <a:t>hrástí</a:t>
            </a:r>
            <a:endParaRPr lang="cs-CZ" dirty="0" smtClean="0"/>
          </a:p>
          <a:p>
            <a:r>
              <a:rPr lang="cs-CZ" dirty="0" smtClean="0"/>
              <a:t>např. Hrubý Jeseník</a:t>
            </a:r>
          </a:p>
          <a:p>
            <a:endParaRPr lang="cs-CZ" dirty="0"/>
          </a:p>
        </p:txBody>
      </p:sp>
      <p:grpSp>
        <p:nvGrpSpPr>
          <p:cNvPr id="8" name="Skupina 7"/>
          <p:cNvGrpSpPr/>
          <p:nvPr/>
        </p:nvGrpSpPr>
        <p:grpSpPr>
          <a:xfrm rot="10800000">
            <a:off x="214282" y="4929198"/>
            <a:ext cx="2000264" cy="1000132"/>
            <a:chOff x="2571736" y="5072074"/>
            <a:chExt cx="2071702" cy="1071570"/>
          </a:xfrm>
        </p:grpSpPr>
        <p:sp>
          <p:nvSpPr>
            <p:cNvPr id="9" name="Kosoúhelník 8"/>
            <p:cNvSpPr/>
            <p:nvPr/>
          </p:nvSpPr>
          <p:spPr bwMode="auto">
            <a:xfrm>
              <a:off x="2571736" y="578645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Kosoúhelník 9"/>
            <p:cNvSpPr/>
            <p:nvPr/>
          </p:nvSpPr>
          <p:spPr bwMode="auto">
            <a:xfrm>
              <a:off x="2643174" y="5429264"/>
              <a:ext cx="1928826" cy="357190"/>
            </a:xfrm>
            <a:prstGeom prst="parallelogram">
              <a:avLst/>
            </a:prstGeom>
            <a:blipFill>
              <a:blip r:embed="rId3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Kosoúhelník 10"/>
            <p:cNvSpPr/>
            <p:nvPr/>
          </p:nvSpPr>
          <p:spPr bwMode="auto">
            <a:xfrm>
              <a:off x="2714612" y="507207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2" name="Skupina 11"/>
          <p:cNvGrpSpPr/>
          <p:nvPr/>
        </p:nvGrpSpPr>
        <p:grpSpPr>
          <a:xfrm rot="10800000" flipH="1">
            <a:off x="6715140" y="4929198"/>
            <a:ext cx="2000264" cy="1000132"/>
            <a:chOff x="2571736" y="5072074"/>
            <a:chExt cx="2071702" cy="1071570"/>
          </a:xfrm>
        </p:grpSpPr>
        <p:sp>
          <p:nvSpPr>
            <p:cNvPr id="13" name="Kosoúhelník 12"/>
            <p:cNvSpPr/>
            <p:nvPr/>
          </p:nvSpPr>
          <p:spPr bwMode="auto">
            <a:xfrm>
              <a:off x="2571736" y="578645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Kosoúhelník 13"/>
            <p:cNvSpPr/>
            <p:nvPr/>
          </p:nvSpPr>
          <p:spPr bwMode="auto">
            <a:xfrm>
              <a:off x="2643174" y="5429264"/>
              <a:ext cx="1928826" cy="357190"/>
            </a:xfrm>
            <a:prstGeom prst="parallelogram">
              <a:avLst/>
            </a:prstGeom>
            <a:blipFill>
              <a:blip r:embed="rId3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Kosoúhelník 14"/>
            <p:cNvSpPr/>
            <p:nvPr/>
          </p:nvSpPr>
          <p:spPr bwMode="auto">
            <a:xfrm>
              <a:off x="2714612" y="507207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6" name="Skupina 15"/>
          <p:cNvGrpSpPr/>
          <p:nvPr/>
        </p:nvGrpSpPr>
        <p:grpSpPr>
          <a:xfrm rot="10800000">
            <a:off x="2000232" y="4929198"/>
            <a:ext cx="2000264" cy="1000132"/>
            <a:chOff x="2571736" y="5072074"/>
            <a:chExt cx="2071702" cy="1071570"/>
          </a:xfrm>
        </p:grpSpPr>
        <p:sp>
          <p:nvSpPr>
            <p:cNvPr id="17" name="Kosoúhelník 16"/>
            <p:cNvSpPr/>
            <p:nvPr/>
          </p:nvSpPr>
          <p:spPr bwMode="auto">
            <a:xfrm>
              <a:off x="2571736" y="578645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Kosoúhelník 17"/>
            <p:cNvSpPr/>
            <p:nvPr/>
          </p:nvSpPr>
          <p:spPr bwMode="auto">
            <a:xfrm>
              <a:off x="2643174" y="5429264"/>
              <a:ext cx="1928826" cy="357190"/>
            </a:xfrm>
            <a:prstGeom prst="parallelogram">
              <a:avLst/>
            </a:prstGeom>
            <a:blipFill>
              <a:blip r:embed="rId3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Kosoúhelník 18"/>
            <p:cNvSpPr/>
            <p:nvPr/>
          </p:nvSpPr>
          <p:spPr bwMode="auto">
            <a:xfrm>
              <a:off x="2714612" y="507207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0" name="Skupina 19"/>
          <p:cNvGrpSpPr/>
          <p:nvPr/>
        </p:nvGrpSpPr>
        <p:grpSpPr>
          <a:xfrm rot="10800000" flipH="1">
            <a:off x="4929190" y="4929198"/>
            <a:ext cx="2000264" cy="1000132"/>
            <a:chOff x="2571736" y="5072074"/>
            <a:chExt cx="2071702" cy="1071570"/>
          </a:xfrm>
        </p:grpSpPr>
        <p:sp>
          <p:nvSpPr>
            <p:cNvPr id="21" name="Kosoúhelník 20"/>
            <p:cNvSpPr/>
            <p:nvPr/>
          </p:nvSpPr>
          <p:spPr bwMode="auto">
            <a:xfrm>
              <a:off x="2571736" y="578645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Kosoúhelník 21"/>
            <p:cNvSpPr/>
            <p:nvPr/>
          </p:nvSpPr>
          <p:spPr bwMode="auto">
            <a:xfrm>
              <a:off x="2643174" y="5429264"/>
              <a:ext cx="1928826" cy="357190"/>
            </a:xfrm>
            <a:prstGeom prst="parallelogram">
              <a:avLst/>
            </a:prstGeom>
            <a:blipFill>
              <a:blip r:embed="rId3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Kosoúhelník 22"/>
            <p:cNvSpPr/>
            <p:nvPr/>
          </p:nvSpPr>
          <p:spPr bwMode="auto">
            <a:xfrm>
              <a:off x="2714612" y="507207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72033E-6 L 0.00643 -0.050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" y="-2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72033E-6 L -0.00677 -0.050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" y="-25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72033E-6 L -0.00399 -0.0920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-4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Endogenní pochody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Horotvorná činnost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72396" y="6143644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 Black" pitchFamily="34" charset="0"/>
              </a:rPr>
              <a:t>Hu2_11</a:t>
            </a:r>
            <a:endParaRPr lang="cs-CZ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Endogenní pochody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procesy mající původ v nitru země</a:t>
            </a:r>
          </a:p>
          <a:p>
            <a:r>
              <a:rPr lang="cs-CZ" dirty="0" smtClean="0"/>
              <a:t>zdrojem energie horké zemské jádro</a:t>
            </a:r>
          </a:p>
          <a:p>
            <a:pPr lvl="1"/>
            <a:r>
              <a:rPr lang="cs-CZ" dirty="0" smtClean="0"/>
              <a:t>rozpad radioaktivních prvků</a:t>
            </a:r>
          </a:p>
          <a:p>
            <a:r>
              <a:rPr lang="cs-CZ" dirty="0" smtClean="0"/>
              <a:t>nepravidelné, vázané na určitá místa (nejčastěji okraje </a:t>
            </a:r>
            <a:r>
              <a:rPr lang="cs-CZ" dirty="0" err="1" smtClean="0"/>
              <a:t>litosferických</a:t>
            </a:r>
            <a:r>
              <a:rPr lang="cs-CZ" dirty="0" smtClean="0"/>
              <a:t> desek)</a:t>
            </a:r>
          </a:p>
          <a:p>
            <a:r>
              <a:rPr lang="cs-CZ" dirty="0" smtClean="0"/>
              <a:t>zvyšují výškové rozdíly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Endogenní pochody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rozdělení</a:t>
            </a:r>
          </a:p>
          <a:p>
            <a:pPr lvl="1"/>
            <a:r>
              <a:rPr lang="cs-CZ" dirty="0" smtClean="0"/>
              <a:t>horotvorná činnost (orogeneze)</a:t>
            </a:r>
          </a:p>
          <a:p>
            <a:pPr lvl="1"/>
            <a:r>
              <a:rPr lang="cs-CZ" dirty="0" smtClean="0"/>
              <a:t>sopečná činnost (vulkanismus)</a:t>
            </a:r>
          </a:p>
          <a:p>
            <a:pPr lvl="1"/>
            <a:r>
              <a:rPr lang="cs-CZ" dirty="0" smtClean="0"/>
              <a:t>zemětřesení (seismika)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cs-CZ" dirty="0" smtClean="0"/>
              <a:t>Horotvorná činnost (orogeneze)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vznikají</a:t>
            </a:r>
          </a:p>
          <a:p>
            <a:pPr lvl="1"/>
            <a:r>
              <a:rPr lang="cs-CZ" dirty="0" smtClean="0"/>
              <a:t>vrásy a příkrovy</a:t>
            </a:r>
          </a:p>
          <a:p>
            <a:pPr lvl="1"/>
            <a:r>
              <a:rPr lang="cs-CZ" dirty="0" smtClean="0"/>
              <a:t>zlomy</a:t>
            </a: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5000628" y="2285992"/>
            <a:ext cx="3143272" cy="1428761"/>
            <a:chOff x="1643042" y="4357694"/>
            <a:chExt cx="3857652" cy="2000265"/>
          </a:xfrm>
        </p:grpSpPr>
        <p:sp>
          <p:nvSpPr>
            <p:cNvPr id="5" name="Volný tvar 4"/>
            <p:cNvSpPr/>
            <p:nvPr/>
          </p:nvSpPr>
          <p:spPr bwMode="auto">
            <a:xfrm>
              <a:off x="1643042" y="4357694"/>
              <a:ext cx="3834213" cy="1546789"/>
            </a:xfrm>
            <a:custGeom>
              <a:avLst/>
              <a:gdLst>
                <a:gd name="connsiteX0" fmla="*/ 0 w 3834213"/>
                <a:gd name="connsiteY0" fmla="*/ 1546789 h 1546789"/>
                <a:gd name="connsiteX1" fmla="*/ 239283 w 3834213"/>
                <a:gd name="connsiteY1" fmla="*/ 1427148 h 1546789"/>
                <a:gd name="connsiteX2" fmla="*/ 598206 w 3834213"/>
                <a:gd name="connsiteY2" fmla="*/ 982767 h 1546789"/>
                <a:gd name="connsiteX3" fmla="*/ 922946 w 3834213"/>
                <a:gd name="connsiteY3" fmla="*/ 264920 h 1546789"/>
                <a:gd name="connsiteX4" fmla="*/ 1256232 w 3834213"/>
                <a:gd name="connsiteY4" fmla="*/ 8546 h 1546789"/>
                <a:gd name="connsiteX5" fmla="*/ 1580972 w 3834213"/>
                <a:gd name="connsiteY5" fmla="*/ 213645 h 1546789"/>
                <a:gd name="connsiteX6" fmla="*/ 1922804 w 3834213"/>
                <a:gd name="connsiteY6" fmla="*/ 726393 h 1546789"/>
                <a:gd name="connsiteX7" fmla="*/ 2153541 w 3834213"/>
                <a:gd name="connsiteY7" fmla="*/ 1110954 h 1546789"/>
                <a:gd name="connsiteX8" fmla="*/ 2444098 w 3834213"/>
                <a:gd name="connsiteY8" fmla="*/ 1358782 h 1546789"/>
                <a:gd name="connsiteX9" fmla="*/ 2760292 w 3834213"/>
                <a:gd name="connsiteY9" fmla="*/ 1452785 h 1546789"/>
                <a:gd name="connsiteX10" fmla="*/ 2965391 w 3834213"/>
                <a:gd name="connsiteY10" fmla="*/ 1410056 h 1546789"/>
                <a:gd name="connsiteX11" fmla="*/ 3170490 w 3834213"/>
                <a:gd name="connsiteY11" fmla="*/ 1239140 h 1546789"/>
                <a:gd name="connsiteX12" fmla="*/ 3512322 w 3834213"/>
                <a:gd name="connsiteY12" fmla="*/ 828942 h 1546789"/>
                <a:gd name="connsiteX13" fmla="*/ 3785787 w 3834213"/>
                <a:gd name="connsiteY13" fmla="*/ 324740 h 1546789"/>
                <a:gd name="connsiteX14" fmla="*/ 3802879 w 3834213"/>
                <a:gd name="connsiteY14" fmla="*/ 290557 h 1546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34213" h="1546789">
                  <a:moveTo>
                    <a:pt x="0" y="1546789"/>
                  </a:moveTo>
                  <a:cubicBezTo>
                    <a:pt x="69791" y="1533970"/>
                    <a:pt x="139582" y="1521152"/>
                    <a:pt x="239283" y="1427148"/>
                  </a:cubicBezTo>
                  <a:cubicBezTo>
                    <a:pt x="338984" y="1333144"/>
                    <a:pt x="484262" y="1176472"/>
                    <a:pt x="598206" y="982767"/>
                  </a:cubicBezTo>
                  <a:cubicBezTo>
                    <a:pt x="712150" y="789062"/>
                    <a:pt x="813275" y="427290"/>
                    <a:pt x="922946" y="264920"/>
                  </a:cubicBezTo>
                  <a:cubicBezTo>
                    <a:pt x="1032617" y="102550"/>
                    <a:pt x="1146561" y="17092"/>
                    <a:pt x="1256232" y="8546"/>
                  </a:cubicBezTo>
                  <a:cubicBezTo>
                    <a:pt x="1365903" y="0"/>
                    <a:pt x="1469877" y="94004"/>
                    <a:pt x="1580972" y="213645"/>
                  </a:cubicBezTo>
                  <a:cubicBezTo>
                    <a:pt x="1692067" y="333286"/>
                    <a:pt x="1827376" y="576842"/>
                    <a:pt x="1922804" y="726393"/>
                  </a:cubicBezTo>
                  <a:cubicBezTo>
                    <a:pt x="2018232" y="875944"/>
                    <a:pt x="2066659" y="1005556"/>
                    <a:pt x="2153541" y="1110954"/>
                  </a:cubicBezTo>
                  <a:cubicBezTo>
                    <a:pt x="2240423" y="1216352"/>
                    <a:pt x="2342973" y="1301810"/>
                    <a:pt x="2444098" y="1358782"/>
                  </a:cubicBezTo>
                  <a:cubicBezTo>
                    <a:pt x="2545223" y="1415754"/>
                    <a:pt x="2673410" y="1444239"/>
                    <a:pt x="2760292" y="1452785"/>
                  </a:cubicBezTo>
                  <a:cubicBezTo>
                    <a:pt x="2847174" y="1461331"/>
                    <a:pt x="2897025" y="1445664"/>
                    <a:pt x="2965391" y="1410056"/>
                  </a:cubicBezTo>
                  <a:cubicBezTo>
                    <a:pt x="3033757" y="1374448"/>
                    <a:pt x="3079335" y="1335992"/>
                    <a:pt x="3170490" y="1239140"/>
                  </a:cubicBezTo>
                  <a:cubicBezTo>
                    <a:pt x="3261645" y="1142288"/>
                    <a:pt x="3409773" y="981342"/>
                    <a:pt x="3512322" y="828942"/>
                  </a:cubicBezTo>
                  <a:cubicBezTo>
                    <a:pt x="3614871" y="676542"/>
                    <a:pt x="3737361" y="414471"/>
                    <a:pt x="3785787" y="324740"/>
                  </a:cubicBezTo>
                  <a:cubicBezTo>
                    <a:pt x="3834213" y="235009"/>
                    <a:pt x="3818546" y="262783"/>
                    <a:pt x="3802879" y="290557"/>
                  </a:cubicBezTo>
                </a:path>
              </a:pathLst>
            </a:custGeom>
            <a:noFill/>
            <a:ln w="2286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Volný tvar 5"/>
            <p:cNvSpPr/>
            <p:nvPr/>
          </p:nvSpPr>
          <p:spPr bwMode="auto">
            <a:xfrm>
              <a:off x="1643042" y="4572008"/>
              <a:ext cx="3857652" cy="1546789"/>
            </a:xfrm>
            <a:custGeom>
              <a:avLst/>
              <a:gdLst>
                <a:gd name="connsiteX0" fmla="*/ 0 w 3834213"/>
                <a:gd name="connsiteY0" fmla="*/ 1546789 h 1546789"/>
                <a:gd name="connsiteX1" fmla="*/ 239283 w 3834213"/>
                <a:gd name="connsiteY1" fmla="*/ 1427148 h 1546789"/>
                <a:gd name="connsiteX2" fmla="*/ 598206 w 3834213"/>
                <a:gd name="connsiteY2" fmla="*/ 982767 h 1546789"/>
                <a:gd name="connsiteX3" fmla="*/ 922946 w 3834213"/>
                <a:gd name="connsiteY3" fmla="*/ 264920 h 1546789"/>
                <a:gd name="connsiteX4" fmla="*/ 1256232 w 3834213"/>
                <a:gd name="connsiteY4" fmla="*/ 8546 h 1546789"/>
                <a:gd name="connsiteX5" fmla="*/ 1580972 w 3834213"/>
                <a:gd name="connsiteY5" fmla="*/ 213645 h 1546789"/>
                <a:gd name="connsiteX6" fmla="*/ 1922804 w 3834213"/>
                <a:gd name="connsiteY6" fmla="*/ 726393 h 1546789"/>
                <a:gd name="connsiteX7" fmla="*/ 2153541 w 3834213"/>
                <a:gd name="connsiteY7" fmla="*/ 1110954 h 1546789"/>
                <a:gd name="connsiteX8" fmla="*/ 2444098 w 3834213"/>
                <a:gd name="connsiteY8" fmla="*/ 1358782 h 1546789"/>
                <a:gd name="connsiteX9" fmla="*/ 2760292 w 3834213"/>
                <a:gd name="connsiteY9" fmla="*/ 1452785 h 1546789"/>
                <a:gd name="connsiteX10" fmla="*/ 2965391 w 3834213"/>
                <a:gd name="connsiteY10" fmla="*/ 1410056 h 1546789"/>
                <a:gd name="connsiteX11" fmla="*/ 3170490 w 3834213"/>
                <a:gd name="connsiteY11" fmla="*/ 1239140 h 1546789"/>
                <a:gd name="connsiteX12" fmla="*/ 3512322 w 3834213"/>
                <a:gd name="connsiteY12" fmla="*/ 828942 h 1546789"/>
                <a:gd name="connsiteX13" fmla="*/ 3785787 w 3834213"/>
                <a:gd name="connsiteY13" fmla="*/ 324740 h 1546789"/>
                <a:gd name="connsiteX14" fmla="*/ 3802879 w 3834213"/>
                <a:gd name="connsiteY14" fmla="*/ 290557 h 1546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34213" h="1546789">
                  <a:moveTo>
                    <a:pt x="0" y="1546789"/>
                  </a:moveTo>
                  <a:cubicBezTo>
                    <a:pt x="69791" y="1533970"/>
                    <a:pt x="139582" y="1521152"/>
                    <a:pt x="239283" y="1427148"/>
                  </a:cubicBezTo>
                  <a:cubicBezTo>
                    <a:pt x="338984" y="1333144"/>
                    <a:pt x="484262" y="1176472"/>
                    <a:pt x="598206" y="982767"/>
                  </a:cubicBezTo>
                  <a:cubicBezTo>
                    <a:pt x="712150" y="789062"/>
                    <a:pt x="813275" y="427290"/>
                    <a:pt x="922946" y="264920"/>
                  </a:cubicBezTo>
                  <a:cubicBezTo>
                    <a:pt x="1032617" y="102550"/>
                    <a:pt x="1146561" y="17092"/>
                    <a:pt x="1256232" y="8546"/>
                  </a:cubicBezTo>
                  <a:cubicBezTo>
                    <a:pt x="1365903" y="0"/>
                    <a:pt x="1469877" y="94004"/>
                    <a:pt x="1580972" y="213645"/>
                  </a:cubicBezTo>
                  <a:cubicBezTo>
                    <a:pt x="1692067" y="333286"/>
                    <a:pt x="1827376" y="576842"/>
                    <a:pt x="1922804" y="726393"/>
                  </a:cubicBezTo>
                  <a:cubicBezTo>
                    <a:pt x="2018232" y="875944"/>
                    <a:pt x="2066659" y="1005556"/>
                    <a:pt x="2153541" y="1110954"/>
                  </a:cubicBezTo>
                  <a:cubicBezTo>
                    <a:pt x="2240423" y="1216352"/>
                    <a:pt x="2342973" y="1301810"/>
                    <a:pt x="2444098" y="1358782"/>
                  </a:cubicBezTo>
                  <a:cubicBezTo>
                    <a:pt x="2545223" y="1415754"/>
                    <a:pt x="2673410" y="1444239"/>
                    <a:pt x="2760292" y="1452785"/>
                  </a:cubicBezTo>
                  <a:cubicBezTo>
                    <a:pt x="2847174" y="1461331"/>
                    <a:pt x="2897025" y="1445664"/>
                    <a:pt x="2965391" y="1410056"/>
                  </a:cubicBezTo>
                  <a:cubicBezTo>
                    <a:pt x="3033757" y="1374448"/>
                    <a:pt x="3079335" y="1335992"/>
                    <a:pt x="3170490" y="1239140"/>
                  </a:cubicBezTo>
                  <a:cubicBezTo>
                    <a:pt x="3261645" y="1142288"/>
                    <a:pt x="3409773" y="981342"/>
                    <a:pt x="3512322" y="828942"/>
                  </a:cubicBezTo>
                  <a:cubicBezTo>
                    <a:pt x="3614871" y="676542"/>
                    <a:pt x="3737361" y="414471"/>
                    <a:pt x="3785787" y="324740"/>
                  </a:cubicBezTo>
                  <a:cubicBezTo>
                    <a:pt x="3834213" y="235009"/>
                    <a:pt x="3818546" y="262783"/>
                    <a:pt x="3802879" y="290557"/>
                  </a:cubicBezTo>
                </a:path>
              </a:pathLst>
            </a:custGeom>
            <a:noFill/>
            <a:ln w="228600" cap="flat" cmpd="sng" algn="ctr">
              <a:solidFill>
                <a:schemeClr val="tx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Volný tvar 6"/>
            <p:cNvSpPr/>
            <p:nvPr/>
          </p:nvSpPr>
          <p:spPr bwMode="auto">
            <a:xfrm>
              <a:off x="1643042" y="4786322"/>
              <a:ext cx="3857652" cy="1571637"/>
            </a:xfrm>
            <a:custGeom>
              <a:avLst/>
              <a:gdLst>
                <a:gd name="connsiteX0" fmla="*/ 0 w 3834213"/>
                <a:gd name="connsiteY0" fmla="*/ 1546789 h 1546789"/>
                <a:gd name="connsiteX1" fmla="*/ 239283 w 3834213"/>
                <a:gd name="connsiteY1" fmla="*/ 1427148 h 1546789"/>
                <a:gd name="connsiteX2" fmla="*/ 598206 w 3834213"/>
                <a:gd name="connsiteY2" fmla="*/ 982767 h 1546789"/>
                <a:gd name="connsiteX3" fmla="*/ 922946 w 3834213"/>
                <a:gd name="connsiteY3" fmla="*/ 264920 h 1546789"/>
                <a:gd name="connsiteX4" fmla="*/ 1256232 w 3834213"/>
                <a:gd name="connsiteY4" fmla="*/ 8546 h 1546789"/>
                <a:gd name="connsiteX5" fmla="*/ 1580972 w 3834213"/>
                <a:gd name="connsiteY5" fmla="*/ 213645 h 1546789"/>
                <a:gd name="connsiteX6" fmla="*/ 1922804 w 3834213"/>
                <a:gd name="connsiteY6" fmla="*/ 726393 h 1546789"/>
                <a:gd name="connsiteX7" fmla="*/ 2153541 w 3834213"/>
                <a:gd name="connsiteY7" fmla="*/ 1110954 h 1546789"/>
                <a:gd name="connsiteX8" fmla="*/ 2444098 w 3834213"/>
                <a:gd name="connsiteY8" fmla="*/ 1358782 h 1546789"/>
                <a:gd name="connsiteX9" fmla="*/ 2760292 w 3834213"/>
                <a:gd name="connsiteY9" fmla="*/ 1452785 h 1546789"/>
                <a:gd name="connsiteX10" fmla="*/ 2965391 w 3834213"/>
                <a:gd name="connsiteY10" fmla="*/ 1410056 h 1546789"/>
                <a:gd name="connsiteX11" fmla="*/ 3170490 w 3834213"/>
                <a:gd name="connsiteY11" fmla="*/ 1239140 h 1546789"/>
                <a:gd name="connsiteX12" fmla="*/ 3512322 w 3834213"/>
                <a:gd name="connsiteY12" fmla="*/ 828942 h 1546789"/>
                <a:gd name="connsiteX13" fmla="*/ 3785787 w 3834213"/>
                <a:gd name="connsiteY13" fmla="*/ 324740 h 1546789"/>
                <a:gd name="connsiteX14" fmla="*/ 3802879 w 3834213"/>
                <a:gd name="connsiteY14" fmla="*/ 290557 h 1546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34213" h="1546789">
                  <a:moveTo>
                    <a:pt x="0" y="1546789"/>
                  </a:moveTo>
                  <a:cubicBezTo>
                    <a:pt x="69791" y="1533970"/>
                    <a:pt x="139582" y="1521152"/>
                    <a:pt x="239283" y="1427148"/>
                  </a:cubicBezTo>
                  <a:cubicBezTo>
                    <a:pt x="338984" y="1333144"/>
                    <a:pt x="484262" y="1176472"/>
                    <a:pt x="598206" y="982767"/>
                  </a:cubicBezTo>
                  <a:cubicBezTo>
                    <a:pt x="712150" y="789062"/>
                    <a:pt x="813275" y="427290"/>
                    <a:pt x="922946" y="264920"/>
                  </a:cubicBezTo>
                  <a:cubicBezTo>
                    <a:pt x="1032617" y="102550"/>
                    <a:pt x="1146561" y="17092"/>
                    <a:pt x="1256232" y="8546"/>
                  </a:cubicBezTo>
                  <a:cubicBezTo>
                    <a:pt x="1365903" y="0"/>
                    <a:pt x="1469877" y="94004"/>
                    <a:pt x="1580972" y="213645"/>
                  </a:cubicBezTo>
                  <a:cubicBezTo>
                    <a:pt x="1692067" y="333286"/>
                    <a:pt x="1827376" y="576842"/>
                    <a:pt x="1922804" y="726393"/>
                  </a:cubicBezTo>
                  <a:cubicBezTo>
                    <a:pt x="2018232" y="875944"/>
                    <a:pt x="2066659" y="1005556"/>
                    <a:pt x="2153541" y="1110954"/>
                  </a:cubicBezTo>
                  <a:cubicBezTo>
                    <a:pt x="2240423" y="1216352"/>
                    <a:pt x="2342973" y="1301810"/>
                    <a:pt x="2444098" y="1358782"/>
                  </a:cubicBezTo>
                  <a:cubicBezTo>
                    <a:pt x="2545223" y="1415754"/>
                    <a:pt x="2673410" y="1444239"/>
                    <a:pt x="2760292" y="1452785"/>
                  </a:cubicBezTo>
                  <a:cubicBezTo>
                    <a:pt x="2847174" y="1461331"/>
                    <a:pt x="2897025" y="1445664"/>
                    <a:pt x="2965391" y="1410056"/>
                  </a:cubicBezTo>
                  <a:cubicBezTo>
                    <a:pt x="3033757" y="1374448"/>
                    <a:pt x="3079335" y="1335992"/>
                    <a:pt x="3170490" y="1239140"/>
                  </a:cubicBezTo>
                  <a:cubicBezTo>
                    <a:pt x="3261645" y="1142288"/>
                    <a:pt x="3409773" y="981342"/>
                    <a:pt x="3512322" y="828942"/>
                  </a:cubicBezTo>
                  <a:cubicBezTo>
                    <a:pt x="3614871" y="676542"/>
                    <a:pt x="3737361" y="414471"/>
                    <a:pt x="3785787" y="324740"/>
                  </a:cubicBezTo>
                  <a:cubicBezTo>
                    <a:pt x="3834213" y="235009"/>
                    <a:pt x="3818546" y="262783"/>
                    <a:pt x="3802879" y="290557"/>
                  </a:cubicBezTo>
                </a:path>
              </a:pathLst>
            </a:custGeom>
            <a:noFill/>
            <a:ln w="2286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8" name="Skupina 7"/>
          <p:cNvGrpSpPr/>
          <p:nvPr/>
        </p:nvGrpSpPr>
        <p:grpSpPr>
          <a:xfrm>
            <a:off x="2571736" y="5143512"/>
            <a:ext cx="2000264" cy="1000132"/>
            <a:chOff x="2571736" y="5072074"/>
            <a:chExt cx="2071702" cy="1071570"/>
          </a:xfrm>
        </p:grpSpPr>
        <p:sp>
          <p:nvSpPr>
            <p:cNvPr id="9" name="Kosoúhelník 8"/>
            <p:cNvSpPr/>
            <p:nvPr/>
          </p:nvSpPr>
          <p:spPr bwMode="auto">
            <a:xfrm>
              <a:off x="2571736" y="578645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Kosoúhelník 9"/>
            <p:cNvSpPr/>
            <p:nvPr/>
          </p:nvSpPr>
          <p:spPr bwMode="auto">
            <a:xfrm>
              <a:off x="2643174" y="5429264"/>
              <a:ext cx="1928826" cy="357190"/>
            </a:xfrm>
            <a:prstGeom prst="parallelogram">
              <a:avLst/>
            </a:prstGeom>
            <a:blipFill>
              <a:blip r:embed="rId3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Kosoúhelník 10"/>
            <p:cNvSpPr/>
            <p:nvPr/>
          </p:nvSpPr>
          <p:spPr bwMode="auto">
            <a:xfrm>
              <a:off x="2714612" y="507207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2" name="Skupina 11"/>
          <p:cNvGrpSpPr/>
          <p:nvPr/>
        </p:nvGrpSpPr>
        <p:grpSpPr>
          <a:xfrm>
            <a:off x="4429124" y="4857760"/>
            <a:ext cx="2000264" cy="1000132"/>
            <a:chOff x="2571736" y="5072074"/>
            <a:chExt cx="2071702" cy="1071570"/>
          </a:xfrm>
        </p:grpSpPr>
        <p:sp>
          <p:nvSpPr>
            <p:cNvPr id="13" name="Kosoúhelník 12"/>
            <p:cNvSpPr/>
            <p:nvPr/>
          </p:nvSpPr>
          <p:spPr bwMode="auto">
            <a:xfrm>
              <a:off x="2571736" y="578645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Kosoúhelník 13"/>
            <p:cNvSpPr/>
            <p:nvPr/>
          </p:nvSpPr>
          <p:spPr bwMode="auto">
            <a:xfrm>
              <a:off x="2643174" y="5429264"/>
              <a:ext cx="1928826" cy="357190"/>
            </a:xfrm>
            <a:prstGeom prst="parallelogram">
              <a:avLst/>
            </a:prstGeom>
            <a:blipFill>
              <a:blip r:embed="rId3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Kosoúhelník 14"/>
            <p:cNvSpPr/>
            <p:nvPr/>
          </p:nvSpPr>
          <p:spPr bwMode="auto">
            <a:xfrm>
              <a:off x="2714612" y="507207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6" name="Přímá spojovací čára 15"/>
          <p:cNvCxnSpPr/>
          <p:nvPr/>
        </p:nvCxnSpPr>
        <p:spPr bwMode="auto">
          <a:xfrm rot="5400000">
            <a:off x="3393273" y="5179231"/>
            <a:ext cx="2214578" cy="57150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Vrásná</a:t>
            </a:r>
            <a:r>
              <a:rPr lang="cs-CZ" dirty="0" smtClean="0"/>
              <a:t> pohoří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019304"/>
          </a:xfrm>
          <a:ln w="0" cmpd="sng"/>
        </p:spPr>
        <p:txBody>
          <a:bodyPr/>
          <a:lstStyle/>
          <a:p>
            <a:r>
              <a:rPr lang="cs-CZ" dirty="0" smtClean="0"/>
              <a:t>převládají síly v horizontálním směru</a:t>
            </a:r>
          </a:p>
          <a:p>
            <a:r>
              <a:rPr lang="cs-CZ" dirty="0" err="1" smtClean="0"/>
              <a:t>vzníkají</a:t>
            </a:r>
            <a:r>
              <a:rPr lang="cs-CZ" dirty="0" smtClean="0"/>
              <a:t> vrásy</a:t>
            </a:r>
          </a:p>
          <a:p>
            <a:r>
              <a:rPr lang="cs-CZ" dirty="0" smtClean="0"/>
              <a:t>např. pohoří Zagros (Irán) </a:t>
            </a:r>
            <a:endParaRPr lang="cs-CZ" dirty="0"/>
          </a:p>
        </p:txBody>
      </p:sp>
      <p:grpSp>
        <p:nvGrpSpPr>
          <p:cNvPr id="8" name="Skupina 7"/>
          <p:cNvGrpSpPr/>
          <p:nvPr/>
        </p:nvGrpSpPr>
        <p:grpSpPr>
          <a:xfrm>
            <a:off x="1643042" y="4429132"/>
            <a:ext cx="5143536" cy="1928827"/>
            <a:chOff x="1643042" y="4357694"/>
            <a:chExt cx="3857652" cy="2000265"/>
          </a:xfrm>
        </p:grpSpPr>
        <p:sp>
          <p:nvSpPr>
            <p:cNvPr id="5" name="Volný tvar 4"/>
            <p:cNvSpPr/>
            <p:nvPr/>
          </p:nvSpPr>
          <p:spPr bwMode="auto">
            <a:xfrm>
              <a:off x="1643042" y="4357694"/>
              <a:ext cx="3834213" cy="1546789"/>
            </a:xfrm>
            <a:custGeom>
              <a:avLst/>
              <a:gdLst>
                <a:gd name="connsiteX0" fmla="*/ 0 w 3834213"/>
                <a:gd name="connsiteY0" fmla="*/ 1546789 h 1546789"/>
                <a:gd name="connsiteX1" fmla="*/ 239283 w 3834213"/>
                <a:gd name="connsiteY1" fmla="*/ 1427148 h 1546789"/>
                <a:gd name="connsiteX2" fmla="*/ 598206 w 3834213"/>
                <a:gd name="connsiteY2" fmla="*/ 982767 h 1546789"/>
                <a:gd name="connsiteX3" fmla="*/ 922946 w 3834213"/>
                <a:gd name="connsiteY3" fmla="*/ 264920 h 1546789"/>
                <a:gd name="connsiteX4" fmla="*/ 1256232 w 3834213"/>
                <a:gd name="connsiteY4" fmla="*/ 8546 h 1546789"/>
                <a:gd name="connsiteX5" fmla="*/ 1580972 w 3834213"/>
                <a:gd name="connsiteY5" fmla="*/ 213645 h 1546789"/>
                <a:gd name="connsiteX6" fmla="*/ 1922804 w 3834213"/>
                <a:gd name="connsiteY6" fmla="*/ 726393 h 1546789"/>
                <a:gd name="connsiteX7" fmla="*/ 2153541 w 3834213"/>
                <a:gd name="connsiteY7" fmla="*/ 1110954 h 1546789"/>
                <a:gd name="connsiteX8" fmla="*/ 2444098 w 3834213"/>
                <a:gd name="connsiteY8" fmla="*/ 1358782 h 1546789"/>
                <a:gd name="connsiteX9" fmla="*/ 2760292 w 3834213"/>
                <a:gd name="connsiteY9" fmla="*/ 1452785 h 1546789"/>
                <a:gd name="connsiteX10" fmla="*/ 2965391 w 3834213"/>
                <a:gd name="connsiteY10" fmla="*/ 1410056 h 1546789"/>
                <a:gd name="connsiteX11" fmla="*/ 3170490 w 3834213"/>
                <a:gd name="connsiteY11" fmla="*/ 1239140 h 1546789"/>
                <a:gd name="connsiteX12" fmla="*/ 3512322 w 3834213"/>
                <a:gd name="connsiteY12" fmla="*/ 828942 h 1546789"/>
                <a:gd name="connsiteX13" fmla="*/ 3785787 w 3834213"/>
                <a:gd name="connsiteY13" fmla="*/ 324740 h 1546789"/>
                <a:gd name="connsiteX14" fmla="*/ 3802879 w 3834213"/>
                <a:gd name="connsiteY14" fmla="*/ 290557 h 1546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34213" h="1546789">
                  <a:moveTo>
                    <a:pt x="0" y="1546789"/>
                  </a:moveTo>
                  <a:cubicBezTo>
                    <a:pt x="69791" y="1533970"/>
                    <a:pt x="139582" y="1521152"/>
                    <a:pt x="239283" y="1427148"/>
                  </a:cubicBezTo>
                  <a:cubicBezTo>
                    <a:pt x="338984" y="1333144"/>
                    <a:pt x="484262" y="1176472"/>
                    <a:pt x="598206" y="982767"/>
                  </a:cubicBezTo>
                  <a:cubicBezTo>
                    <a:pt x="712150" y="789062"/>
                    <a:pt x="813275" y="427290"/>
                    <a:pt x="922946" y="264920"/>
                  </a:cubicBezTo>
                  <a:cubicBezTo>
                    <a:pt x="1032617" y="102550"/>
                    <a:pt x="1146561" y="17092"/>
                    <a:pt x="1256232" y="8546"/>
                  </a:cubicBezTo>
                  <a:cubicBezTo>
                    <a:pt x="1365903" y="0"/>
                    <a:pt x="1469877" y="94004"/>
                    <a:pt x="1580972" y="213645"/>
                  </a:cubicBezTo>
                  <a:cubicBezTo>
                    <a:pt x="1692067" y="333286"/>
                    <a:pt x="1827376" y="576842"/>
                    <a:pt x="1922804" y="726393"/>
                  </a:cubicBezTo>
                  <a:cubicBezTo>
                    <a:pt x="2018232" y="875944"/>
                    <a:pt x="2066659" y="1005556"/>
                    <a:pt x="2153541" y="1110954"/>
                  </a:cubicBezTo>
                  <a:cubicBezTo>
                    <a:pt x="2240423" y="1216352"/>
                    <a:pt x="2342973" y="1301810"/>
                    <a:pt x="2444098" y="1358782"/>
                  </a:cubicBezTo>
                  <a:cubicBezTo>
                    <a:pt x="2545223" y="1415754"/>
                    <a:pt x="2673410" y="1444239"/>
                    <a:pt x="2760292" y="1452785"/>
                  </a:cubicBezTo>
                  <a:cubicBezTo>
                    <a:pt x="2847174" y="1461331"/>
                    <a:pt x="2897025" y="1445664"/>
                    <a:pt x="2965391" y="1410056"/>
                  </a:cubicBezTo>
                  <a:cubicBezTo>
                    <a:pt x="3033757" y="1374448"/>
                    <a:pt x="3079335" y="1335992"/>
                    <a:pt x="3170490" y="1239140"/>
                  </a:cubicBezTo>
                  <a:cubicBezTo>
                    <a:pt x="3261645" y="1142288"/>
                    <a:pt x="3409773" y="981342"/>
                    <a:pt x="3512322" y="828942"/>
                  </a:cubicBezTo>
                  <a:cubicBezTo>
                    <a:pt x="3614871" y="676542"/>
                    <a:pt x="3737361" y="414471"/>
                    <a:pt x="3785787" y="324740"/>
                  </a:cubicBezTo>
                  <a:cubicBezTo>
                    <a:pt x="3834213" y="235009"/>
                    <a:pt x="3818546" y="262783"/>
                    <a:pt x="3802879" y="290557"/>
                  </a:cubicBezTo>
                </a:path>
              </a:pathLst>
            </a:custGeom>
            <a:noFill/>
            <a:ln w="2286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Volný tvar 5"/>
            <p:cNvSpPr/>
            <p:nvPr/>
          </p:nvSpPr>
          <p:spPr bwMode="auto">
            <a:xfrm>
              <a:off x="1643042" y="4572008"/>
              <a:ext cx="3857652" cy="1546789"/>
            </a:xfrm>
            <a:custGeom>
              <a:avLst/>
              <a:gdLst>
                <a:gd name="connsiteX0" fmla="*/ 0 w 3834213"/>
                <a:gd name="connsiteY0" fmla="*/ 1546789 h 1546789"/>
                <a:gd name="connsiteX1" fmla="*/ 239283 w 3834213"/>
                <a:gd name="connsiteY1" fmla="*/ 1427148 h 1546789"/>
                <a:gd name="connsiteX2" fmla="*/ 598206 w 3834213"/>
                <a:gd name="connsiteY2" fmla="*/ 982767 h 1546789"/>
                <a:gd name="connsiteX3" fmla="*/ 922946 w 3834213"/>
                <a:gd name="connsiteY3" fmla="*/ 264920 h 1546789"/>
                <a:gd name="connsiteX4" fmla="*/ 1256232 w 3834213"/>
                <a:gd name="connsiteY4" fmla="*/ 8546 h 1546789"/>
                <a:gd name="connsiteX5" fmla="*/ 1580972 w 3834213"/>
                <a:gd name="connsiteY5" fmla="*/ 213645 h 1546789"/>
                <a:gd name="connsiteX6" fmla="*/ 1922804 w 3834213"/>
                <a:gd name="connsiteY6" fmla="*/ 726393 h 1546789"/>
                <a:gd name="connsiteX7" fmla="*/ 2153541 w 3834213"/>
                <a:gd name="connsiteY7" fmla="*/ 1110954 h 1546789"/>
                <a:gd name="connsiteX8" fmla="*/ 2444098 w 3834213"/>
                <a:gd name="connsiteY8" fmla="*/ 1358782 h 1546789"/>
                <a:gd name="connsiteX9" fmla="*/ 2760292 w 3834213"/>
                <a:gd name="connsiteY9" fmla="*/ 1452785 h 1546789"/>
                <a:gd name="connsiteX10" fmla="*/ 2965391 w 3834213"/>
                <a:gd name="connsiteY10" fmla="*/ 1410056 h 1546789"/>
                <a:gd name="connsiteX11" fmla="*/ 3170490 w 3834213"/>
                <a:gd name="connsiteY11" fmla="*/ 1239140 h 1546789"/>
                <a:gd name="connsiteX12" fmla="*/ 3512322 w 3834213"/>
                <a:gd name="connsiteY12" fmla="*/ 828942 h 1546789"/>
                <a:gd name="connsiteX13" fmla="*/ 3785787 w 3834213"/>
                <a:gd name="connsiteY13" fmla="*/ 324740 h 1546789"/>
                <a:gd name="connsiteX14" fmla="*/ 3802879 w 3834213"/>
                <a:gd name="connsiteY14" fmla="*/ 290557 h 1546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34213" h="1546789">
                  <a:moveTo>
                    <a:pt x="0" y="1546789"/>
                  </a:moveTo>
                  <a:cubicBezTo>
                    <a:pt x="69791" y="1533970"/>
                    <a:pt x="139582" y="1521152"/>
                    <a:pt x="239283" y="1427148"/>
                  </a:cubicBezTo>
                  <a:cubicBezTo>
                    <a:pt x="338984" y="1333144"/>
                    <a:pt x="484262" y="1176472"/>
                    <a:pt x="598206" y="982767"/>
                  </a:cubicBezTo>
                  <a:cubicBezTo>
                    <a:pt x="712150" y="789062"/>
                    <a:pt x="813275" y="427290"/>
                    <a:pt x="922946" y="264920"/>
                  </a:cubicBezTo>
                  <a:cubicBezTo>
                    <a:pt x="1032617" y="102550"/>
                    <a:pt x="1146561" y="17092"/>
                    <a:pt x="1256232" y="8546"/>
                  </a:cubicBezTo>
                  <a:cubicBezTo>
                    <a:pt x="1365903" y="0"/>
                    <a:pt x="1469877" y="94004"/>
                    <a:pt x="1580972" y="213645"/>
                  </a:cubicBezTo>
                  <a:cubicBezTo>
                    <a:pt x="1692067" y="333286"/>
                    <a:pt x="1827376" y="576842"/>
                    <a:pt x="1922804" y="726393"/>
                  </a:cubicBezTo>
                  <a:cubicBezTo>
                    <a:pt x="2018232" y="875944"/>
                    <a:pt x="2066659" y="1005556"/>
                    <a:pt x="2153541" y="1110954"/>
                  </a:cubicBezTo>
                  <a:cubicBezTo>
                    <a:pt x="2240423" y="1216352"/>
                    <a:pt x="2342973" y="1301810"/>
                    <a:pt x="2444098" y="1358782"/>
                  </a:cubicBezTo>
                  <a:cubicBezTo>
                    <a:pt x="2545223" y="1415754"/>
                    <a:pt x="2673410" y="1444239"/>
                    <a:pt x="2760292" y="1452785"/>
                  </a:cubicBezTo>
                  <a:cubicBezTo>
                    <a:pt x="2847174" y="1461331"/>
                    <a:pt x="2897025" y="1445664"/>
                    <a:pt x="2965391" y="1410056"/>
                  </a:cubicBezTo>
                  <a:cubicBezTo>
                    <a:pt x="3033757" y="1374448"/>
                    <a:pt x="3079335" y="1335992"/>
                    <a:pt x="3170490" y="1239140"/>
                  </a:cubicBezTo>
                  <a:cubicBezTo>
                    <a:pt x="3261645" y="1142288"/>
                    <a:pt x="3409773" y="981342"/>
                    <a:pt x="3512322" y="828942"/>
                  </a:cubicBezTo>
                  <a:cubicBezTo>
                    <a:pt x="3614871" y="676542"/>
                    <a:pt x="3737361" y="414471"/>
                    <a:pt x="3785787" y="324740"/>
                  </a:cubicBezTo>
                  <a:cubicBezTo>
                    <a:pt x="3834213" y="235009"/>
                    <a:pt x="3818546" y="262783"/>
                    <a:pt x="3802879" y="290557"/>
                  </a:cubicBezTo>
                </a:path>
              </a:pathLst>
            </a:custGeom>
            <a:noFill/>
            <a:ln w="228600" cap="flat" cmpd="sng" algn="ctr">
              <a:solidFill>
                <a:schemeClr val="tx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Volný tvar 6"/>
            <p:cNvSpPr/>
            <p:nvPr/>
          </p:nvSpPr>
          <p:spPr bwMode="auto">
            <a:xfrm>
              <a:off x="1643042" y="4786322"/>
              <a:ext cx="3857652" cy="1571637"/>
            </a:xfrm>
            <a:custGeom>
              <a:avLst/>
              <a:gdLst>
                <a:gd name="connsiteX0" fmla="*/ 0 w 3834213"/>
                <a:gd name="connsiteY0" fmla="*/ 1546789 h 1546789"/>
                <a:gd name="connsiteX1" fmla="*/ 239283 w 3834213"/>
                <a:gd name="connsiteY1" fmla="*/ 1427148 h 1546789"/>
                <a:gd name="connsiteX2" fmla="*/ 598206 w 3834213"/>
                <a:gd name="connsiteY2" fmla="*/ 982767 h 1546789"/>
                <a:gd name="connsiteX3" fmla="*/ 922946 w 3834213"/>
                <a:gd name="connsiteY3" fmla="*/ 264920 h 1546789"/>
                <a:gd name="connsiteX4" fmla="*/ 1256232 w 3834213"/>
                <a:gd name="connsiteY4" fmla="*/ 8546 h 1546789"/>
                <a:gd name="connsiteX5" fmla="*/ 1580972 w 3834213"/>
                <a:gd name="connsiteY5" fmla="*/ 213645 h 1546789"/>
                <a:gd name="connsiteX6" fmla="*/ 1922804 w 3834213"/>
                <a:gd name="connsiteY6" fmla="*/ 726393 h 1546789"/>
                <a:gd name="connsiteX7" fmla="*/ 2153541 w 3834213"/>
                <a:gd name="connsiteY7" fmla="*/ 1110954 h 1546789"/>
                <a:gd name="connsiteX8" fmla="*/ 2444098 w 3834213"/>
                <a:gd name="connsiteY8" fmla="*/ 1358782 h 1546789"/>
                <a:gd name="connsiteX9" fmla="*/ 2760292 w 3834213"/>
                <a:gd name="connsiteY9" fmla="*/ 1452785 h 1546789"/>
                <a:gd name="connsiteX10" fmla="*/ 2965391 w 3834213"/>
                <a:gd name="connsiteY10" fmla="*/ 1410056 h 1546789"/>
                <a:gd name="connsiteX11" fmla="*/ 3170490 w 3834213"/>
                <a:gd name="connsiteY11" fmla="*/ 1239140 h 1546789"/>
                <a:gd name="connsiteX12" fmla="*/ 3512322 w 3834213"/>
                <a:gd name="connsiteY12" fmla="*/ 828942 h 1546789"/>
                <a:gd name="connsiteX13" fmla="*/ 3785787 w 3834213"/>
                <a:gd name="connsiteY13" fmla="*/ 324740 h 1546789"/>
                <a:gd name="connsiteX14" fmla="*/ 3802879 w 3834213"/>
                <a:gd name="connsiteY14" fmla="*/ 290557 h 1546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34213" h="1546789">
                  <a:moveTo>
                    <a:pt x="0" y="1546789"/>
                  </a:moveTo>
                  <a:cubicBezTo>
                    <a:pt x="69791" y="1533970"/>
                    <a:pt x="139582" y="1521152"/>
                    <a:pt x="239283" y="1427148"/>
                  </a:cubicBezTo>
                  <a:cubicBezTo>
                    <a:pt x="338984" y="1333144"/>
                    <a:pt x="484262" y="1176472"/>
                    <a:pt x="598206" y="982767"/>
                  </a:cubicBezTo>
                  <a:cubicBezTo>
                    <a:pt x="712150" y="789062"/>
                    <a:pt x="813275" y="427290"/>
                    <a:pt x="922946" y="264920"/>
                  </a:cubicBezTo>
                  <a:cubicBezTo>
                    <a:pt x="1032617" y="102550"/>
                    <a:pt x="1146561" y="17092"/>
                    <a:pt x="1256232" y="8546"/>
                  </a:cubicBezTo>
                  <a:cubicBezTo>
                    <a:pt x="1365903" y="0"/>
                    <a:pt x="1469877" y="94004"/>
                    <a:pt x="1580972" y="213645"/>
                  </a:cubicBezTo>
                  <a:cubicBezTo>
                    <a:pt x="1692067" y="333286"/>
                    <a:pt x="1827376" y="576842"/>
                    <a:pt x="1922804" y="726393"/>
                  </a:cubicBezTo>
                  <a:cubicBezTo>
                    <a:pt x="2018232" y="875944"/>
                    <a:pt x="2066659" y="1005556"/>
                    <a:pt x="2153541" y="1110954"/>
                  </a:cubicBezTo>
                  <a:cubicBezTo>
                    <a:pt x="2240423" y="1216352"/>
                    <a:pt x="2342973" y="1301810"/>
                    <a:pt x="2444098" y="1358782"/>
                  </a:cubicBezTo>
                  <a:cubicBezTo>
                    <a:pt x="2545223" y="1415754"/>
                    <a:pt x="2673410" y="1444239"/>
                    <a:pt x="2760292" y="1452785"/>
                  </a:cubicBezTo>
                  <a:cubicBezTo>
                    <a:pt x="2847174" y="1461331"/>
                    <a:pt x="2897025" y="1445664"/>
                    <a:pt x="2965391" y="1410056"/>
                  </a:cubicBezTo>
                  <a:cubicBezTo>
                    <a:pt x="3033757" y="1374448"/>
                    <a:pt x="3079335" y="1335992"/>
                    <a:pt x="3170490" y="1239140"/>
                  </a:cubicBezTo>
                  <a:cubicBezTo>
                    <a:pt x="3261645" y="1142288"/>
                    <a:pt x="3409773" y="981342"/>
                    <a:pt x="3512322" y="828942"/>
                  </a:cubicBezTo>
                  <a:cubicBezTo>
                    <a:pt x="3614871" y="676542"/>
                    <a:pt x="3737361" y="414471"/>
                    <a:pt x="3785787" y="324740"/>
                  </a:cubicBezTo>
                  <a:cubicBezTo>
                    <a:pt x="3834213" y="235009"/>
                    <a:pt x="3818546" y="262783"/>
                    <a:pt x="3802879" y="290557"/>
                  </a:cubicBezTo>
                </a:path>
              </a:pathLst>
            </a:custGeom>
            <a:noFill/>
            <a:ln w="2286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0" name="TextovéPole 9"/>
          <p:cNvSpPr txBox="1"/>
          <p:nvPr/>
        </p:nvSpPr>
        <p:spPr>
          <a:xfrm>
            <a:off x="3143240" y="3929066"/>
            <a:ext cx="1818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antiklinála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500298" y="5429264"/>
            <a:ext cx="2287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rameno vrásy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500562" y="6215082"/>
            <a:ext cx="1749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synklinála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Vrásná</a:t>
            </a:r>
            <a:r>
              <a:rPr lang="cs-CZ" dirty="0" smtClean="0"/>
              <a:t> pohoří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4243390" cy="1590676"/>
          </a:xfrm>
        </p:spPr>
        <p:txBody>
          <a:bodyPr/>
          <a:lstStyle/>
          <a:p>
            <a:r>
              <a:rPr lang="cs-CZ" dirty="0" smtClean="0"/>
              <a:t>při trvajících silách ve vertikálním směru vznikají </a:t>
            </a:r>
          </a:p>
          <a:p>
            <a:pPr lvl="1"/>
            <a:r>
              <a:rPr lang="cs-CZ" dirty="0" smtClean="0"/>
              <a:t>šikmé, ležaté vrásy</a:t>
            </a:r>
          </a:p>
          <a:p>
            <a:pPr lvl="1"/>
            <a:endParaRPr lang="cs-CZ" dirty="0" smtClean="0"/>
          </a:p>
          <a:p>
            <a:pPr lvl="1"/>
            <a:r>
              <a:rPr lang="cs-CZ" dirty="0" err="1" smtClean="0"/>
              <a:t>vrásné</a:t>
            </a:r>
            <a:r>
              <a:rPr lang="cs-CZ" dirty="0" smtClean="0"/>
              <a:t> přesmyky</a:t>
            </a:r>
          </a:p>
          <a:p>
            <a:endParaRPr lang="cs-CZ" dirty="0"/>
          </a:p>
        </p:txBody>
      </p:sp>
      <p:grpSp>
        <p:nvGrpSpPr>
          <p:cNvPr id="13" name="Skupina 12"/>
          <p:cNvGrpSpPr/>
          <p:nvPr/>
        </p:nvGrpSpPr>
        <p:grpSpPr>
          <a:xfrm>
            <a:off x="4714876" y="2928934"/>
            <a:ext cx="3755345" cy="1419932"/>
            <a:chOff x="1102407" y="4426722"/>
            <a:chExt cx="3042303" cy="1136590"/>
          </a:xfrm>
        </p:grpSpPr>
        <p:sp>
          <p:nvSpPr>
            <p:cNvPr id="8" name="Volný tvar 7"/>
            <p:cNvSpPr/>
            <p:nvPr/>
          </p:nvSpPr>
          <p:spPr bwMode="auto">
            <a:xfrm>
              <a:off x="1102407" y="4426722"/>
              <a:ext cx="3042303" cy="989887"/>
            </a:xfrm>
            <a:custGeom>
              <a:avLst/>
              <a:gdLst>
                <a:gd name="connsiteX0" fmla="*/ 0 w 3042303"/>
                <a:gd name="connsiteY0" fmla="*/ 982766 h 989887"/>
                <a:gd name="connsiteX1" fmla="*/ 666572 w 3042303"/>
                <a:gd name="connsiteY1" fmla="*/ 512747 h 989887"/>
                <a:gd name="connsiteX2" fmla="*/ 1358782 w 3042303"/>
                <a:gd name="connsiteY2" fmla="*/ 59820 h 989887"/>
                <a:gd name="connsiteX3" fmla="*/ 1888621 w 3042303"/>
                <a:gd name="connsiteY3" fmla="*/ 153824 h 989887"/>
                <a:gd name="connsiteX4" fmla="*/ 1862984 w 3042303"/>
                <a:gd name="connsiteY4" fmla="*/ 683663 h 989887"/>
                <a:gd name="connsiteX5" fmla="*/ 1401511 w 3042303"/>
                <a:gd name="connsiteY5" fmla="*/ 905854 h 989887"/>
                <a:gd name="connsiteX6" fmla="*/ 1068225 w 3042303"/>
                <a:gd name="connsiteY6" fmla="*/ 940037 h 989887"/>
                <a:gd name="connsiteX7" fmla="*/ 1350236 w 3042303"/>
                <a:gd name="connsiteY7" fmla="*/ 982766 h 989887"/>
                <a:gd name="connsiteX8" fmla="*/ 1982625 w 3042303"/>
                <a:gd name="connsiteY8" fmla="*/ 982766 h 989887"/>
                <a:gd name="connsiteX9" fmla="*/ 2982483 w 3042303"/>
                <a:gd name="connsiteY9" fmla="*/ 982766 h 989887"/>
                <a:gd name="connsiteX10" fmla="*/ 3042303 w 3042303"/>
                <a:gd name="connsiteY10" fmla="*/ 982766 h 989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042303" h="989887">
                  <a:moveTo>
                    <a:pt x="0" y="982766"/>
                  </a:moveTo>
                  <a:cubicBezTo>
                    <a:pt x="220054" y="824668"/>
                    <a:pt x="440108" y="666571"/>
                    <a:pt x="666572" y="512747"/>
                  </a:cubicBezTo>
                  <a:cubicBezTo>
                    <a:pt x="893036" y="358923"/>
                    <a:pt x="1155107" y="119640"/>
                    <a:pt x="1358782" y="59820"/>
                  </a:cubicBezTo>
                  <a:cubicBezTo>
                    <a:pt x="1562457" y="0"/>
                    <a:pt x="1804587" y="49850"/>
                    <a:pt x="1888621" y="153824"/>
                  </a:cubicBezTo>
                  <a:cubicBezTo>
                    <a:pt x="1972655" y="257798"/>
                    <a:pt x="1944169" y="558325"/>
                    <a:pt x="1862984" y="683663"/>
                  </a:cubicBezTo>
                  <a:cubicBezTo>
                    <a:pt x="1781799" y="809001"/>
                    <a:pt x="1533971" y="863125"/>
                    <a:pt x="1401511" y="905854"/>
                  </a:cubicBezTo>
                  <a:cubicBezTo>
                    <a:pt x="1269051" y="948583"/>
                    <a:pt x="1076771" y="927218"/>
                    <a:pt x="1068225" y="940037"/>
                  </a:cubicBezTo>
                  <a:cubicBezTo>
                    <a:pt x="1059679" y="952856"/>
                    <a:pt x="1197836" y="975645"/>
                    <a:pt x="1350236" y="982766"/>
                  </a:cubicBezTo>
                  <a:cubicBezTo>
                    <a:pt x="1502636" y="989887"/>
                    <a:pt x="1982625" y="982766"/>
                    <a:pt x="1982625" y="982766"/>
                  </a:cubicBezTo>
                  <a:lnTo>
                    <a:pt x="2982483" y="982766"/>
                  </a:lnTo>
                  <a:lnTo>
                    <a:pt x="3042303" y="982766"/>
                  </a:lnTo>
                </a:path>
              </a:pathLst>
            </a:custGeom>
            <a:noFill/>
            <a:ln w="1524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Volný tvar 10"/>
            <p:cNvSpPr/>
            <p:nvPr/>
          </p:nvSpPr>
          <p:spPr bwMode="auto">
            <a:xfrm>
              <a:off x="1153682" y="4506482"/>
              <a:ext cx="2982482" cy="981342"/>
            </a:xfrm>
            <a:custGeom>
              <a:avLst/>
              <a:gdLst>
                <a:gd name="connsiteX0" fmla="*/ 0 w 2982482"/>
                <a:gd name="connsiteY0" fmla="*/ 945735 h 981342"/>
                <a:gd name="connsiteX1" fmla="*/ 487111 w 2982482"/>
                <a:gd name="connsiteY1" fmla="*/ 603903 h 981342"/>
                <a:gd name="connsiteX2" fmla="*/ 957129 w 2982482"/>
                <a:gd name="connsiteY2" fmla="*/ 253525 h 981342"/>
                <a:gd name="connsiteX3" fmla="*/ 1256232 w 2982482"/>
                <a:gd name="connsiteY3" fmla="*/ 65518 h 981342"/>
                <a:gd name="connsiteX4" fmla="*/ 1555335 w 2982482"/>
                <a:gd name="connsiteY4" fmla="*/ 5697 h 981342"/>
                <a:gd name="connsiteX5" fmla="*/ 1768980 w 2982482"/>
                <a:gd name="connsiteY5" fmla="*/ 99701 h 981342"/>
                <a:gd name="connsiteX6" fmla="*/ 1811709 w 2982482"/>
                <a:gd name="connsiteY6" fmla="*/ 373167 h 981342"/>
                <a:gd name="connsiteX7" fmla="*/ 1726251 w 2982482"/>
                <a:gd name="connsiteY7" fmla="*/ 603903 h 981342"/>
                <a:gd name="connsiteX8" fmla="*/ 1486968 w 2982482"/>
                <a:gd name="connsiteY8" fmla="*/ 723544 h 981342"/>
                <a:gd name="connsiteX9" fmla="*/ 1239140 w 2982482"/>
                <a:gd name="connsiteY9" fmla="*/ 800456 h 981342"/>
                <a:gd name="connsiteX10" fmla="*/ 931492 w 2982482"/>
                <a:gd name="connsiteY10" fmla="*/ 834639 h 981342"/>
                <a:gd name="connsiteX11" fmla="*/ 940038 w 2982482"/>
                <a:gd name="connsiteY11" fmla="*/ 911552 h 981342"/>
                <a:gd name="connsiteX12" fmla="*/ 1222049 w 2982482"/>
                <a:gd name="connsiteY12" fmla="*/ 971372 h 981342"/>
                <a:gd name="connsiteX13" fmla="*/ 1854438 w 2982482"/>
                <a:gd name="connsiteY13" fmla="*/ 971372 h 981342"/>
                <a:gd name="connsiteX14" fmla="*/ 2982482 w 2982482"/>
                <a:gd name="connsiteY14" fmla="*/ 971372 h 981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982482" h="981342">
                  <a:moveTo>
                    <a:pt x="0" y="945735"/>
                  </a:moveTo>
                  <a:cubicBezTo>
                    <a:pt x="163795" y="832503"/>
                    <a:pt x="327590" y="719271"/>
                    <a:pt x="487111" y="603903"/>
                  </a:cubicBezTo>
                  <a:cubicBezTo>
                    <a:pt x="646633" y="488535"/>
                    <a:pt x="828942" y="343256"/>
                    <a:pt x="957129" y="253525"/>
                  </a:cubicBezTo>
                  <a:cubicBezTo>
                    <a:pt x="1085316" y="163794"/>
                    <a:pt x="1156531" y="106823"/>
                    <a:pt x="1256232" y="65518"/>
                  </a:cubicBezTo>
                  <a:cubicBezTo>
                    <a:pt x="1355933" y="24213"/>
                    <a:pt x="1469877" y="0"/>
                    <a:pt x="1555335" y="5697"/>
                  </a:cubicBezTo>
                  <a:cubicBezTo>
                    <a:pt x="1640793" y="11394"/>
                    <a:pt x="1726251" y="38456"/>
                    <a:pt x="1768980" y="99701"/>
                  </a:cubicBezTo>
                  <a:cubicBezTo>
                    <a:pt x="1811709" y="160946"/>
                    <a:pt x="1818831" y="289133"/>
                    <a:pt x="1811709" y="373167"/>
                  </a:cubicBezTo>
                  <a:cubicBezTo>
                    <a:pt x="1804588" y="457201"/>
                    <a:pt x="1780375" y="545507"/>
                    <a:pt x="1726251" y="603903"/>
                  </a:cubicBezTo>
                  <a:cubicBezTo>
                    <a:pt x="1672128" y="662299"/>
                    <a:pt x="1568153" y="690785"/>
                    <a:pt x="1486968" y="723544"/>
                  </a:cubicBezTo>
                  <a:cubicBezTo>
                    <a:pt x="1405783" y="756303"/>
                    <a:pt x="1331719" y="781940"/>
                    <a:pt x="1239140" y="800456"/>
                  </a:cubicBezTo>
                  <a:cubicBezTo>
                    <a:pt x="1146561" y="818972"/>
                    <a:pt x="981342" y="816123"/>
                    <a:pt x="931492" y="834639"/>
                  </a:cubicBezTo>
                  <a:cubicBezTo>
                    <a:pt x="881642" y="853155"/>
                    <a:pt x="891612" y="888763"/>
                    <a:pt x="940038" y="911552"/>
                  </a:cubicBezTo>
                  <a:cubicBezTo>
                    <a:pt x="988464" y="934341"/>
                    <a:pt x="1069649" y="961402"/>
                    <a:pt x="1222049" y="971372"/>
                  </a:cubicBezTo>
                  <a:cubicBezTo>
                    <a:pt x="1374449" y="981342"/>
                    <a:pt x="1854438" y="971372"/>
                    <a:pt x="1854438" y="971372"/>
                  </a:cubicBezTo>
                  <a:lnTo>
                    <a:pt x="2982482" y="971372"/>
                  </a:lnTo>
                </a:path>
              </a:pathLst>
            </a:custGeom>
            <a:noFill/>
            <a:ln w="152400" cap="flat" cmpd="sng" algn="ctr">
              <a:solidFill>
                <a:schemeClr val="tx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Volný tvar 11"/>
            <p:cNvSpPr/>
            <p:nvPr/>
          </p:nvSpPr>
          <p:spPr bwMode="auto">
            <a:xfrm>
              <a:off x="1316052" y="4553485"/>
              <a:ext cx="2828658" cy="1009827"/>
            </a:xfrm>
            <a:custGeom>
              <a:avLst/>
              <a:gdLst>
                <a:gd name="connsiteX0" fmla="*/ 0 w 2828658"/>
                <a:gd name="connsiteY0" fmla="*/ 873094 h 1009827"/>
                <a:gd name="connsiteX1" fmla="*/ 504202 w 2828658"/>
                <a:gd name="connsiteY1" fmla="*/ 514171 h 1009827"/>
                <a:gd name="connsiteX2" fmla="*/ 1110954 w 2828658"/>
                <a:gd name="connsiteY2" fmla="*/ 78336 h 1009827"/>
                <a:gd name="connsiteX3" fmla="*/ 1444240 w 2828658"/>
                <a:gd name="connsiteY3" fmla="*/ 44152 h 1009827"/>
                <a:gd name="connsiteX4" fmla="*/ 1589518 w 2828658"/>
                <a:gd name="connsiteY4" fmla="*/ 163794 h 1009827"/>
                <a:gd name="connsiteX5" fmla="*/ 1555335 w 2828658"/>
                <a:gd name="connsiteY5" fmla="*/ 462896 h 1009827"/>
                <a:gd name="connsiteX6" fmla="*/ 1375873 w 2828658"/>
                <a:gd name="connsiteY6" fmla="*/ 599629 h 1009827"/>
                <a:gd name="connsiteX7" fmla="*/ 957129 w 2828658"/>
                <a:gd name="connsiteY7" fmla="*/ 693633 h 1009827"/>
                <a:gd name="connsiteX8" fmla="*/ 632389 w 2828658"/>
                <a:gd name="connsiteY8" fmla="*/ 761999 h 1009827"/>
                <a:gd name="connsiteX9" fmla="*/ 683664 w 2828658"/>
                <a:gd name="connsiteY9" fmla="*/ 907278 h 1009827"/>
                <a:gd name="connsiteX10" fmla="*/ 905855 w 2828658"/>
                <a:gd name="connsiteY10" fmla="*/ 984190 h 1009827"/>
                <a:gd name="connsiteX11" fmla="*/ 1640793 w 2828658"/>
                <a:gd name="connsiteY11" fmla="*/ 1009827 h 1009827"/>
                <a:gd name="connsiteX12" fmla="*/ 2828658 w 2828658"/>
                <a:gd name="connsiteY12" fmla="*/ 984190 h 10098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28658" h="1009827">
                  <a:moveTo>
                    <a:pt x="0" y="873094"/>
                  </a:moveTo>
                  <a:lnTo>
                    <a:pt x="504202" y="514171"/>
                  </a:lnTo>
                  <a:cubicBezTo>
                    <a:pt x="689361" y="381711"/>
                    <a:pt x="954281" y="156672"/>
                    <a:pt x="1110954" y="78336"/>
                  </a:cubicBezTo>
                  <a:cubicBezTo>
                    <a:pt x="1267627" y="0"/>
                    <a:pt x="1364479" y="29909"/>
                    <a:pt x="1444240" y="44152"/>
                  </a:cubicBezTo>
                  <a:cubicBezTo>
                    <a:pt x="1524001" y="58395"/>
                    <a:pt x="1571002" y="94003"/>
                    <a:pt x="1589518" y="163794"/>
                  </a:cubicBezTo>
                  <a:cubicBezTo>
                    <a:pt x="1608034" y="233585"/>
                    <a:pt x="1590942" y="390257"/>
                    <a:pt x="1555335" y="462896"/>
                  </a:cubicBezTo>
                  <a:cubicBezTo>
                    <a:pt x="1519728" y="535535"/>
                    <a:pt x="1475574" y="561173"/>
                    <a:pt x="1375873" y="599629"/>
                  </a:cubicBezTo>
                  <a:cubicBezTo>
                    <a:pt x="1276172" y="638085"/>
                    <a:pt x="957129" y="693633"/>
                    <a:pt x="957129" y="693633"/>
                  </a:cubicBezTo>
                  <a:cubicBezTo>
                    <a:pt x="833215" y="720695"/>
                    <a:pt x="677967" y="726392"/>
                    <a:pt x="632389" y="761999"/>
                  </a:cubicBezTo>
                  <a:cubicBezTo>
                    <a:pt x="586812" y="797607"/>
                    <a:pt x="638086" y="870246"/>
                    <a:pt x="683664" y="907278"/>
                  </a:cubicBezTo>
                  <a:cubicBezTo>
                    <a:pt x="729242" y="944310"/>
                    <a:pt x="746334" y="967099"/>
                    <a:pt x="905855" y="984190"/>
                  </a:cubicBezTo>
                  <a:cubicBezTo>
                    <a:pt x="1065376" y="1001281"/>
                    <a:pt x="1320326" y="1009827"/>
                    <a:pt x="1640793" y="1009827"/>
                  </a:cubicBezTo>
                  <a:cubicBezTo>
                    <a:pt x="1961260" y="1009827"/>
                    <a:pt x="2394959" y="997008"/>
                    <a:pt x="2828658" y="984190"/>
                  </a:cubicBezTo>
                </a:path>
              </a:pathLst>
            </a:custGeom>
            <a:noFill/>
            <a:ln w="152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1026" name="Picture 2" descr="C:\Documents and Settings\Venoušek\Dokumenty\VAŠEK\Dumy\poklady\Obrázek1.png"/>
          <p:cNvPicPr>
            <a:picLocks noChangeAspect="1" noChangeArrowheads="1"/>
          </p:cNvPicPr>
          <p:nvPr/>
        </p:nvPicPr>
        <p:blipFill>
          <a:blip r:embed="rId2"/>
          <a:srcRect b="26776"/>
          <a:stretch>
            <a:fillRect/>
          </a:stretch>
        </p:blipFill>
        <p:spPr bwMode="auto">
          <a:xfrm>
            <a:off x="4357686" y="4929198"/>
            <a:ext cx="3816350" cy="1128715"/>
          </a:xfrm>
          <a:prstGeom prst="rect">
            <a:avLst/>
          </a:prstGeom>
          <a:noFill/>
        </p:spPr>
      </p:pic>
      <p:pic>
        <p:nvPicPr>
          <p:cNvPr id="1027" name="Picture 3" descr="C:\Documents and Settings\Venoušek\Dokumenty\VAŠEK\Dumy\poklady\Obrázek1.png"/>
          <p:cNvPicPr>
            <a:picLocks noChangeAspect="1" noChangeArrowheads="1"/>
          </p:cNvPicPr>
          <p:nvPr/>
        </p:nvPicPr>
        <p:blipFill>
          <a:blip r:embed="rId2"/>
          <a:srcRect l="20591" t="78081"/>
          <a:stretch>
            <a:fillRect/>
          </a:stretch>
        </p:blipFill>
        <p:spPr bwMode="auto">
          <a:xfrm>
            <a:off x="5214942" y="6072206"/>
            <a:ext cx="3430992" cy="3825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36179E-6 L 0.12969 0.003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0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Kerná (zlomová) pohoří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947998"/>
          </a:xfrm>
        </p:spPr>
        <p:txBody>
          <a:bodyPr/>
          <a:lstStyle/>
          <a:p>
            <a:r>
              <a:rPr lang="cs-CZ" dirty="0" smtClean="0"/>
              <a:t>převládají síly ve vertikálním směru</a:t>
            </a:r>
          </a:p>
          <a:p>
            <a:r>
              <a:rPr lang="cs-CZ" dirty="0" smtClean="0"/>
              <a:t>vznikají zlomy a kry (bloky)</a:t>
            </a:r>
          </a:p>
          <a:p>
            <a:r>
              <a:rPr lang="cs-CZ" dirty="0" smtClean="0"/>
              <a:t>kry se vůči sobě pohybují (zdvihy, poklesy)</a:t>
            </a:r>
          </a:p>
          <a:p>
            <a:r>
              <a:rPr lang="cs-CZ" dirty="0" smtClean="0"/>
              <a:t>např. Krušné hory</a:t>
            </a:r>
            <a:endParaRPr lang="cs-CZ" dirty="0"/>
          </a:p>
        </p:txBody>
      </p:sp>
      <p:grpSp>
        <p:nvGrpSpPr>
          <p:cNvPr id="17" name="Skupina 16"/>
          <p:cNvGrpSpPr/>
          <p:nvPr/>
        </p:nvGrpSpPr>
        <p:grpSpPr>
          <a:xfrm>
            <a:off x="2571736" y="5143512"/>
            <a:ext cx="2000264" cy="1000132"/>
            <a:chOff x="2571736" y="5072074"/>
            <a:chExt cx="2071702" cy="1071570"/>
          </a:xfrm>
        </p:grpSpPr>
        <p:sp>
          <p:nvSpPr>
            <p:cNvPr id="14" name="Kosoúhelník 13"/>
            <p:cNvSpPr/>
            <p:nvPr/>
          </p:nvSpPr>
          <p:spPr bwMode="auto">
            <a:xfrm>
              <a:off x="2571736" y="578645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Kosoúhelník 14"/>
            <p:cNvSpPr/>
            <p:nvPr/>
          </p:nvSpPr>
          <p:spPr bwMode="auto">
            <a:xfrm>
              <a:off x="2643174" y="5429264"/>
              <a:ext cx="1928826" cy="357190"/>
            </a:xfrm>
            <a:prstGeom prst="parallelogram">
              <a:avLst/>
            </a:prstGeom>
            <a:blipFill>
              <a:blip r:embed="rId3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Kosoúhelník 15"/>
            <p:cNvSpPr/>
            <p:nvPr/>
          </p:nvSpPr>
          <p:spPr bwMode="auto">
            <a:xfrm>
              <a:off x="2714612" y="507207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8" name="Skupina 17"/>
          <p:cNvGrpSpPr/>
          <p:nvPr/>
        </p:nvGrpSpPr>
        <p:grpSpPr>
          <a:xfrm>
            <a:off x="4429124" y="4857760"/>
            <a:ext cx="2000264" cy="1000132"/>
            <a:chOff x="2571736" y="5072074"/>
            <a:chExt cx="2071702" cy="1071570"/>
          </a:xfrm>
        </p:grpSpPr>
        <p:sp>
          <p:nvSpPr>
            <p:cNvPr id="19" name="Kosoúhelník 18"/>
            <p:cNvSpPr/>
            <p:nvPr/>
          </p:nvSpPr>
          <p:spPr bwMode="auto">
            <a:xfrm>
              <a:off x="2571736" y="578645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Kosoúhelník 19"/>
            <p:cNvSpPr/>
            <p:nvPr/>
          </p:nvSpPr>
          <p:spPr bwMode="auto">
            <a:xfrm>
              <a:off x="2643174" y="5429264"/>
              <a:ext cx="1928826" cy="357190"/>
            </a:xfrm>
            <a:prstGeom prst="parallelogram">
              <a:avLst/>
            </a:prstGeom>
            <a:blipFill>
              <a:blip r:embed="rId3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Kosoúhelník 20"/>
            <p:cNvSpPr/>
            <p:nvPr/>
          </p:nvSpPr>
          <p:spPr bwMode="auto">
            <a:xfrm>
              <a:off x="2714612" y="507207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23" name="Přímá spojovací čára 22"/>
          <p:cNvCxnSpPr/>
          <p:nvPr/>
        </p:nvCxnSpPr>
        <p:spPr bwMode="auto">
          <a:xfrm rot="5400000">
            <a:off x="3393273" y="5179231"/>
            <a:ext cx="2214578" cy="57150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4214810" y="6215082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zlom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69 -0.034 L -4.44444E-6 2.42887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0" y="1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Skupina 22"/>
          <p:cNvGrpSpPr/>
          <p:nvPr/>
        </p:nvGrpSpPr>
        <p:grpSpPr>
          <a:xfrm>
            <a:off x="3786182" y="4214818"/>
            <a:ext cx="1357322" cy="1071570"/>
            <a:chOff x="3929058" y="4714884"/>
            <a:chExt cx="1357322" cy="1071570"/>
          </a:xfrm>
        </p:grpSpPr>
        <p:sp>
          <p:nvSpPr>
            <p:cNvPr id="20" name="Lichoběžník 19"/>
            <p:cNvSpPr/>
            <p:nvPr/>
          </p:nvSpPr>
          <p:spPr bwMode="auto">
            <a:xfrm rot="10800000">
              <a:off x="3929058" y="4714884"/>
              <a:ext cx="1357322" cy="357190"/>
            </a:xfrm>
            <a:prstGeom prst="trapezoid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Lichoběžník 20"/>
            <p:cNvSpPr/>
            <p:nvPr/>
          </p:nvSpPr>
          <p:spPr bwMode="auto">
            <a:xfrm rot="10800000">
              <a:off x="4000496" y="5072074"/>
              <a:ext cx="1214446" cy="357190"/>
            </a:xfrm>
            <a:prstGeom prst="trapezoid">
              <a:avLst/>
            </a:prstGeom>
            <a:blipFill>
              <a:blip r:embed="rId3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Lichoběžník 21"/>
            <p:cNvSpPr/>
            <p:nvPr/>
          </p:nvSpPr>
          <p:spPr bwMode="auto">
            <a:xfrm rot="10800000">
              <a:off x="4071934" y="5429264"/>
              <a:ext cx="1071570" cy="357190"/>
            </a:xfrm>
            <a:prstGeom prst="trapezoid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Kerná (zlomová) pohoří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804990"/>
          </a:xfrm>
        </p:spPr>
        <p:txBody>
          <a:bodyPr/>
          <a:lstStyle/>
          <a:p>
            <a:r>
              <a:rPr lang="cs-CZ" dirty="0" smtClean="0"/>
              <a:t>poklesy přetrvávají</a:t>
            </a:r>
          </a:p>
          <a:p>
            <a:r>
              <a:rPr lang="cs-CZ" dirty="0" smtClean="0"/>
              <a:t>vznik příkopových propadlin</a:t>
            </a:r>
          </a:p>
          <a:p>
            <a:r>
              <a:rPr lang="cs-CZ" dirty="0" smtClean="0"/>
              <a:t>např. Východoafrický příkop</a:t>
            </a: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6715140" y="4214818"/>
            <a:ext cx="2000264" cy="1000132"/>
            <a:chOff x="2571736" y="5072074"/>
            <a:chExt cx="2071702" cy="1071570"/>
          </a:xfrm>
        </p:grpSpPr>
        <p:sp>
          <p:nvSpPr>
            <p:cNvPr id="5" name="Kosoúhelník 4"/>
            <p:cNvSpPr/>
            <p:nvPr/>
          </p:nvSpPr>
          <p:spPr bwMode="auto">
            <a:xfrm>
              <a:off x="2571736" y="578645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Kosoúhelník 5"/>
            <p:cNvSpPr/>
            <p:nvPr/>
          </p:nvSpPr>
          <p:spPr bwMode="auto">
            <a:xfrm>
              <a:off x="2643174" y="5429264"/>
              <a:ext cx="1928826" cy="357190"/>
            </a:xfrm>
            <a:prstGeom prst="parallelogram">
              <a:avLst/>
            </a:prstGeom>
            <a:blipFill>
              <a:blip r:embed="rId3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Kosoúhelník 6"/>
            <p:cNvSpPr/>
            <p:nvPr/>
          </p:nvSpPr>
          <p:spPr bwMode="auto">
            <a:xfrm>
              <a:off x="2714612" y="507207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8" name="Skupina 7"/>
          <p:cNvGrpSpPr/>
          <p:nvPr/>
        </p:nvGrpSpPr>
        <p:grpSpPr>
          <a:xfrm flipH="1">
            <a:off x="214282" y="4214818"/>
            <a:ext cx="2000264" cy="1000132"/>
            <a:chOff x="2571736" y="5072074"/>
            <a:chExt cx="2071702" cy="1071570"/>
          </a:xfrm>
        </p:grpSpPr>
        <p:sp>
          <p:nvSpPr>
            <p:cNvPr id="9" name="Kosoúhelník 8"/>
            <p:cNvSpPr/>
            <p:nvPr/>
          </p:nvSpPr>
          <p:spPr bwMode="auto">
            <a:xfrm>
              <a:off x="2571736" y="578645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Kosoúhelník 9"/>
            <p:cNvSpPr/>
            <p:nvPr/>
          </p:nvSpPr>
          <p:spPr bwMode="auto">
            <a:xfrm>
              <a:off x="2643174" y="5429264"/>
              <a:ext cx="1928826" cy="357190"/>
            </a:xfrm>
            <a:prstGeom prst="parallelogram">
              <a:avLst/>
            </a:prstGeom>
            <a:blipFill>
              <a:blip r:embed="rId3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Kosoúhelník 10"/>
            <p:cNvSpPr/>
            <p:nvPr/>
          </p:nvSpPr>
          <p:spPr bwMode="auto">
            <a:xfrm>
              <a:off x="2714612" y="507207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2" name="Skupina 11"/>
          <p:cNvGrpSpPr/>
          <p:nvPr/>
        </p:nvGrpSpPr>
        <p:grpSpPr>
          <a:xfrm>
            <a:off x="4929190" y="4214818"/>
            <a:ext cx="2000264" cy="1000132"/>
            <a:chOff x="2571736" y="5072074"/>
            <a:chExt cx="2071702" cy="1071570"/>
          </a:xfrm>
        </p:grpSpPr>
        <p:sp>
          <p:nvSpPr>
            <p:cNvPr id="13" name="Kosoúhelník 12"/>
            <p:cNvSpPr/>
            <p:nvPr/>
          </p:nvSpPr>
          <p:spPr bwMode="auto">
            <a:xfrm>
              <a:off x="2571736" y="578645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Kosoúhelník 13"/>
            <p:cNvSpPr/>
            <p:nvPr/>
          </p:nvSpPr>
          <p:spPr bwMode="auto">
            <a:xfrm>
              <a:off x="2643174" y="5429264"/>
              <a:ext cx="1928826" cy="357190"/>
            </a:xfrm>
            <a:prstGeom prst="parallelogram">
              <a:avLst/>
            </a:prstGeom>
            <a:blipFill>
              <a:blip r:embed="rId3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Kosoúhelník 14"/>
            <p:cNvSpPr/>
            <p:nvPr/>
          </p:nvSpPr>
          <p:spPr bwMode="auto">
            <a:xfrm>
              <a:off x="2714612" y="507207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6" name="Skupina 15"/>
          <p:cNvGrpSpPr/>
          <p:nvPr/>
        </p:nvGrpSpPr>
        <p:grpSpPr>
          <a:xfrm flipH="1">
            <a:off x="2000232" y="4214818"/>
            <a:ext cx="2000264" cy="1000132"/>
            <a:chOff x="2571736" y="5072074"/>
            <a:chExt cx="2071702" cy="1071570"/>
          </a:xfrm>
        </p:grpSpPr>
        <p:sp>
          <p:nvSpPr>
            <p:cNvPr id="17" name="Kosoúhelník 16"/>
            <p:cNvSpPr/>
            <p:nvPr/>
          </p:nvSpPr>
          <p:spPr bwMode="auto">
            <a:xfrm>
              <a:off x="2571736" y="578645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Kosoúhelník 17"/>
            <p:cNvSpPr/>
            <p:nvPr/>
          </p:nvSpPr>
          <p:spPr bwMode="auto">
            <a:xfrm>
              <a:off x="2643174" y="5429264"/>
              <a:ext cx="1928826" cy="357190"/>
            </a:xfrm>
            <a:prstGeom prst="parallelogram">
              <a:avLst/>
            </a:prstGeom>
            <a:blipFill>
              <a:blip r:embed="rId3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Kosoúhelník 18"/>
            <p:cNvSpPr/>
            <p:nvPr/>
          </p:nvSpPr>
          <p:spPr bwMode="auto">
            <a:xfrm>
              <a:off x="2714612" y="507207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90076E-6 L -0.00677 0.043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" y="22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90076E-6 L 0.00643 0.0434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" y="22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95929E-6 L 0.004 0.1117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hirlpool design template">
  <a:themeElements>
    <a:clrScheme name="Vlastní 8">
      <a:dk1>
        <a:srgbClr val="FF0000"/>
      </a:dk1>
      <a:lt1>
        <a:srgbClr val="FF0000"/>
      </a:lt1>
      <a:dk2>
        <a:srgbClr val="FF000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otiv sady Off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tiv sady Office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Šablona návrhu Zelenobílá abstrakce">
  <a:themeElements>
    <a:clrScheme name="Šablona návrhu Zelenobílá abstrakce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Šablona návrhu Zelenobílá abstrak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ablona návrhu Zelenobílá abstrakce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1274</TotalTime>
  <Words>240</Words>
  <Application>Microsoft Office PowerPoint</Application>
  <PresentationFormat>Předvádění na obrazovce (4:3)</PresentationFormat>
  <Paragraphs>63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Whirlpool design template</vt:lpstr>
      <vt:lpstr>Šablona návrhu Zelenobílá abstrakce</vt:lpstr>
      <vt:lpstr>Snímek 1</vt:lpstr>
      <vt:lpstr>Endogenní pochody</vt:lpstr>
      <vt:lpstr>Endogenní pochody</vt:lpstr>
      <vt:lpstr>Endogenní pochody</vt:lpstr>
      <vt:lpstr>Horotvorná činnost (orogeneze)</vt:lpstr>
      <vt:lpstr>Vrásná pohoří</vt:lpstr>
      <vt:lpstr>Vrásná pohoří</vt:lpstr>
      <vt:lpstr>Kerná (zlomová) pohoří</vt:lpstr>
      <vt:lpstr>Kerná (zlomová) pohoří</vt:lpstr>
      <vt:lpstr>Kerná (zlomová) pohoří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- botanika</dc:title>
  <dc:subject/>
  <dc:creator>*</dc:creator>
  <cp:keywords/>
  <dc:description/>
  <cp:lastModifiedBy>*</cp:lastModifiedBy>
  <cp:revision>75</cp:revision>
  <cp:lastPrinted>1601-01-01T00:00:00Z</cp:lastPrinted>
  <dcterms:created xsi:type="dcterms:W3CDTF">2013-06-02T15:35:45Z</dcterms:created>
  <dcterms:modified xsi:type="dcterms:W3CDTF">2014-05-11T20:06:01Z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TC010690981033</vt:lpwstr>
  </property>
</Properties>
</file>