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2"/>
  </p:notes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9D263-90E2-48F9-B1A7-8A8D280B6ADC}" type="datetimeFigureOut">
              <a:rPr lang="cs-CZ" smtClean="0"/>
              <a:pPr/>
              <a:t>11.5.2014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7EBF-7EC4-4112-B1CE-D44C74255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724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7EBF-7EC4-4112-B1CE-D44C7425542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8305096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Litosféra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kapitoly litosféra. Prezentace je doplněná animacemi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nákresy.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litosféra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litosférické desky,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subdukce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divergence, konvergence,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transformní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pohyb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5. 10. 2013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Litosféra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52993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Hu2_10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Litosféra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pevný obal Země</a:t>
            </a:r>
          </a:p>
          <a:p>
            <a:r>
              <a:rPr lang="cs-CZ" dirty="0" smtClean="0"/>
              <a:t>tvořena zemskou kůrou a svrchními vrstvami zemského pláště</a:t>
            </a:r>
          </a:p>
          <a:p>
            <a:r>
              <a:rPr lang="cs-CZ" dirty="0" smtClean="0"/>
              <a:t>tloušťka obvykle 50 – 150 km</a:t>
            </a:r>
          </a:p>
          <a:p>
            <a:r>
              <a:rPr lang="cs-CZ" dirty="0" smtClean="0"/>
              <a:t>skládá se z tzv. litosférických desek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Litosférické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mohutné desky zemské kůry</a:t>
            </a:r>
          </a:p>
          <a:p>
            <a:r>
              <a:rPr lang="cs-CZ" dirty="0" smtClean="0"/>
              <a:t>„plavou“ na plastické vrstvě zemského pláště (astenosféra)</a:t>
            </a:r>
          </a:p>
          <a:p>
            <a:r>
              <a:rPr lang="cs-CZ" dirty="0" smtClean="0"/>
              <a:t>dva typy okrajů</a:t>
            </a:r>
          </a:p>
          <a:p>
            <a:pPr lvl="1"/>
            <a:r>
              <a:rPr lang="cs-CZ" dirty="0" smtClean="0"/>
              <a:t>pevninský</a:t>
            </a:r>
          </a:p>
          <a:p>
            <a:pPr lvl="2"/>
            <a:r>
              <a:rPr lang="cs-CZ" dirty="0" smtClean="0"/>
              <a:t>menší hustota</a:t>
            </a:r>
          </a:p>
          <a:p>
            <a:pPr lvl="1"/>
            <a:r>
              <a:rPr lang="cs-CZ" dirty="0" smtClean="0"/>
              <a:t>oceánský</a:t>
            </a:r>
          </a:p>
          <a:p>
            <a:pPr lvl="2"/>
            <a:r>
              <a:rPr lang="cs-CZ" dirty="0" smtClean="0"/>
              <a:t>větší hustota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litosférických desek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886332" cy="4114800"/>
          </a:xfrm>
        </p:spPr>
        <p:txBody>
          <a:bodyPr/>
          <a:lstStyle/>
          <a:p>
            <a:r>
              <a:rPr lang="cs-CZ" dirty="0" err="1" smtClean="0"/>
              <a:t>transformní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desky udržují stejnou vzájemnou vzdálenost</a:t>
            </a:r>
          </a:p>
          <a:p>
            <a:pPr lvl="1"/>
            <a:r>
              <a:rPr lang="cs-CZ" dirty="0" smtClean="0"/>
              <a:t>pohyb pouze do stran</a:t>
            </a:r>
          </a:p>
          <a:p>
            <a:pPr lvl="1"/>
            <a:r>
              <a:rPr lang="cs-CZ" dirty="0" smtClean="0"/>
              <a:t>třením vzniká obrovské množství energie</a:t>
            </a:r>
          </a:p>
          <a:p>
            <a:pPr lvl="2"/>
            <a:r>
              <a:rPr lang="cs-CZ" dirty="0" smtClean="0"/>
              <a:t>vznik zemětřesení</a:t>
            </a:r>
          </a:p>
          <a:p>
            <a:pPr lvl="2"/>
            <a:r>
              <a:rPr lang="cs-CZ" dirty="0" smtClean="0"/>
              <a:t>např. zlom San </a:t>
            </a:r>
            <a:r>
              <a:rPr lang="cs-CZ" dirty="0" err="1" smtClean="0"/>
              <a:t>Andreas</a:t>
            </a:r>
            <a:r>
              <a:rPr lang="cs-CZ" dirty="0" smtClean="0"/>
              <a:t> v Kalifornii</a:t>
            </a:r>
          </a:p>
          <a:p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5857884" y="2214554"/>
            <a:ext cx="1214446" cy="2928958"/>
            <a:chOff x="5857884" y="2071678"/>
            <a:chExt cx="1214446" cy="2928958"/>
          </a:xfrm>
        </p:grpSpPr>
        <p:sp>
          <p:nvSpPr>
            <p:cNvPr id="4" name="Obdélník 3"/>
            <p:cNvSpPr/>
            <p:nvPr/>
          </p:nvSpPr>
          <p:spPr bwMode="auto">
            <a:xfrm>
              <a:off x="5857884" y="2071678"/>
              <a:ext cx="1214446" cy="2928958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isometricOffAxis2Top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Šipka doprava 5"/>
            <p:cNvSpPr/>
            <p:nvPr/>
          </p:nvSpPr>
          <p:spPr bwMode="auto">
            <a:xfrm rot="19318987">
              <a:off x="6186161" y="3387804"/>
              <a:ext cx="428628" cy="285752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6858016" y="2428868"/>
            <a:ext cx="1143008" cy="3000396"/>
            <a:chOff x="7000892" y="2714620"/>
            <a:chExt cx="1143008" cy="3000396"/>
          </a:xfrm>
        </p:grpSpPr>
        <p:sp>
          <p:nvSpPr>
            <p:cNvPr id="5" name="Obdélník 4"/>
            <p:cNvSpPr/>
            <p:nvPr/>
          </p:nvSpPr>
          <p:spPr bwMode="auto">
            <a:xfrm>
              <a:off x="7000892" y="2714620"/>
              <a:ext cx="1143008" cy="3000396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isometricOffAxis2Top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Šipka doprava 6"/>
            <p:cNvSpPr/>
            <p:nvPr/>
          </p:nvSpPr>
          <p:spPr bwMode="auto">
            <a:xfrm rot="8470390">
              <a:off x="7328869" y="4031864"/>
              <a:ext cx="428628" cy="285752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90932E-7 L 0.05296 -0.046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2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48439E-6 L -0.05504 0.041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2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litosférických desek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7772400" cy="2662246"/>
          </a:xfrm>
        </p:spPr>
        <p:txBody>
          <a:bodyPr/>
          <a:lstStyle/>
          <a:p>
            <a:r>
              <a:rPr lang="cs-CZ" dirty="0" smtClean="0"/>
              <a:t>divergence</a:t>
            </a:r>
          </a:p>
          <a:p>
            <a:pPr lvl="2"/>
            <a:r>
              <a:rPr lang="cs-CZ" dirty="0" smtClean="0"/>
              <a:t>desky se od sebe oddalují </a:t>
            </a:r>
          </a:p>
          <a:p>
            <a:pPr lvl="2"/>
            <a:r>
              <a:rPr lang="cs-CZ" dirty="0" smtClean="0"/>
              <a:t>ve vznikající mezeře se tvoří nová oceánská kůra</a:t>
            </a:r>
          </a:p>
          <a:p>
            <a:pPr lvl="2"/>
            <a:r>
              <a:rPr lang="cs-CZ" dirty="0" smtClean="0"/>
              <a:t>např. </a:t>
            </a:r>
            <a:r>
              <a:rPr lang="cs-CZ" dirty="0" err="1" smtClean="0"/>
              <a:t>Středoatlantský</a:t>
            </a:r>
            <a:r>
              <a:rPr lang="cs-CZ" dirty="0" smtClean="0"/>
              <a:t> hřbet</a:t>
            </a:r>
          </a:p>
          <a:p>
            <a:endParaRPr lang="cs-CZ" dirty="0"/>
          </a:p>
        </p:txBody>
      </p:sp>
      <p:sp>
        <p:nvSpPr>
          <p:cNvPr id="11" name="Volný tvar 10"/>
          <p:cNvSpPr/>
          <p:nvPr/>
        </p:nvSpPr>
        <p:spPr bwMode="auto">
          <a:xfrm flipH="1">
            <a:off x="4214810" y="4643446"/>
            <a:ext cx="4214810" cy="1143008"/>
          </a:xfrm>
          <a:custGeom>
            <a:avLst/>
            <a:gdLst>
              <a:gd name="connsiteX0" fmla="*/ 0 w 4570576"/>
              <a:gd name="connsiteY0" fmla="*/ 807578 h 1140864"/>
              <a:gd name="connsiteX1" fmla="*/ 504202 w 4570576"/>
              <a:gd name="connsiteY1" fmla="*/ 465746 h 1140864"/>
              <a:gd name="connsiteX2" fmla="*/ 1153682 w 4570576"/>
              <a:gd name="connsiteY2" fmla="*/ 106823 h 1140864"/>
              <a:gd name="connsiteX3" fmla="*/ 2375731 w 4570576"/>
              <a:gd name="connsiteY3" fmla="*/ 55548 h 1140864"/>
              <a:gd name="connsiteX4" fmla="*/ 3691783 w 4570576"/>
              <a:gd name="connsiteY4" fmla="*/ 47002 h 1140864"/>
              <a:gd name="connsiteX5" fmla="*/ 4332718 w 4570576"/>
              <a:gd name="connsiteY5" fmla="*/ 47002 h 1140864"/>
              <a:gd name="connsiteX6" fmla="*/ 4426722 w 4570576"/>
              <a:gd name="connsiteY6" fmla="*/ 329013 h 1140864"/>
              <a:gd name="connsiteX7" fmla="*/ 3469593 w 4570576"/>
              <a:gd name="connsiteY7" fmla="*/ 380288 h 1140864"/>
              <a:gd name="connsiteX8" fmla="*/ 2008262 w 4570576"/>
              <a:gd name="connsiteY8" fmla="*/ 380288 h 1140864"/>
              <a:gd name="connsiteX9" fmla="*/ 1333144 w 4570576"/>
              <a:gd name="connsiteY9" fmla="*/ 405925 h 1140864"/>
              <a:gd name="connsiteX10" fmla="*/ 803305 w 4570576"/>
              <a:gd name="connsiteY10" fmla="*/ 705028 h 1140864"/>
              <a:gd name="connsiteX11" fmla="*/ 247828 w 4570576"/>
              <a:gd name="connsiteY11" fmla="*/ 1038314 h 1140864"/>
              <a:gd name="connsiteX12" fmla="*/ 94004 w 4570576"/>
              <a:gd name="connsiteY12" fmla="*/ 1140864 h 1140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0576" h="1140864">
                <a:moveTo>
                  <a:pt x="0" y="807578"/>
                </a:moveTo>
                <a:cubicBezTo>
                  <a:pt x="155961" y="695058"/>
                  <a:pt x="311922" y="582538"/>
                  <a:pt x="504202" y="465746"/>
                </a:cubicBezTo>
                <a:cubicBezTo>
                  <a:pt x="696482" y="348954"/>
                  <a:pt x="841761" y="175189"/>
                  <a:pt x="1153682" y="106823"/>
                </a:cubicBezTo>
                <a:cubicBezTo>
                  <a:pt x="1465603" y="38457"/>
                  <a:pt x="1952714" y="65518"/>
                  <a:pt x="2375731" y="55548"/>
                </a:cubicBezTo>
                <a:cubicBezTo>
                  <a:pt x="2798748" y="45578"/>
                  <a:pt x="3691783" y="47002"/>
                  <a:pt x="3691783" y="47002"/>
                </a:cubicBezTo>
                <a:cubicBezTo>
                  <a:pt x="4017947" y="45578"/>
                  <a:pt x="4210228" y="0"/>
                  <a:pt x="4332718" y="47002"/>
                </a:cubicBezTo>
                <a:cubicBezTo>
                  <a:pt x="4455208" y="94004"/>
                  <a:pt x="4570576" y="273465"/>
                  <a:pt x="4426722" y="329013"/>
                </a:cubicBezTo>
                <a:cubicBezTo>
                  <a:pt x="4282868" y="384561"/>
                  <a:pt x="3872670" y="371742"/>
                  <a:pt x="3469593" y="380288"/>
                </a:cubicBezTo>
                <a:cubicBezTo>
                  <a:pt x="3066516" y="388834"/>
                  <a:pt x="2364337" y="376015"/>
                  <a:pt x="2008262" y="380288"/>
                </a:cubicBezTo>
                <a:cubicBezTo>
                  <a:pt x="1652187" y="384561"/>
                  <a:pt x="1533970" y="351802"/>
                  <a:pt x="1333144" y="405925"/>
                </a:cubicBezTo>
                <a:cubicBezTo>
                  <a:pt x="1132318" y="460048"/>
                  <a:pt x="984191" y="599630"/>
                  <a:pt x="803305" y="705028"/>
                </a:cubicBezTo>
                <a:cubicBezTo>
                  <a:pt x="622419" y="810426"/>
                  <a:pt x="366045" y="965675"/>
                  <a:pt x="247828" y="1038314"/>
                </a:cubicBezTo>
                <a:cubicBezTo>
                  <a:pt x="129611" y="1110953"/>
                  <a:pt x="111807" y="1125908"/>
                  <a:pt x="94004" y="1140864"/>
                </a:cubicBezTo>
              </a:path>
            </a:pathLst>
          </a:cu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428596" y="4643446"/>
            <a:ext cx="3927634" cy="1140864"/>
          </a:xfrm>
          <a:custGeom>
            <a:avLst/>
            <a:gdLst>
              <a:gd name="connsiteX0" fmla="*/ 0 w 4570576"/>
              <a:gd name="connsiteY0" fmla="*/ 807578 h 1140864"/>
              <a:gd name="connsiteX1" fmla="*/ 504202 w 4570576"/>
              <a:gd name="connsiteY1" fmla="*/ 465746 h 1140864"/>
              <a:gd name="connsiteX2" fmla="*/ 1153682 w 4570576"/>
              <a:gd name="connsiteY2" fmla="*/ 106823 h 1140864"/>
              <a:gd name="connsiteX3" fmla="*/ 2375731 w 4570576"/>
              <a:gd name="connsiteY3" fmla="*/ 55548 h 1140864"/>
              <a:gd name="connsiteX4" fmla="*/ 3691783 w 4570576"/>
              <a:gd name="connsiteY4" fmla="*/ 47002 h 1140864"/>
              <a:gd name="connsiteX5" fmla="*/ 4332718 w 4570576"/>
              <a:gd name="connsiteY5" fmla="*/ 47002 h 1140864"/>
              <a:gd name="connsiteX6" fmla="*/ 4426722 w 4570576"/>
              <a:gd name="connsiteY6" fmla="*/ 329013 h 1140864"/>
              <a:gd name="connsiteX7" fmla="*/ 3469593 w 4570576"/>
              <a:gd name="connsiteY7" fmla="*/ 380288 h 1140864"/>
              <a:gd name="connsiteX8" fmla="*/ 2008262 w 4570576"/>
              <a:gd name="connsiteY8" fmla="*/ 380288 h 1140864"/>
              <a:gd name="connsiteX9" fmla="*/ 1333144 w 4570576"/>
              <a:gd name="connsiteY9" fmla="*/ 405925 h 1140864"/>
              <a:gd name="connsiteX10" fmla="*/ 803305 w 4570576"/>
              <a:gd name="connsiteY10" fmla="*/ 705028 h 1140864"/>
              <a:gd name="connsiteX11" fmla="*/ 247828 w 4570576"/>
              <a:gd name="connsiteY11" fmla="*/ 1038314 h 1140864"/>
              <a:gd name="connsiteX12" fmla="*/ 94004 w 4570576"/>
              <a:gd name="connsiteY12" fmla="*/ 1140864 h 1140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0576" h="1140864">
                <a:moveTo>
                  <a:pt x="0" y="807578"/>
                </a:moveTo>
                <a:cubicBezTo>
                  <a:pt x="155961" y="695058"/>
                  <a:pt x="311922" y="582538"/>
                  <a:pt x="504202" y="465746"/>
                </a:cubicBezTo>
                <a:cubicBezTo>
                  <a:pt x="696482" y="348954"/>
                  <a:pt x="841761" y="175189"/>
                  <a:pt x="1153682" y="106823"/>
                </a:cubicBezTo>
                <a:cubicBezTo>
                  <a:pt x="1465603" y="38457"/>
                  <a:pt x="1952714" y="65518"/>
                  <a:pt x="2375731" y="55548"/>
                </a:cubicBezTo>
                <a:cubicBezTo>
                  <a:pt x="2798748" y="45578"/>
                  <a:pt x="3691783" y="47002"/>
                  <a:pt x="3691783" y="47002"/>
                </a:cubicBezTo>
                <a:cubicBezTo>
                  <a:pt x="4017947" y="45578"/>
                  <a:pt x="4210228" y="0"/>
                  <a:pt x="4332718" y="47002"/>
                </a:cubicBezTo>
                <a:cubicBezTo>
                  <a:pt x="4455208" y="94004"/>
                  <a:pt x="4570576" y="273465"/>
                  <a:pt x="4426722" y="329013"/>
                </a:cubicBezTo>
                <a:cubicBezTo>
                  <a:pt x="4282868" y="384561"/>
                  <a:pt x="3872670" y="371742"/>
                  <a:pt x="3469593" y="380288"/>
                </a:cubicBezTo>
                <a:cubicBezTo>
                  <a:pt x="3066516" y="388834"/>
                  <a:pt x="2364337" y="376015"/>
                  <a:pt x="2008262" y="380288"/>
                </a:cubicBezTo>
                <a:cubicBezTo>
                  <a:pt x="1652187" y="384561"/>
                  <a:pt x="1533970" y="351802"/>
                  <a:pt x="1333144" y="405925"/>
                </a:cubicBezTo>
                <a:cubicBezTo>
                  <a:pt x="1132318" y="460048"/>
                  <a:pt x="984191" y="599630"/>
                  <a:pt x="803305" y="705028"/>
                </a:cubicBezTo>
                <a:cubicBezTo>
                  <a:pt x="622419" y="810426"/>
                  <a:pt x="366045" y="965675"/>
                  <a:pt x="247828" y="1038314"/>
                </a:cubicBezTo>
                <a:cubicBezTo>
                  <a:pt x="129611" y="1110953"/>
                  <a:pt x="111807" y="1125908"/>
                  <a:pt x="94004" y="1140864"/>
                </a:cubicBezTo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Šipka doprava 13"/>
          <p:cNvSpPr/>
          <p:nvPr/>
        </p:nvSpPr>
        <p:spPr bwMode="auto">
          <a:xfrm rot="10800000">
            <a:off x="3571868" y="4714884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Šipka doprava 14"/>
          <p:cNvSpPr/>
          <p:nvPr/>
        </p:nvSpPr>
        <p:spPr bwMode="auto">
          <a:xfrm>
            <a:off x="4572000" y="4714884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Šipka doprava 15"/>
          <p:cNvSpPr/>
          <p:nvPr/>
        </p:nvSpPr>
        <p:spPr bwMode="auto">
          <a:xfrm>
            <a:off x="5857884" y="4714884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Šipka doprava 16"/>
          <p:cNvSpPr/>
          <p:nvPr/>
        </p:nvSpPr>
        <p:spPr bwMode="auto">
          <a:xfrm rot="10800000">
            <a:off x="2071670" y="4714884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500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79297E-6 C 0.00382 -4.79297E-6 0.00798 0.00024 0.03351 -4.79297E-6 C 0.05903 -0.00023 0.11649 -0.00231 0.15312 -0.00138 C 0.18958 -0.00046 0.22708 -0.00069 0.25382 0.00648 C 0.28038 0.01365 0.29288 0.02591 0.31354 0.04095 C 0.3342 0.05598 0.36389 0.08513 0.37743 0.09647 C 0.39114 0.10757 0.39288 0.10688 0.39548 0.10919 " pathEditMode="relative" rAng="0" ptsTypes="aaaaa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0" y="53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4.71663E-6 C -0.02742 -0.00023 -0.05468 -0.00023 -0.08229 4.71663E-6 C -0.10989 0.00023 -0.13906 0.00138 -0.16545 0.00138 C -0.19183 0.00138 -0.22048 -0.0044 -0.24114 4.71663E-6 C -0.2618 0.00439 -0.27256 0.01364 -0.28975 0.02752 C -0.30694 0.0414 -0.33072 0.06986 -0.34392 0.0835 C -0.35711 0.09715 -0.36319 0.1034 -0.36909 0.10964 " pathEditMode="relative" ptsTypes="aaaaaaA">
                                      <p:cBhvr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93 C -0.02917 -0.00116 -0.05868 -0.00301 -0.07726 -0.00023 C -0.09601 0.00255 -0.08993 -0.00046 -0.11076 0.01712 C -0.1316 0.0347 -0.16701 0.07009 -0.20243 0.10572 " pathEditMode="relative" ptsTypes="aaaA">
                                      <p:cBhvr>
                                        <p:cTn id="1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23 C 0.02413 -0.00046 0.04896 -0.00069 0.06945 0.00093 C 0.08993 0.00255 0.1059 0.00347 0.12275 0.00972 C 0.13959 0.01596 0.14896 0.02198 0.17049 0.0384 C 0.19202 0.05482 0.22188 0.08143 0.25174 0.10803 " pathEditMode="relative" ptsTypes="aaaaA">
                                      <p:cBhvr>
                                        <p:cTn id="1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/>
          <p:nvPr/>
        </p:nvSpPr>
        <p:spPr bwMode="auto">
          <a:xfrm>
            <a:off x="142844" y="4286256"/>
            <a:ext cx="2465461" cy="2006837"/>
          </a:xfrm>
          <a:custGeom>
            <a:avLst/>
            <a:gdLst>
              <a:gd name="connsiteX0" fmla="*/ 146702 w 2465461"/>
              <a:gd name="connsiteY0" fmla="*/ 1387267 h 2006837"/>
              <a:gd name="connsiteX1" fmla="*/ 667996 w 2465461"/>
              <a:gd name="connsiteY1" fmla="*/ 1233443 h 2006837"/>
              <a:gd name="connsiteX2" fmla="*/ 1155106 w 2465461"/>
              <a:gd name="connsiteY2" fmla="*/ 1113801 h 2006837"/>
              <a:gd name="connsiteX3" fmla="*/ 1582396 w 2465461"/>
              <a:gd name="connsiteY3" fmla="*/ 216493 h 2006837"/>
              <a:gd name="connsiteX4" fmla="*/ 1830224 w 2465461"/>
              <a:gd name="connsiteY4" fmla="*/ 62669 h 2006837"/>
              <a:gd name="connsiteX5" fmla="*/ 2052414 w 2465461"/>
              <a:gd name="connsiteY5" fmla="*/ 592508 h 2006837"/>
              <a:gd name="connsiteX6" fmla="*/ 2206239 w 2465461"/>
              <a:gd name="connsiteY6" fmla="*/ 1190714 h 2006837"/>
              <a:gd name="connsiteX7" fmla="*/ 2454067 w 2465461"/>
              <a:gd name="connsiteY7" fmla="*/ 1378721 h 2006837"/>
              <a:gd name="connsiteX8" fmla="*/ 2137872 w 2465461"/>
              <a:gd name="connsiteY8" fmla="*/ 1575274 h 2006837"/>
              <a:gd name="connsiteX9" fmla="*/ 1727674 w 2465461"/>
              <a:gd name="connsiteY9" fmla="*/ 1831648 h 2006837"/>
              <a:gd name="connsiteX10" fmla="*/ 1633671 w 2465461"/>
              <a:gd name="connsiteY10" fmla="*/ 2002564 h 2006837"/>
              <a:gd name="connsiteX11" fmla="*/ 1479846 w 2465461"/>
              <a:gd name="connsiteY11" fmla="*/ 1806011 h 2006837"/>
              <a:gd name="connsiteX12" fmla="*/ 1308930 w 2465461"/>
              <a:gd name="connsiteY12" fmla="*/ 1626549 h 2006837"/>
              <a:gd name="connsiteX13" fmla="*/ 932915 w 2465461"/>
              <a:gd name="connsiteY13" fmla="*/ 1626549 h 2006837"/>
              <a:gd name="connsiteX14" fmla="*/ 599629 w 2465461"/>
              <a:gd name="connsiteY14" fmla="*/ 1635095 h 2006837"/>
              <a:gd name="connsiteX15" fmla="*/ 78336 w 2465461"/>
              <a:gd name="connsiteY15" fmla="*/ 1626549 h 2006837"/>
              <a:gd name="connsiteX16" fmla="*/ 146702 w 2465461"/>
              <a:gd name="connsiteY16" fmla="*/ 1387267 h 200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65461" h="2006837">
                <a:moveTo>
                  <a:pt x="146702" y="1387267"/>
                </a:moveTo>
                <a:cubicBezTo>
                  <a:pt x="244978" y="1321749"/>
                  <a:pt x="499929" y="1279021"/>
                  <a:pt x="667996" y="1233443"/>
                </a:cubicBezTo>
                <a:cubicBezTo>
                  <a:pt x="836063" y="1187865"/>
                  <a:pt x="1002706" y="1283293"/>
                  <a:pt x="1155106" y="1113801"/>
                </a:cubicBezTo>
                <a:cubicBezTo>
                  <a:pt x="1307506" y="944309"/>
                  <a:pt x="1469876" y="391682"/>
                  <a:pt x="1582396" y="216493"/>
                </a:cubicBezTo>
                <a:cubicBezTo>
                  <a:pt x="1694916" y="41304"/>
                  <a:pt x="1751888" y="0"/>
                  <a:pt x="1830224" y="62669"/>
                </a:cubicBezTo>
                <a:cubicBezTo>
                  <a:pt x="1908560" y="125338"/>
                  <a:pt x="1989745" y="404501"/>
                  <a:pt x="2052414" y="592508"/>
                </a:cubicBezTo>
                <a:cubicBezTo>
                  <a:pt x="2115083" y="780515"/>
                  <a:pt x="2139297" y="1059679"/>
                  <a:pt x="2206239" y="1190714"/>
                </a:cubicBezTo>
                <a:cubicBezTo>
                  <a:pt x="2273181" y="1321749"/>
                  <a:pt x="2465461" y="1314628"/>
                  <a:pt x="2454067" y="1378721"/>
                </a:cubicBezTo>
                <a:cubicBezTo>
                  <a:pt x="2442673" y="1442814"/>
                  <a:pt x="2137872" y="1575274"/>
                  <a:pt x="2137872" y="1575274"/>
                </a:cubicBezTo>
                <a:cubicBezTo>
                  <a:pt x="2016807" y="1650762"/>
                  <a:pt x="1811708" y="1760433"/>
                  <a:pt x="1727674" y="1831648"/>
                </a:cubicBezTo>
                <a:cubicBezTo>
                  <a:pt x="1643641" y="1902863"/>
                  <a:pt x="1674976" y="2006837"/>
                  <a:pt x="1633671" y="2002564"/>
                </a:cubicBezTo>
                <a:cubicBezTo>
                  <a:pt x="1592366" y="1998291"/>
                  <a:pt x="1533969" y="1868680"/>
                  <a:pt x="1479846" y="1806011"/>
                </a:cubicBezTo>
                <a:cubicBezTo>
                  <a:pt x="1425723" y="1743342"/>
                  <a:pt x="1400085" y="1656459"/>
                  <a:pt x="1308930" y="1626549"/>
                </a:cubicBezTo>
                <a:cubicBezTo>
                  <a:pt x="1217775" y="1596639"/>
                  <a:pt x="1051132" y="1625125"/>
                  <a:pt x="932915" y="1626549"/>
                </a:cubicBezTo>
                <a:cubicBezTo>
                  <a:pt x="814698" y="1627973"/>
                  <a:pt x="742059" y="1635095"/>
                  <a:pt x="599629" y="1635095"/>
                </a:cubicBezTo>
                <a:cubicBezTo>
                  <a:pt x="457199" y="1635095"/>
                  <a:pt x="156672" y="1667854"/>
                  <a:pt x="78336" y="1626549"/>
                </a:cubicBezTo>
                <a:cubicBezTo>
                  <a:pt x="0" y="1585244"/>
                  <a:pt x="48426" y="1452785"/>
                  <a:pt x="146702" y="138726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1843884" y="5524856"/>
            <a:ext cx="4570576" cy="1140864"/>
          </a:xfrm>
          <a:custGeom>
            <a:avLst/>
            <a:gdLst>
              <a:gd name="connsiteX0" fmla="*/ 0 w 4570576"/>
              <a:gd name="connsiteY0" fmla="*/ 807578 h 1140864"/>
              <a:gd name="connsiteX1" fmla="*/ 504202 w 4570576"/>
              <a:gd name="connsiteY1" fmla="*/ 465746 h 1140864"/>
              <a:gd name="connsiteX2" fmla="*/ 1153682 w 4570576"/>
              <a:gd name="connsiteY2" fmla="*/ 106823 h 1140864"/>
              <a:gd name="connsiteX3" fmla="*/ 2375731 w 4570576"/>
              <a:gd name="connsiteY3" fmla="*/ 55548 h 1140864"/>
              <a:gd name="connsiteX4" fmla="*/ 3691783 w 4570576"/>
              <a:gd name="connsiteY4" fmla="*/ 47002 h 1140864"/>
              <a:gd name="connsiteX5" fmla="*/ 4332718 w 4570576"/>
              <a:gd name="connsiteY5" fmla="*/ 47002 h 1140864"/>
              <a:gd name="connsiteX6" fmla="*/ 4426722 w 4570576"/>
              <a:gd name="connsiteY6" fmla="*/ 329013 h 1140864"/>
              <a:gd name="connsiteX7" fmla="*/ 3469593 w 4570576"/>
              <a:gd name="connsiteY7" fmla="*/ 380288 h 1140864"/>
              <a:gd name="connsiteX8" fmla="*/ 2008262 w 4570576"/>
              <a:gd name="connsiteY8" fmla="*/ 380288 h 1140864"/>
              <a:gd name="connsiteX9" fmla="*/ 1333144 w 4570576"/>
              <a:gd name="connsiteY9" fmla="*/ 405925 h 1140864"/>
              <a:gd name="connsiteX10" fmla="*/ 803305 w 4570576"/>
              <a:gd name="connsiteY10" fmla="*/ 705028 h 1140864"/>
              <a:gd name="connsiteX11" fmla="*/ 247828 w 4570576"/>
              <a:gd name="connsiteY11" fmla="*/ 1038314 h 1140864"/>
              <a:gd name="connsiteX12" fmla="*/ 94004 w 4570576"/>
              <a:gd name="connsiteY12" fmla="*/ 1140864 h 1140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0576" h="1140864">
                <a:moveTo>
                  <a:pt x="0" y="807578"/>
                </a:moveTo>
                <a:cubicBezTo>
                  <a:pt x="155961" y="695058"/>
                  <a:pt x="311922" y="582538"/>
                  <a:pt x="504202" y="465746"/>
                </a:cubicBezTo>
                <a:cubicBezTo>
                  <a:pt x="696482" y="348954"/>
                  <a:pt x="841761" y="175189"/>
                  <a:pt x="1153682" y="106823"/>
                </a:cubicBezTo>
                <a:cubicBezTo>
                  <a:pt x="1465603" y="38457"/>
                  <a:pt x="1952714" y="65518"/>
                  <a:pt x="2375731" y="55548"/>
                </a:cubicBezTo>
                <a:cubicBezTo>
                  <a:pt x="2798748" y="45578"/>
                  <a:pt x="3691783" y="47002"/>
                  <a:pt x="3691783" y="47002"/>
                </a:cubicBezTo>
                <a:cubicBezTo>
                  <a:pt x="4017947" y="45578"/>
                  <a:pt x="4210228" y="0"/>
                  <a:pt x="4332718" y="47002"/>
                </a:cubicBezTo>
                <a:cubicBezTo>
                  <a:pt x="4455208" y="94004"/>
                  <a:pt x="4570576" y="273465"/>
                  <a:pt x="4426722" y="329013"/>
                </a:cubicBezTo>
                <a:cubicBezTo>
                  <a:pt x="4282868" y="384561"/>
                  <a:pt x="3872670" y="371742"/>
                  <a:pt x="3469593" y="380288"/>
                </a:cubicBezTo>
                <a:cubicBezTo>
                  <a:pt x="3066516" y="388834"/>
                  <a:pt x="2364337" y="376015"/>
                  <a:pt x="2008262" y="380288"/>
                </a:cubicBezTo>
                <a:cubicBezTo>
                  <a:pt x="1652187" y="384561"/>
                  <a:pt x="1533970" y="351802"/>
                  <a:pt x="1333144" y="405925"/>
                </a:cubicBezTo>
                <a:cubicBezTo>
                  <a:pt x="1132318" y="460048"/>
                  <a:pt x="984191" y="599630"/>
                  <a:pt x="803305" y="705028"/>
                </a:cubicBezTo>
                <a:cubicBezTo>
                  <a:pt x="622419" y="810426"/>
                  <a:pt x="366045" y="965675"/>
                  <a:pt x="247828" y="1038314"/>
                </a:cubicBezTo>
                <a:cubicBezTo>
                  <a:pt x="129611" y="1110953"/>
                  <a:pt x="111807" y="1125908"/>
                  <a:pt x="94004" y="1140864"/>
                </a:cubicBezTo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1843884" y="4381848"/>
            <a:ext cx="142876" cy="13573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litosférických desek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3174" y="1981200"/>
            <a:ext cx="5815026" cy="4114800"/>
          </a:xfrm>
        </p:spPr>
        <p:txBody>
          <a:bodyPr/>
          <a:lstStyle/>
          <a:p>
            <a:r>
              <a:rPr lang="cs-CZ" dirty="0" err="1" smtClean="0"/>
              <a:t>subdukce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oceánská deska se zasouvá pod pevninskou</a:t>
            </a:r>
          </a:p>
          <a:p>
            <a:pPr lvl="2"/>
            <a:r>
              <a:rPr lang="cs-CZ" dirty="0" smtClean="0"/>
              <a:t>rychlost cca 1-5 cm/rok</a:t>
            </a:r>
          </a:p>
          <a:p>
            <a:pPr lvl="1"/>
            <a:r>
              <a:rPr lang="cs-CZ" dirty="0" smtClean="0"/>
              <a:t>vznik pásemných pohoří </a:t>
            </a:r>
          </a:p>
          <a:p>
            <a:pPr lvl="2"/>
            <a:r>
              <a:rPr lang="cs-CZ" dirty="0" smtClean="0"/>
              <a:t>zemětřesení, sopečná činnost</a:t>
            </a:r>
          </a:p>
          <a:p>
            <a:pPr lvl="2"/>
            <a:r>
              <a:rPr lang="cs-CZ" sz="1800" dirty="0" smtClean="0"/>
              <a:t>např. </a:t>
            </a:r>
            <a:r>
              <a:rPr lang="cs-CZ" sz="1800" dirty="0" err="1" smtClean="0"/>
              <a:t>Nazca</a:t>
            </a:r>
            <a:r>
              <a:rPr lang="cs-CZ" sz="1800" dirty="0" smtClean="0"/>
              <a:t> pod Jihoamerickou desku</a:t>
            </a:r>
            <a:endParaRPr lang="cs-CZ" sz="1800" dirty="0"/>
          </a:p>
        </p:txBody>
      </p:sp>
      <p:sp>
        <p:nvSpPr>
          <p:cNvPr id="6" name="Šipka doprava 5"/>
          <p:cNvSpPr/>
          <p:nvPr/>
        </p:nvSpPr>
        <p:spPr bwMode="auto">
          <a:xfrm rot="10800000">
            <a:off x="5286380" y="5643578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Mrak 7"/>
          <p:cNvSpPr/>
          <p:nvPr/>
        </p:nvSpPr>
        <p:spPr bwMode="auto">
          <a:xfrm rot="508089">
            <a:off x="1041599" y="3861585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Šipka nahoru 10"/>
          <p:cNvSpPr/>
          <p:nvPr/>
        </p:nvSpPr>
        <p:spPr bwMode="auto">
          <a:xfrm>
            <a:off x="1857356" y="5500702"/>
            <a:ext cx="142876" cy="4286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Mrak 11"/>
          <p:cNvSpPr/>
          <p:nvPr/>
        </p:nvSpPr>
        <p:spPr bwMode="auto">
          <a:xfrm rot="508089">
            <a:off x="612970" y="3432957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Mrak 12"/>
          <p:cNvSpPr/>
          <p:nvPr/>
        </p:nvSpPr>
        <p:spPr bwMode="auto">
          <a:xfrm rot="508089">
            <a:off x="327218" y="2932890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500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069 C -0.02778 -0.00092 -0.05538 -0.00092 -0.08333 -0.00069 C -0.11111 -0.00069 -0.14062 0.00047 -0.16736 0.00047 C -0.19392 0.00047 -0.22291 -0.00439 -0.24392 -0.00069 C -0.26475 0.00301 -0.27552 0.01064 -0.29305 0.02244 C -0.31041 0.03424 -0.33437 0.0583 -0.34774 0.06986 C -0.36111 0.08143 -0.36719 0.08675 -0.37309 0.09207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00" y="4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5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96877E-6 L -0.00226 -0.1443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72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0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1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/>
      <p:bldP spid="8" grpId="0" animBg="1"/>
      <p:bldP spid="8" grpId="1" animBg="1"/>
      <p:bldP spid="8" grpId="2" animBg="1"/>
      <p:bldP spid="11" grpId="0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litosférických desek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62114"/>
          </a:xfrm>
        </p:spPr>
        <p:txBody>
          <a:bodyPr/>
          <a:lstStyle/>
          <a:p>
            <a:r>
              <a:rPr lang="cs-CZ" dirty="0" err="1" smtClean="0"/>
              <a:t>subdukce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oceánská deska pod oceánskou</a:t>
            </a:r>
          </a:p>
          <a:p>
            <a:pPr lvl="1"/>
            <a:r>
              <a:rPr lang="cs-CZ" dirty="0" smtClean="0"/>
              <a:t>vznik hlubokomořských příkopů - zemětřesení</a:t>
            </a:r>
            <a:endParaRPr lang="cs-CZ" dirty="0"/>
          </a:p>
        </p:txBody>
      </p:sp>
      <p:sp>
        <p:nvSpPr>
          <p:cNvPr id="8" name="Volný tvar 7"/>
          <p:cNvSpPr/>
          <p:nvPr/>
        </p:nvSpPr>
        <p:spPr bwMode="auto">
          <a:xfrm>
            <a:off x="214282" y="4071942"/>
            <a:ext cx="4241563" cy="2291696"/>
          </a:xfrm>
          <a:custGeom>
            <a:avLst/>
            <a:gdLst>
              <a:gd name="connsiteX0" fmla="*/ 25638 w 4241563"/>
              <a:gd name="connsiteY0" fmla="*/ 370317 h 2291696"/>
              <a:gd name="connsiteX1" fmla="*/ 2333002 w 4241563"/>
              <a:gd name="connsiteY1" fmla="*/ 387409 h 2291696"/>
              <a:gd name="connsiteX2" fmla="*/ 2948299 w 4241563"/>
              <a:gd name="connsiteY2" fmla="*/ 583962 h 2291696"/>
              <a:gd name="connsiteX3" fmla="*/ 3281585 w 4241563"/>
              <a:gd name="connsiteY3" fmla="*/ 891611 h 2291696"/>
              <a:gd name="connsiteX4" fmla="*/ 3717421 w 4241563"/>
              <a:gd name="connsiteY4" fmla="*/ 1746190 h 2291696"/>
              <a:gd name="connsiteX5" fmla="*/ 3913974 w 4241563"/>
              <a:gd name="connsiteY5" fmla="*/ 2207663 h 2291696"/>
              <a:gd name="connsiteX6" fmla="*/ 4213077 w 4241563"/>
              <a:gd name="connsiteY6" fmla="*/ 2190571 h 2291696"/>
              <a:gd name="connsiteX7" fmla="*/ 4084890 w 4241563"/>
              <a:gd name="connsiteY7" fmla="*/ 1600911 h 2291696"/>
              <a:gd name="connsiteX8" fmla="*/ 3751604 w 4241563"/>
              <a:gd name="connsiteY8" fmla="*/ 917248 h 2291696"/>
              <a:gd name="connsiteX9" fmla="*/ 3392681 w 4241563"/>
              <a:gd name="connsiteY9" fmla="*/ 447229 h 2291696"/>
              <a:gd name="connsiteX10" fmla="*/ 3008120 w 4241563"/>
              <a:gd name="connsiteY10" fmla="*/ 182310 h 2291696"/>
              <a:gd name="connsiteX11" fmla="*/ 2717563 w 4241563"/>
              <a:gd name="connsiteY11" fmla="*/ 71214 h 2291696"/>
              <a:gd name="connsiteX12" fmla="*/ 2119357 w 4241563"/>
              <a:gd name="connsiteY12" fmla="*/ 11394 h 2291696"/>
              <a:gd name="connsiteX13" fmla="*/ 700755 w 4241563"/>
              <a:gd name="connsiteY13" fmla="*/ 2848 h 2291696"/>
              <a:gd name="connsiteX14" fmla="*/ 0 w 4241563"/>
              <a:gd name="connsiteY14" fmla="*/ 2848 h 229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1563" h="2291696">
                <a:moveTo>
                  <a:pt x="25638" y="370317"/>
                </a:moveTo>
                <a:lnTo>
                  <a:pt x="2333002" y="387409"/>
                </a:lnTo>
                <a:cubicBezTo>
                  <a:pt x="2820112" y="423017"/>
                  <a:pt x="2790202" y="499928"/>
                  <a:pt x="2948299" y="583962"/>
                </a:cubicBezTo>
                <a:cubicBezTo>
                  <a:pt x="3106396" y="667996"/>
                  <a:pt x="3153398" y="697906"/>
                  <a:pt x="3281585" y="891611"/>
                </a:cubicBezTo>
                <a:cubicBezTo>
                  <a:pt x="3409772" y="1085316"/>
                  <a:pt x="3612023" y="1526848"/>
                  <a:pt x="3717421" y="1746190"/>
                </a:cubicBezTo>
                <a:cubicBezTo>
                  <a:pt x="3822819" y="1965532"/>
                  <a:pt x="3831365" y="2133600"/>
                  <a:pt x="3913974" y="2207663"/>
                </a:cubicBezTo>
                <a:cubicBezTo>
                  <a:pt x="3996583" y="2281726"/>
                  <a:pt x="4184591" y="2291696"/>
                  <a:pt x="4213077" y="2190571"/>
                </a:cubicBezTo>
                <a:cubicBezTo>
                  <a:pt x="4241563" y="2089446"/>
                  <a:pt x="4161802" y="1813131"/>
                  <a:pt x="4084890" y="1600911"/>
                </a:cubicBezTo>
                <a:cubicBezTo>
                  <a:pt x="4007978" y="1388691"/>
                  <a:pt x="3866972" y="1109528"/>
                  <a:pt x="3751604" y="917248"/>
                </a:cubicBezTo>
                <a:cubicBezTo>
                  <a:pt x="3636236" y="724968"/>
                  <a:pt x="3516595" y="569718"/>
                  <a:pt x="3392681" y="447229"/>
                </a:cubicBezTo>
                <a:cubicBezTo>
                  <a:pt x="3268767" y="324740"/>
                  <a:pt x="3120639" y="244979"/>
                  <a:pt x="3008120" y="182310"/>
                </a:cubicBezTo>
                <a:cubicBezTo>
                  <a:pt x="2895601" y="119641"/>
                  <a:pt x="2865690" y="99700"/>
                  <a:pt x="2717563" y="71214"/>
                </a:cubicBezTo>
                <a:cubicBezTo>
                  <a:pt x="2569436" y="42728"/>
                  <a:pt x="2455492" y="22788"/>
                  <a:pt x="2119357" y="11394"/>
                </a:cubicBezTo>
                <a:cubicBezTo>
                  <a:pt x="1783222" y="0"/>
                  <a:pt x="700755" y="2848"/>
                  <a:pt x="700755" y="2848"/>
                </a:cubicBezTo>
                <a:lnTo>
                  <a:pt x="0" y="2848"/>
                </a:lnTo>
              </a:path>
            </a:pathLst>
          </a:cu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 flipH="1">
            <a:off x="4384407" y="4071942"/>
            <a:ext cx="4259559" cy="2291696"/>
          </a:xfrm>
          <a:custGeom>
            <a:avLst/>
            <a:gdLst>
              <a:gd name="connsiteX0" fmla="*/ 25638 w 4241563"/>
              <a:gd name="connsiteY0" fmla="*/ 370317 h 2291696"/>
              <a:gd name="connsiteX1" fmla="*/ 2333002 w 4241563"/>
              <a:gd name="connsiteY1" fmla="*/ 387409 h 2291696"/>
              <a:gd name="connsiteX2" fmla="*/ 2948299 w 4241563"/>
              <a:gd name="connsiteY2" fmla="*/ 583962 h 2291696"/>
              <a:gd name="connsiteX3" fmla="*/ 3281585 w 4241563"/>
              <a:gd name="connsiteY3" fmla="*/ 891611 h 2291696"/>
              <a:gd name="connsiteX4" fmla="*/ 3717421 w 4241563"/>
              <a:gd name="connsiteY4" fmla="*/ 1746190 h 2291696"/>
              <a:gd name="connsiteX5" fmla="*/ 3913974 w 4241563"/>
              <a:gd name="connsiteY5" fmla="*/ 2207663 h 2291696"/>
              <a:gd name="connsiteX6" fmla="*/ 4213077 w 4241563"/>
              <a:gd name="connsiteY6" fmla="*/ 2190571 h 2291696"/>
              <a:gd name="connsiteX7" fmla="*/ 4084890 w 4241563"/>
              <a:gd name="connsiteY7" fmla="*/ 1600911 h 2291696"/>
              <a:gd name="connsiteX8" fmla="*/ 3751604 w 4241563"/>
              <a:gd name="connsiteY8" fmla="*/ 917248 h 2291696"/>
              <a:gd name="connsiteX9" fmla="*/ 3392681 w 4241563"/>
              <a:gd name="connsiteY9" fmla="*/ 447229 h 2291696"/>
              <a:gd name="connsiteX10" fmla="*/ 3008120 w 4241563"/>
              <a:gd name="connsiteY10" fmla="*/ 182310 h 2291696"/>
              <a:gd name="connsiteX11" fmla="*/ 2717563 w 4241563"/>
              <a:gd name="connsiteY11" fmla="*/ 71214 h 2291696"/>
              <a:gd name="connsiteX12" fmla="*/ 2119357 w 4241563"/>
              <a:gd name="connsiteY12" fmla="*/ 11394 h 2291696"/>
              <a:gd name="connsiteX13" fmla="*/ 700755 w 4241563"/>
              <a:gd name="connsiteY13" fmla="*/ 2848 h 2291696"/>
              <a:gd name="connsiteX14" fmla="*/ 0 w 4241563"/>
              <a:gd name="connsiteY14" fmla="*/ 2848 h 229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41563" h="2291696">
                <a:moveTo>
                  <a:pt x="25638" y="370317"/>
                </a:moveTo>
                <a:lnTo>
                  <a:pt x="2333002" y="387409"/>
                </a:lnTo>
                <a:cubicBezTo>
                  <a:pt x="2820112" y="423017"/>
                  <a:pt x="2790202" y="499928"/>
                  <a:pt x="2948299" y="583962"/>
                </a:cubicBezTo>
                <a:cubicBezTo>
                  <a:pt x="3106396" y="667996"/>
                  <a:pt x="3153398" y="697906"/>
                  <a:pt x="3281585" y="891611"/>
                </a:cubicBezTo>
                <a:cubicBezTo>
                  <a:pt x="3409772" y="1085316"/>
                  <a:pt x="3612023" y="1526848"/>
                  <a:pt x="3717421" y="1746190"/>
                </a:cubicBezTo>
                <a:cubicBezTo>
                  <a:pt x="3822819" y="1965532"/>
                  <a:pt x="3831365" y="2133600"/>
                  <a:pt x="3913974" y="2207663"/>
                </a:cubicBezTo>
                <a:cubicBezTo>
                  <a:pt x="3996583" y="2281726"/>
                  <a:pt x="4184591" y="2291696"/>
                  <a:pt x="4213077" y="2190571"/>
                </a:cubicBezTo>
                <a:cubicBezTo>
                  <a:pt x="4241563" y="2089446"/>
                  <a:pt x="4161802" y="1813131"/>
                  <a:pt x="4084890" y="1600911"/>
                </a:cubicBezTo>
                <a:cubicBezTo>
                  <a:pt x="4007978" y="1388691"/>
                  <a:pt x="3866972" y="1109528"/>
                  <a:pt x="3751604" y="917248"/>
                </a:cubicBezTo>
                <a:cubicBezTo>
                  <a:pt x="3636236" y="724968"/>
                  <a:pt x="3516595" y="569718"/>
                  <a:pt x="3392681" y="447229"/>
                </a:cubicBezTo>
                <a:cubicBezTo>
                  <a:pt x="3268767" y="324740"/>
                  <a:pt x="3120639" y="244979"/>
                  <a:pt x="3008120" y="182310"/>
                </a:cubicBezTo>
                <a:cubicBezTo>
                  <a:pt x="2895601" y="119641"/>
                  <a:pt x="2865690" y="99700"/>
                  <a:pt x="2717563" y="71214"/>
                </a:cubicBezTo>
                <a:cubicBezTo>
                  <a:pt x="2569436" y="42728"/>
                  <a:pt x="2455492" y="22788"/>
                  <a:pt x="2119357" y="11394"/>
                </a:cubicBezTo>
                <a:cubicBezTo>
                  <a:pt x="1783222" y="0"/>
                  <a:pt x="700755" y="2848"/>
                  <a:pt x="700755" y="2848"/>
                </a:cubicBezTo>
                <a:lnTo>
                  <a:pt x="0" y="2848"/>
                </a:lnTo>
              </a:path>
            </a:pathLst>
          </a:cu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Šipka doprava 5"/>
          <p:cNvSpPr/>
          <p:nvPr/>
        </p:nvSpPr>
        <p:spPr bwMode="auto">
          <a:xfrm rot="10800000">
            <a:off x="7929586" y="4143380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 doprava 6"/>
          <p:cNvSpPr/>
          <p:nvPr/>
        </p:nvSpPr>
        <p:spPr bwMode="auto">
          <a:xfrm>
            <a:off x="357158" y="4143380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214282" y="4714884"/>
            <a:ext cx="3071834" cy="123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r>
              <a:rPr kumimoji="1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např. Filipínská deska proti Pacifické desce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485 C -0.02829 0.00439 -0.05625 0.00439 -0.08454 0.00485 C -0.11284 0.00532 -0.1427 0.00763 -0.16979 0.00763 C -0.19687 0.00763 -0.22621 -0.0044 -0.24739 0.00485 C -0.26875 0.01411 -0.27968 0.03377 -0.29739 0.06315 C -0.31493 0.09252 -0.33941 0.15267 -0.35295 0.18158 C -0.36649 0.2105 -0.37274 0.22368 -0.37864 0.2371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11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231 C 0.00365 0.00231 0.00764 0.00277 0.03264 0.00231 C 0.05764 0.00185 0.11371 -0.00232 0.14948 -0.00047 C 0.18524 0.00138 0.22187 0.00092 0.24792 0.01573 C 0.27396 0.0303 0.28611 0.05551 0.30625 0.08651 C 0.32656 0.11728 0.35556 0.17719 0.36875 0.20055 C 0.38212 0.22322 0.38385 0.22183 0.38646 0.22669 " pathEditMode="relative" rAng="0" ptsTypes="aaaaa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32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/>
        </p:nvSpPr>
        <p:spPr bwMode="auto">
          <a:xfrm>
            <a:off x="3357554" y="3357562"/>
            <a:ext cx="1857388" cy="1928826"/>
          </a:xfrm>
          <a:custGeom>
            <a:avLst/>
            <a:gdLst>
              <a:gd name="connsiteX0" fmla="*/ 14243 w 1529697"/>
              <a:gd name="connsiteY0" fmla="*/ 1465604 h 1599488"/>
              <a:gd name="connsiteX1" fmla="*/ 56972 w 1529697"/>
              <a:gd name="connsiteY1" fmla="*/ 1140863 h 1599488"/>
              <a:gd name="connsiteX2" fmla="*/ 296254 w 1529697"/>
              <a:gd name="connsiteY2" fmla="*/ 508475 h 1599488"/>
              <a:gd name="connsiteX3" fmla="*/ 578265 w 1529697"/>
              <a:gd name="connsiteY3" fmla="*/ 12819 h 1599488"/>
              <a:gd name="connsiteX4" fmla="*/ 971372 w 1529697"/>
              <a:gd name="connsiteY4" fmla="*/ 431563 h 1599488"/>
              <a:gd name="connsiteX5" fmla="*/ 1279020 w 1529697"/>
              <a:gd name="connsiteY5" fmla="*/ 1226321 h 1599488"/>
              <a:gd name="connsiteX6" fmla="*/ 1381570 w 1529697"/>
              <a:gd name="connsiteY6" fmla="*/ 1465604 h 1599488"/>
              <a:gd name="connsiteX7" fmla="*/ 390258 w 1529697"/>
              <a:gd name="connsiteY7" fmla="*/ 1482695 h 1599488"/>
              <a:gd name="connsiteX8" fmla="*/ 142430 w 1529697"/>
              <a:gd name="connsiteY8" fmla="*/ 1593791 h 1599488"/>
              <a:gd name="connsiteX9" fmla="*/ 14243 w 1529697"/>
              <a:gd name="connsiteY9" fmla="*/ 1465604 h 159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9697" h="1599488">
                <a:moveTo>
                  <a:pt x="14243" y="1465604"/>
                </a:moveTo>
                <a:cubicBezTo>
                  <a:pt x="0" y="1390116"/>
                  <a:pt x="9970" y="1300385"/>
                  <a:pt x="56972" y="1140863"/>
                </a:cubicBezTo>
                <a:cubicBezTo>
                  <a:pt x="103974" y="981341"/>
                  <a:pt x="209372" y="696482"/>
                  <a:pt x="296254" y="508475"/>
                </a:cubicBezTo>
                <a:cubicBezTo>
                  <a:pt x="383136" y="320468"/>
                  <a:pt x="465745" y="25638"/>
                  <a:pt x="578265" y="12819"/>
                </a:cubicBezTo>
                <a:cubicBezTo>
                  <a:pt x="690785" y="0"/>
                  <a:pt x="854580" y="229313"/>
                  <a:pt x="971372" y="431563"/>
                </a:cubicBezTo>
                <a:cubicBezTo>
                  <a:pt x="1088164" y="633813"/>
                  <a:pt x="1210654" y="1053981"/>
                  <a:pt x="1279020" y="1226321"/>
                </a:cubicBezTo>
                <a:cubicBezTo>
                  <a:pt x="1347386" y="1398661"/>
                  <a:pt x="1529697" y="1422875"/>
                  <a:pt x="1381570" y="1465604"/>
                </a:cubicBezTo>
                <a:cubicBezTo>
                  <a:pt x="1233443" y="1508333"/>
                  <a:pt x="596781" y="1461331"/>
                  <a:pt x="390258" y="1482695"/>
                </a:cubicBezTo>
                <a:cubicBezTo>
                  <a:pt x="183735" y="1504059"/>
                  <a:pt x="205099" y="1599488"/>
                  <a:pt x="142430" y="1593791"/>
                </a:cubicBezTo>
                <a:cubicBezTo>
                  <a:pt x="79761" y="1588094"/>
                  <a:pt x="28486" y="1541092"/>
                  <a:pt x="14243" y="1465604"/>
                </a:cubicBez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Volný tvar 7"/>
          <p:cNvSpPr/>
          <p:nvPr/>
        </p:nvSpPr>
        <p:spPr bwMode="auto">
          <a:xfrm>
            <a:off x="3357554" y="3714752"/>
            <a:ext cx="2000264" cy="1928826"/>
          </a:xfrm>
          <a:custGeom>
            <a:avLst/>
            <a:gdLst>
              <a:gd name="connsiteX0" fmla="*/ 14243 w 1529697"/>
              <a:gd name="connsiteY0" fmla="*/ 1465604 h 1599488"/>
              <a:gd name="connsiteX1" fmla="*/ 56972 w 1529697"/>
              <a:gd name="connsiteY1" fmla="*/ 1140863 h 1599488"/>
              <a:gd name="connsiteX2" fmla="*/ 296254 w 1529697"/>
              <a:gd name="connsiteY2" fmla="*/ 508475 h 1599488"/>
              <a:gd name="connsiteX3" fmla="*/ 578265 w 1529697"/>
              <a:gd name="connsiteY3" fmla="*/ 12819 h 1599488"/>
              <a:gd name="connsiteX4" fmla="*/ 971372 w 1529697"/>
              <a:gd name="connsiteY4" fmla="*/ 431563 h 1599488"/>
              <a:gd name="connsiteX5" fmla="*/ 1279020 w 1529697"/>
              <a:gd name="connsiteY5" fmla="*/ 1226321 h 1599488"/>
              <a:gd name="connsiteX6" fmla="*/ 1381570 w 1529697"/>
              <a:gd name="connsiteY6" fmla="*/ 1465604 h 1599488"/>
              <a:gd name="connsiteX7" fmla="*/ 390258 w 1529697"/>
              <a:gd name="connsiteY7" fmla="*/ 1482695 h 1599488"/>
              <a:gd name="connsiteX8" fmla="*/ 142430 w 1529697"/>
              <a:gd name="connsiteY8" fmla="*/ 1593791 h 1599488"/>
              <a:gd name="connsiteX9" fmla="*/ 14243 w 1529697"/>
              <a:gd name="connsiteY9" fmla="*/ 1465604 h 159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9697" h="1599488">
                <a:moveTo>
                  <a:pt x="14243" y="1465604"/>
                </a:moveTo>
                <a:cubicBezTo>
                  <a:pt x="0" y="1390116"/>
                  <a:pt x="9970" y="1300385"/>
                  <a:pt x="56972" y="1140863"/>
                </a:cubicBezTo>
                <a:cubicBezTo>
                  <a:pt x="103974" y="981341"/>
                  <a:pt x="209372" y="696482"/>
                  <a:pt x="296254" y="508475"/>
                </a:cubicBezTo>
                <a:cubicBezTo>
                  <a:pt x="383136" y="320468"/>
                  <a:pt x="465745" y="25638"/>
                  <a:pt x="578265" y="12819"/>
                </a:cubicBezTo>
                <a:cubicBezTo>
                  <a:pt x="690785" y="0"/>
                  <a:pt x="854580" y="229313"/>
                  <a:pt x="971372" y="431563"/>
                </a:cubicBezTo>
                <a:cubicBezTo>
                  <a:pt x="1088164" y="633813"/>
                  <a:pt x="1210654" y="1053981"/>
                  <a:pt x="1279020" y="1226321"/>
                </a:cubicBezTo>
                <a:cubicBezTo>
                  <a:pt x="1347386" y="1398661"/>
                  <a:pt x="1529697" y="1422875"/>
                  <a:pt x="1381570" y="1465604"/>
                </a:cubicBezTo>
                <a:cubicBezTo>
                  <a:pt x="1233443" y="1508333"/>
                  <a:pt x="596781" y="1461331"/>
                  <a:pt x="390258" y="1482695"/>
                </a:cubicBezTo>
                <a:cubicBezTo>
                  <a:pt x="183735" y="1504059"/>
                  <a:pt x="205099" y="1599488"/>
                  <a:pt x="142430" y="1593791"/>
                </a:cubicBezTo>
                <a:cubicBezTo>
                  <a:pt x="79761" y="1588094"/>
                  <a:pt x="28486" y="1541092"/>
                  <a:pt x="14243" y="1465604"/>
                </a:cubicBez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Volný tvar 5"/>
          <p:cNvSpPr/>
          <p:nvPr/>
        </p:nvSpPr>
        <p:spPr bwMode="auto">
          <a:xfrm>
            <a:off x="3428992" y="4143380"/>
            <a:ext cx="2000264" cy="1928826"/>
          </a:xfrm>
          <a:custGeom>
            <a:avLst/>
            <a:gdLst>
              <a:gd name="connsiteX0" fmla="*/ 14243 w 1529697"/>
              <a:gd name="connsiteY0" fmla="*/ 1465604 h 1599488"/>
              <a:gd name="connsiteX1" fmla="*/ 56972 w 1529697"/>
              <a:gd name="connsiteY1" fmla="*/ 1140863 h 1599488"/>
              <a:gd name="connsiteX2" fmla="*/ 296254 w 1529697"/>
              <a:gd name="connsiteY2" fmla="*/ 508475 h 1599488"/>
              <a:gd name="connsiteX3" fmla="*/ 578265 w 1529697"/>
              <a:gd name="connsiteY3" fmla="*/ 12819 h 1599488"/>
              <a:gd name="connsiteX4" fmla="*/ 971372 w 1529697"/>
              <a:gd name="connsiteY4" fmla="*/ 431563 h 1599488"/>
              <a:gd name="connsiteX5" fmla="*/ 1279020 w 1529697"/>
              <a:gd name="connsiteY5" fmla="*/ 1226321 h 1599488"/>
              <a:gd name="connsiteX6" fmla="*/ 1381570 w 1529697"/>
              <a:gd name="connsiteY6" fmla="*/ 1465604 h 1599488"/>
              <a:gd name="connsiteX7" fmla="*/ 390258 w 1529697"/>
              <a:gd name="connsiteY7" fmla="*/ 1482695 h 1599488"/>
              <a:gd name="connsiteX8" fmla="*/ 142430 w 1529697"/>
              <a:gd name="connsiteY8" fmla="*/ 1593791 h 1599488"/>
              <a:gd name="connsiteX9" fmla="*/ 14243 w 1529697"/>
              <a:gd name="connsiteY9" fmla="*/ 1465604 h 1599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9697" h="1599488">
                <a:moveTo>
                  <a:pt x="14243" y="1465604"/>
                </a:moveTo>
                <a:cubicBezTo>
                  <a:pt x="0" y="1390116"/>
                  <a:pt x="9970" y="1300385"/>
                  <a:pt x="56972" y="1140863"/>
                </a:cubicBezTo>
                <a:cubicBezTo>
                  <a:pt x="103974" y="981341"/>
                  <a:pt x="209372" y="696482"/>
                  <a:pt x="296254" y="508475"/>
                </a:cubicBezTo>
                <a:cubicBezTo>
                  <a:pt x="383136" y="320468"/>
                  <a:pt x="465745" y="25638"/>
                  <a:pt x="578265" y="12819"/>
                </a:cubicBezTo>
                <a:cubicBezTo>
                  <a:pt x="690785" y="0"/>
                  <a:pt x="854580" y="229313"/>
                  <a:pt x="971372" y="431563"/>
                </a:cubicBezTo>
                <a:cubicBezTo>
                  <a:pt x="1088164" y="633813"/>
                  <a:pt x="1210654" y="1053981"/>
                  <a:pt x="1279020" y="1226321"/>
                </a:cubicBezTo>
                <a:cubicBezTo>
                  <a:pt x="1347386" y="1398661"/>
                  <a:pt x="1529697" y="1422875"/>
                  <a:pt x="1381570" y="1465604"/>
                </a:cubicBezTo>
                <a:cubicBezTo>
                  <a:pt x="1233443" y="1508333"/>
                  <a:pt x="596781" y="1461331"/>
                  <a:pt x="390258" y="1482695"/>
                </a:cubicBezTo>
                <a:cubicBezTo>
                  <a:pt x="183735" y="1504059"/>
                  <a:pt x="205099" y="1599488"/>
                  <a:pt x="142430" y="1593791"/>
                </a:cubicBezTo>
                <a:cubicBezTo>
                  <a:pt x="79761" y="1588094"/>
                  <a:pt x="28486" y="1541092"/>
                  <a:pt x="14243" y="1465604"/>
                </a:cubicBezTo>
                <a:close/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Pohyby litosférických desek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3486"/>
          </a:xfrm>
        </p:spPr>
        <p:txBody>
          <a:bodyPr/>
          <a:lstStyle/>
          <a:p>
            <a:r>
              <a:rPr lang="cs-CZ" dirty="0" smtClean="0"/>
              <a:t>konvergence</a:t>
            </a:r>
          </a:p>
          <a:p>
            <a:pPr lvl="1"/>
            <a:r>
              <a:rPr lang="cs-CZ" dirty="0" smtClean="0"/>
              <a:t>pevninská deska proti pevninské</a:t>
            </a:r>
          </a:p>
          <a:p>
            <a:pPr lvl="1"/>
            <a:r>
              <a:rPr lang="cs-CZ" dirty="0" smtClean="0"/>
              <a:t>vznik vysokých pohoří - zemětřesení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1500166" y="4500570"/>
            <a:ext cx="2465461" cy="2006837"/>
          </a:xfrm>
          <a:custGeom>
            <a:avLst/>
            <a:gdLst>
              <a:gd name="connsiteX0" fmla="*/ 146702 w 2465461"/>
              <a:gd name="connsiteY0" fmla="*/ 1387267 h 2006837"/>
              <a:gd name="connsiteX1" fmla="*/ 667996 w 2465461"/>
              <a:gd name="connsiteY1" fmla="*/ 1233443 h 2006837"/>
              <a:gd name="connsiteX2" fmla="*/ 1155106 w 2465461"/>
              <a:gd name="connsiteY2" fmla="*/ 1113801 h 2006837"/>
              <a:gd name="connsiteX3" fmla="*/ 1582396 w 2465461"/>
              <a:gd name="connsiteY3" fmla="*/ 216493 h 2006837"/>
              <a:gd name="connsiteX4" fmla="*/ 1830224 w 2465461"/>
              <a:gd name="connsiteY4" fmla="*/ 62669 h 2006837"/>
              <a:gd name="connsiteX5" fmla="*/ 2052414 w 2465461"/>
              <a:gd name="connsiteY5" fmla="*/ 592508 h 2006837"/>
              <a:gd name="connsiteX6" fmla="*/ 2206239 w 2465461"/>
              <a:gd name="connsiteY6" fmla="*/ 1190714 h 2006837"/>
              <a:gd name="connsiteX7" fmla="*/ 2454067 w 2465461"/>
              <a:gd name="connsiteY7" fmla="*/ 1378721 h 2006837"/>
              <a:gd name="connsiteX8" fmla="*/ 2137872 w 2465461"/>
              <a:gd name="connsiteY8" fmla="*/ 1575274 h 2006837"/>
              <a:gd name="connsiteX9" fmla="*/ 1727674 w 2465461"/>
              <a:gd name="connsiteY9" fmla="*/ 1831648 h 2006837"/>
              <a:gd name="connsiteX10" fmla="*/ 1633671 w 2465461"/>
              <a:gd name="connsiteY10" fmla="*/ 2002564 h 2006837"/>
              <a:gd name="connsiteX11" fmla="*/ 1479846 w 2465461"/>
              <a:gd name="connsiteY11" fmla="*/ 1806011 h 2006837"/>
              <a:gd name="connsiteX12" fmla="*/ 1308930 w 2465461"/>
              <a:gd name="connsiteY12" fmla="*/ 1626549 h 2006837"/>
              <a:gd name="connsiteX13" fmla="*/ 932915 w 2465461"/>
              <a:gd name="connsiteY13" fmla="*/ 1626549 h 2006837"/>
              <a:gd name="connsiteX14" fmla="*/ 599629 w 2465461"/>
              <a:gd name="connsiteY14" fmla="*/ 1635095 h 2006837"/>
              <a:gd name="connsiteX15" fmla="*/ 78336 w 2465461"/>
              <a:gd name="connsiteY15" fmla="*/ 1626549 h 2006837"/>
              <a:gd name="connsiteX16" fmla="*/ 146702 w 2465461"/>
              <a:gd name="connsiteY16" fmla="*/ 1387267 h 200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65461" h="2006837">
                <a:moveTo>
                  <a:pt x="146702" y="1387267"/>
                </a:moveTo>
                <a:cubicBezTo>
                  <a:pt x="244978" y="1321749"/>
                  <a:pt x="499929" y="1279021"/>
                  <a:pt x="667996" y="1233443"/>
                </a:cubicBezTo>
                <a:cubicBezTo>
                  <a:pt x="836063" y="1187865"/>
                  <a:pt x="1002706" y="1283293"/>
                  <a:pt x="1155106" y="1113801"/>
                </a:cubicBezTo>
                <a:cubicBezTo>
                  <a:pt x="1307506" y="944309"/>
                  <a:pt x="1469876" y="391682"/>
                  <a:pt x="1582396" y="216493"/>
                </a:cubicBezTo>
                <a:cubicBezTo>
                  <a:pt x="1694916" y="41304"/>
                  <a:pt x="1751888" y="0"/>
                  <a:pt x="1830224" y="62669"/>
                </a:cubicBezTo>
                <a:cubicBezTo>
                  <a:pt x="1908560" y="125338"/>
                  <a:pt x="1989745" y="404501"/>
                  <a:pt x="2052414" y="592508"/>
                </a:cubicBezTo>
                <a:cubicBezTo>
                  <a:pt x="2115083" y="780515"/>
                  <a:pt x="2139297" y="1059679"/>
                  <a:pt x="2206239" y="1190714"/>
                </a:cubicBezTo>
                <a:cubicBezTo>
                  <a:pt x="2273181" y="1321749"/>
                  <a:pt x="2465461" y="1314628"/>
                  <a:pt x="2454067" y="1378721"/>
                </a:cubicBezTo>
                <a:cubicBezTo>
                  <a:pt x="2442673" y="1442814"/>
                  <a:pt x="2137872" y="1575274"/>
                  <a:pt x="2137872" y="1575274"/>
                </a:cubicBezTo>
                <a:cubicBezTo>
                  <a:pt x="2016807" y="1650762"/>
                  <a:pt x="1811708" y="1760433"/>
                  <a:pt x="1727674" y="1831648"/>
                </a:cubicBezTo>
                <a:cubicBezTo>
                  <a:pt x="1643641" y="1902863"/>
                  <a:pt x="1674976" y="2006837"/>
                  <a:pt x="1633671" y="2002564"/>
                </a:cubicBezTo>
                <a:cubicBezTo>
                  <a:pt x="1592366" y="1998291"/>
                  <a:pt x="1533969" y="1868680"/>
                  <a:pt x="1479846" y="1806011"/>
                </a:cubicBezTo>
                <a:cubicBezTo>
                  <a:pt x="1425723" y="1743342"/>
                  <a:pt x="1400085" y="1656459"/>
                  <a:pt x="1308930" y="1626549"/>
                </a:cubicBezTo>
                <a:cubicBezTo>
                  <a:pt x="1217775" y="1596639"/>
                  <a:pt x="1051132" y="1625125"/>
                  <a:pt x="932915" y="1626549"/>
                </a:cubicBezTo>
                <a:cubicBezTo>
                  <a:pt x="814698" y="1627973"/>
                  <a:pt x="742059" y="1635095"/>
                  <a:pt x="599629" y="1635095"/>
                </a:cubicBezTo>
                <a:cubicBezTo>
                  <a:pt x="457199" y="1635095"/>
                  <a:pt x="156672" y="1667854"/>
                  <a:pt x="78336" y="1626549"/>
                </a:cubicBezTo>
                <a:cubicBezTo>
                  <a:pt x="0" y="1585244"/>
                  <a:pt x="48426" y="1452785"/>
                  <a:pt x="146702" y="138726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 flipH="1">
            <a:off x="4500562" y="4500570"/>
            <a:ext cx="2535199" cy="2006837"/>
          </a:xfrm>
          <a:custGeom>
            <a:avLst/>
            <a:gdLst>
              <a:gd name="connsiteX0" fmla="*/ 146702 w 2465461"/>
              <a:gd name="connsiteY0" fmla="*/ 1387267 h 2006837"/>
              <a:gd name="connsiteX1" fmla="*/ 667996 w 2465461"/>
              <a:gd name="connsiteY1" fmla="*/ 1233443 h 2006837"/>
              <a:gd name="connsiteX2" fmla="*/ 1155106 w 2465461"/>
              <a:gd name="connsiteY2" fmla="*/ 1113801 h 2006837"/>
              <a:gd name="connsiteX3" fmla="*/ 1582396 w 2465461"/>
              <a:gd name="connsiteY3" fmla="*/ 216493 h 2006837"/>
              <a:gd name="connsiteX4" fmla="*/ 1830224 w 2465461"/>
              <a:gd name="connsiteY4" fmla="*/ 62669 h 2006837"/>
              <a:gd name="connsiteX5" fmla="*/ 2052414 w 2465461"/>
              <a:gd name="connsiteY5" fmla="*/ 592508 h 2006837"/>
              <a:gd name="connsiteX6" fmla="*/ 2206239 w 2465461"/>
              <a:gd name="connsiteY6" fmla="*/ 1190714 h 2006837"/>
              <a:gd name="connsiteX7" fmla="*/ 2454067 w 2465461"/>
              <a:gd name="connsiteY7" fmla="*/ 1378721 h 2006837"/>
              <a:gd name="connsiteX8" fmla="*/ 2137872 w 2465461"/>
              <a:gd name="connsiteY8" fmla="*/ 1575274 h 2006837"/>
              <a:gd name="connsiteX9" fmla="*/ 1727674 w 2465461"/>
              <a:gd name="connsiteY9" fmla="*/ 1831648 h 2006837"/>
              <a:gd name="connsiteX10" fmla="*/ 1633671 w 2465461"/>
              <a:gd name="connsiteY10" fmla="*/ 2002564 h 2006837"/>
              <a:gd name="connsiteX11" fmla="*/ 1479846 w 2465461"/>
              <a:gd name="connsiteY11" fmla="*/ 1806011 h 2006837"/>
              <a:gd name="connsiteX12" fmla="*/ 1308930 w 2465461"/>
              <a:gd name="connsiteY12" fmla="*/ 1626549 h 2006837"/>
              <a:gd name="connsiteX13" fmla="*/ 932915 w 2465461"/>
              <a:gd name="connsiteY13" fmla="*/ 1626549 h 2006837"/>
              <a:gd name="connsiteX14" fmla="*/ 599629 w 2465461"/>
              <a:gd name="connsiteY14" fmla="*/ 1635095 h 2006837"/>
              <a:gd name="connsiteX15" fmla="*/ 78336 w 2465461"/>
              <a:gd name="connsiteY15" fmla="*/ 1626549 h 2006837"/>
              <a:gd name="connsiteX16" fmla="*/ 146702 w 2465461"/>
              <a:gd name="connsiteY16" fmla="*/ 1387267 h 200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65461" h="2006837">
                <a:moveTo>
                  <a:pt x="146702" y="1387267"/>
                </a:moveTo>
                <a:cubicBezTo>
                  <a:pt x="244978" y="1321749"/>
                  <a:pt x="499929" y="1279021"/>
                  <a:pt x="667996" y="1233443"/>
                </a:cubicBezTo>
                <a:cubicBezTo>
                  <a:pt x="836063" y="1187865"/>
                  <a:pt x="1002706" y="1283293"/>
                  <a:pt x="1155106" y="1113801"/>
                </a:cubicBezTo>
                <a:cubicBezTo>
                  <a:pt x="1307506" y="944309"/>
                  <a:pt x="1469876" y="391682"/>
                  <a:pt x="1582396" y="216493"/>
                </a:cubicBezTo>
                <a:cubicBezTo>
                  <a:pt x="1694916" y="41304"/>
                  <a:pt x="1751888" y="0"/>
                  <a:pt x="1830224" y="62669"/>
                </a:cubicBezTo>
                <a:cubicBezTo>
                  <a:pt x="1908560" y="125338"/>
                  <a:pt x="1989745" y="404501"/>
                  <a:pt x="2052414" y="592508"/>
                </a:cubicBezTo>
                <a:cubicBezTo>
                  <a:pt x="2115083" y="780515"/>
                  <a:pt x="2139297" y="1059679"/>
                  <a:pt x="2206239" y="1190714"/>
                </a:cubicBezTo>
                <a:cubicBezTo>
                  <a:pt x="2273181" y="1321749"/>
                  <a:pt x="2465461" y="1314628"/>
                  <a:pt x="2454067" y="1378721"/>
                </a:cubicBezTo>
                <a:cubicBezTo>
                  <a:pt x="2442673" y="1442814"/>
                  <a:pt x="2137872" y="1575274"/>
                  <a:pt x="2137872" y="1575274"/>
                </a:cubicBezTo>
                <a:cubicBezTo>
                  <a:pt x="2016807" y="1650762"/>
                  <a:pt x="1811708" y="1760433"/>
                  <a:pt x="1727674" y="1831648"/>
                </a:cubicBezTo>
                <a:cubicBezTo>
                  <a:pt x="1643641" y="1902863"/>
                  <a:pt x="1674976" y="2006837"/>
                  <a:pt x="1633671" y="2002564"/>
                </a:cubicBezTo>
                <a:cubicBezTo>
                  <a:pt x="1592366" y="1998291"/>
                  <a:pt x="1533969" y="1868680"/>
                  <a:pt x="1479846" y="1806011"/>
                </a:cubicBezTo>
                <a:cubicBezTo>
                  <a:pt x="1425723" y="1743342"/>
                  <a:pt x="1400085" y="1656459"/>
                  <a:pt x="1308930" y="1626549"/>
                </a:cubicBezTo>
                <a:cubicBezTo>
                  <a:pt x="1217775" y="1596639"/>
                  <a:pt x="1051132" y="1625125"/>
                  <a:pt x="932915" y="1626549"/>
                </a:cubicBezTo>
                <a:cubicBezTo>
                  <a:pt x="814698" y="1627973"/>
                  <a:pt x="742059" y="1635095"/>
                  <a:pt x="599629" y="1635095"/>
                </a:cubicBezTo>
                <a:cubicBezTo>
                  <a:pt x="457199" y="1635095"/>
                  <a:pt x="156672" y="1667854"/>
                  <a:pt x="78336" y="1626549"/>
                </a:cubicBezTo>
                <a:cubicBezTo>
                  <a:pt x="0" y="1585244"/>
                  <a:pt x="48426" y="1452785"/>
                  <a:pt x="146702" y="138726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Šipka doprava 8"/>
          <p:cNvSpPr/>
          <p:nvPr/>
        </p:nvSpPr>
        <p:spPr bwMode="auto">
          <a:xfrm rot="10800000">
            <a:off x="5929322" y="5857892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Šipka doprava 9"/>
          <p:cNvSpPr/>
          <p:nvPr/>
        </p:nvSpPr>
        <p:spPr bwMode="auto">
          <a:xfrm>
            <a:off x="2214546" y="5857892"/>
            <a:ext cx="500066" cy="2143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5286380" y="3571876"/>
            <a:ext cx="3643306" cy="123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Char char="•"/>
              <a:tabLst/>
              <a:defRPr/>
            </a:pPr>
            <a:r>
              <a:rPr kumimoji="1" lang="cs-CZ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např. Indická proti Euroasijské desce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folHlink"/>
              </a:buClr>
              <a:buFontTx/>
              <a:buChar char="•"/>
            </a:pPr>
            <a:r>
              <a:rPr kumimoji="1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vznik </a:t>
            </a:r>
            <a:r>
              <a:rPr kumimoji="1" 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Himalají</a:t>
            </a:r>
            <a:endParaRPr kumimoji="1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6.40759E-7 L 0.0673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6.40759E-7 L -0.05191 0.0018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1189E-6 C -0.00833 -2.1189E-6 -0.01649 -2.1189E-6 -0.02482 -2.1189E-6 C -0.03316 -2.1189E-6 -0.04184 0.00023 -0.04982 0.00023 C -0.05781 0.00023 -0.06631 -0.00023 -0.07256 -2.1189E-6 C -0.07881 0.00046 -0.08194 0.00139 -0.08715 0.00255 C -0.09236 0.00393 -0.09947 0.00648 -0.10347 0.00787 C -0.10746 0.00902 -0.10937 0.00972 -0.11093 0.01041 " pathEditMode="relative" rAng="0" ptsTypes="aaaaaaA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5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500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68563E-6 C 0.00069 -2.68563E-6 0.00156 -2.68563E-6 0.00729 -2.68563E-6 C 0.01285 -2.68563E-6 0.02552 -2.68563E-6 0.03368 -2.68563E-6 C 0.04167 -2.68563E-6 0.05 -2.68563E-6 0.0559 0.0007 C 0.06163 0.00139 0.06441 0.00255 0.06892 0.00394 C 0.07361 0.00509 0.08003 0.00787 0.08299 0.00879 C 0.08611 0.00995 0.08646 0.00995 0.08715 0.01018 " pathEditMode="relative" rAng="0" ptsTypes="aaaaaaA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6" grpId="0" animBg="1"/>
      <p:bldP spid="6" grpId="1" animBg="1"/>
      <p:bldP spid="4" grpId="0" animBg="1"/>
      <p:bldP spid="5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hirlpool design template">
  <a:themeElements>
    <a:clrScheme name="Vlastní 8">
      <a:dk1>
        <a:srgbClr val="FF0000"/>
      </a:dk1>
      <a:lt1>
        <a:srgbClr val="FF0000"/>
      </a:lt1>
      <a:dk2>
        <a:srgbClr val="FF000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242</Words>
  <Application>Microsoft Office PowerPoint</Application>
  <PresentationFormat>Předvádění na obrazovce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Snímek 1</vt:lpstr>
      <vt:lpstr>Litosféra</vt:lpstr>
      <vt:lpstr>Litosféra</vt:lpstr>
      <vt:lpstr>Litosférické desky</vt:lpstr>
      <vt:lpstr>Pohyby litosférických desek</vt:lpstr>
      <vt:lpstr>Pohyby litosférických desek</vt:lpstr>
      <vt:lpstr>Pohyby litosférických desek</vt:lpstr>
      <vt:lpstr>Pohyby litosférických desek</vt:lpstr>
      <vt:lpstr>Pohyby litosférických desek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*</cp:lastModifiedBy>
  <cp:revision>45</cp:revision>
  <cp:lastPrinted>1601-01-01T00:00:00Z</cp:lastPrinted>
  <dcterms:created xsi:type="dcterms:W3CDTF">2013-06-02T15:35:45Z</dcterms:created>
  <dcterms:modified xsi:type="dcterms:W3CDTF">2014-05-11T20:07:11Z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