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</p:sldMasterIdLst>
  <p:sldIdLst>
    <p:sldId id="263" r:id="rId3"/>
    <p:sldId id="256" r:id="rId4"/>
    <p:sldId id="257" r:id="rId5"/>
    <p:sldId id="260" r:id="rId6"/>
    <p:sldId id="258" r:id="rId7"/>
    <p:sldId id="259" r:id="rId8"/>
    <p:sldId id="261" r:id="rId9"/>
    <p:sldId id="262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cs-CZ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7247113F-C04B-4F1B-A93A-3F174BDFBAA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80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8AD9C-733F-4487-87C1-9D363E7E02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9DEA1-D55F-41D7-8320-DEC588E80A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B346FF-DA70-41C1-BE8F-0F7B665B0D0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713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8AF5CA-3DF9-401B-86B5-0603F56DA9F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8150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E336F0-1C00-4184-A1A3-FFF11551E51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9477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A5451E-5AA1-4FCD-92F5-FB2CD35C619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1288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5E7755-C2B9-476C-A5FB-A45EAC92461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15834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BE1C4A-5127-46CE-A991-D03BED6BF06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86801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AAF41D-6B94-477A-8C1A-F4F7A28A10A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57585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E98186-DD85-4071-A1C9-6108E75E449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895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3D54F-1C00-4FED-9E27-F57947AB8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D14DD0-620E-4E8D-A68C-199926EAFBF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3880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FD1BCD-6D42-4C72-A62D-D6C55764134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24432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3700" y="152400"/>
            <a:ext cx="2171700" cy="6553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62700" cy="6553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32DDEE-3E51-4928-8D6A-B524C82DEB0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1903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D0CA7-9C0C-4C15-847D-6BC8D37C44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D26ED-094D-4CB3-9D8F-4EC117198B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98B18-E66A-4E32-8620-2A164CD3B6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102BD-B2A1-4621-92FF-783830E64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68459-5072-4964-BD6C-0A116E8483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79D21-CDED-425C-ABC5-1497B7D5AB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8E328-310F-4573-A2FB-8F5F488EF8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cs-CZ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cs-CZ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53CED432-E6C5-438A-BBE0-60C7E6BB32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86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nadpisu.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1453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14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145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FC689606-4F83-4E12-B2D5-D30353640CC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2356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Obráze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42875"/>
            <a:ext cx="8748713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5637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42112334"/>
              </p:ext>
            </p:extLst>
          </p:nvPr>
        </p:nvGraphicFramePr>
        <p:xfrm>
          <a:off x="412750" y="1703388"/>
          <a:ext cx="8281988" cy="5154613"/>
        </p:xfrm>
        <a:graphic>
          <a:graphicData uri="http://schemas.openxmlformats.org/drawingml/2006/table">
            <a:tbl>
              <a:tblPr/>
              <a:tblGrid>
                <a:gridCol w="1760538"/>
                <a:gridCol w="6521450"/>
              </a:tblGrid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Název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Petrologie 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Předmět, ročník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Zeměpis, 1. ročník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Tematická oblast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Fyzickogeografická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sféra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Anotace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Prezentace na organogenní usazené 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horniny. </a:t>
                      </a: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Prezentace je doplněná 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fotografiemi. 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Závěrečné shrnutí významu hornin.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Klíčová slova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organogenní sediment, hořlavý sediment, nehořlavý sediment, vápenec, uhlí, rašelina, ropa, zemní plyn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Mgr. Václav Hubáček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Datum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29. 9. 2013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Škola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Gymnázium Jana Opletala, Litovel, Opletalova 189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Projekt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EU peníze středním školám, </a:t>
                      </a:r>
                      <a:r>
                        <a:rPr kumimoji="0" lang="cs-CZ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č.: CZ.1.07/1.5.00/34.0221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6219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Petrologie 3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7652993" y="6195619"/>
            <a:ext cx="1210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cs-CZ" dirty="0" smtClean="0">
                <a:latin typeface="Arial Black" pitchFamily="34" charset="0"/>
              </a:rPr>
              <a:t>Hu2_8</a:t>
            </a:r>
            <a:endParaRPr lang="cs-CZ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Organogenní sedimenty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altLang="cs-CZ" dirty="0" smtClean="0"/>
              <a:t>vznikají usazováním odumřelých těl rostlin a živočichů</a:t>
            </a:r>
          </a:p>
          <a:p>
            <a:pPr lvl="1"/>
            <a:r>
              <a:rPr lang="cs-CZ" altLang="cs-CZ" dirty="0" smtClean="0"/>
              <a:t>rozdělení</a:t>
            </a:r>
          </a:p>
          <a:p>
            <a:pPr lvl="2"/>
            <a:r>
              <a:rPr lang="cs-CZ" altLang="cs-CZ" dirty="0" smtClean="0"/>
              <a:t>nehořlavé</a:t>
            </a:r>
          </a:p>
          <a:p>
            <a:pPr lvl="2"/>
            <a:r>
              <a:rPr lang="cs-CZ" altLang="cs-CZ" dirty="0" smtClean="0"/>
              <a:t>hořlavé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Nehořlavé organogenní sedimenty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928802"/>
            <a:ext cx="6000792" cy="41148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cs-CZ" altLang="cs-CZ" dirty="0" smtClean="0"/>
              <a:t>vápence</a:t>
            </a:r>
          </a:p>
          <a:p>
            <a:pPr lvl="1">
              <a:lnSpc>
                <a:spcPct val="80000"/>
              </a:lnSpc>
            </a:pPr>
            <a:r>
              <a:rPr lang="cs-CZ" altLang="cs-CZ" dirty="0" smtClean="0"/>
              <a:t>zpevněné horniny, vznik z materiálu schránek a koster různých mořských organismů (prvoci)</a:t>
            </a:r>
          </a:p>
          <a:p>
            <a:pPr lvl="1">
              <a:lnSpc>
                <a:spcPct val="80000"/>
              </a:lnSpc>
            </a:pPr>
            <a:r>
              <a:rPr lang="cs-CZ" altLang="cs-CZ" dirty="0" smtClean="0"/>
              <a:t>hlavní nerostná složka - kalcit </a:t>
            </a:r>
          </a:p>
          <a:p>
            <a:pPr lvl="1">
              <a:lnSpc>
                <a:spcPct val="80000"/>
              </a:lnSpc>
            </a:pPr>
            <a:r>
              <a:rPr lang="cs-CZ" altLang="cs-CZ" dirty="0" smtClean="0"/>
              <a:t>využití: výrobě vápna a cementu, stavební kámen, dlažba – chodníky, plnivo do papíru, barev a laků, pro farmaceutický a potravinářský průmysl, vápnění půdy, vysoké pece</a:t>
            </a:r>
          </a:p>
          <a:p>
            <a:endParaRPr lang="cs-CZ" dirty="0"/>
          </a:p>
        </p:txBody>
      </p:sp>
      <p:pic>
        <p:nvPicPr>
          <p:cNvPr id="4" name="Obrázek 3" descr="vápenec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1214422"/>
            <a:ext cx="2520000" cy="25200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5" name="Obrázek 4" descr="travertin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57950" y="4071942"/>
            <a:ext cx="2520000" cy="25200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Hořlavé organogenní sedimenty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4348" y="1785926"/>
            <a:ext cx="7600976" cy="4114800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rašelina</a:t>
            </a:r>
          </a:p>
          <a:p>
            <a:pPr lvl="1"/>
            <a:r>
              <a:rPr lang="cs-CZ" sz="2400" dirty="0" smtClean="0"/>
              <a:t>zbytky odumřelých rostlin (zejména mechu rašeliníku) </a:t>
            </a:r>
          </a:p>
          <a:p>
            <a:pPr lvl="1"/>
            <a:r>
              <a:rPr lang="cs-CZ" sz="2400" dirty="0" smtClean="0"/>
              <a:t>za nedostatečného přístupu vzduchu</a:t>
            </a:r>
          </a:p>
          <a:p>
            <a:pPr lvl="1"/>
            <a:r>
              <a:rPr lang="cs-CZ" sz="2400" dirty="0" smtClean="0"/>
              <a:t>využití: lázeňská léčba, zahradnictví, palivo</a:t>
            </a:r>
          </a:p>
          <a:p>
            <a:endParaRPr lang="cs-CZ" sz="2400" dirty="0"/>
          </a:p>
        </p:txBody>
      </p:sp>
      <p:pic>
        <p:nvPicPr>
          <p:cNvPr id="4" name="Obrázek 3" descr="f100825 051.jpg"/>
          <p:cNvPicPr>
            <a:picLocks noChangeAspect="1"/>
          </p:cNvPicPr>
          <p:nvPr/>
        </p:nvPicPr>
        <p:blipFill>
          <a:blip r:embed="rId2" cstate="print"/>
          <a:srcRect t="3125" b="51172"/>
          <a:stretch>
            <a:fillRect/>
          </a:stretch>
        </p:blipFill>
        <p:spPr>
          <a:xfrm>
            <a:off x="1571604" y="4214818"/>
            <a:ext cx="6342050" cy="2173902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5" name="TextovéPole 4"/>
          <p:cNvSpPr txBox="1"/>
          <p:nvPr/>
        </p:nvSpPr>
        <p:spPr>
          <a:xfrm>
            <a:off x="5572132" y="6000768"/>
            <a:ext cx="2165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+mn-lt"/>
              </a:rPr>
              <a:t>rašeliniště </a:t>
            </a:r>
            <a:r>
              <a:rPr lang="cs-CZ" b="1" dirty="0" err="1" smtClean="0">
                <a:latin typeface="+mn-lt"/>
              </a:rPr>
              <a:t>Rejvíz</a:t>
            </a:r>
            <a:endParaRPr lang="cs-CZ" b="1" dirty="0"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Hořlavé organogenní sedimenty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uhlí </a:t>
            </a:r>
          </a:p>
          <a:p>
            <a:pPr lvl="1"/>
            <a:r>
              <a:rPr lang="cs-CZ" dirty="0" err="1" smtClean="0"/>
              <a:t>prouhelnatění</a:t>
            </a:r>
            <a:r>
              <a:rPr lang="cs-CZ" dirty="0" smtClean="0"/>
              <a:t> (zvětšování obsahu uhlíku) zbytků rostlinných těl</a:t>
            </a:r>
          </a:p>
          <a:p>
            <a:pPr lvl="1"/>
            <a:r>
              <a:rPr lang="cs-CZ" dirty="0" smtClean="0"/>
              <a:t>podle stupně </a:t>
            </a:r>
            <a:r>
              <a:rPr lang="cs-CZ" dirty="0" err="1" smtClean="0"/>
              <a:t>prouhelnatění</a:t>
            </a:r>
            <a:r>
              <a:rPr lang="cs-CZ" dirty="0" smtClean="0"/>
              <a:t> rozdělujeme</a:t>
            </a:r>
          </a:p>
          <a:p>
            <a:pPr lvl="2"/>
            <a:r>
              <a:rPr lang="cs-CZ" dirty="0" smtClean="0"/>
              <a:t>hnědé uhlí (třetihory)</a:t>
            </a:r>
          </a:p>
          <a:p>
            <a:pPr lvl="3"/>
            <a:r>
              <a:rPr lang="cs-CZ" dirty="0" smtClean="0"/>
              <a:t>lignit (méně kvalitní forma)</a:t>
            </a:r>
          </a:p>
          <a:p>
            <a:pPr lvl="2"/>
            <a:r>
              <a:rPr lang="cs-CZ" dirty="0" smtClean="0"/>
              <a:t>černé uhlí (prvohory)</a:t>
            </a:r>
          </a:p>
          <a:p>
            <a:pPr lvl="3"/>
            <a:r>
              <a:rPr lang="cs-CZ" dirty="0" smtClean="0"/>
              <a:t>antracit (nejkvalitnější)</a:t>
            </a:r>
          </a:p>
          <a:p>
            <a:pPr lvl="1"/>
            <a:r>
              <a:rPr lang="cs-CZ" dirty="0" smtClean="0"/>
              <a:t>využití: farmacie, </a:t>
            </a:r>
            <a:r>
              <a:rPr lang="cs-CZ" dirty="0" err="1" smtClean="0"/>
              <a:t>chem</a:t>
            </a:r>
            <a:r>
              <a:rPr lang="cs-CZ" dirty="0" smtClean="0"/>
              <a:t>. průmysl, výroba koksu, palivo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Hořlavé organogenní sedimenty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ropa </a:t>
            </a:r>
          </a:p>
          <a:p>
            <a:pPr lvl="1"/>
            <a:r>
              <a:rPr lang="cs-CZ" dirty="0" smtClean="0"/>
              <a:t>kapalná</a:t>
            </a:r>
          </a:p>
          <a:p>
            <a:pPr lvl="1"/>
            <a:r>
              <a:rPr lang="cs-CZ" dirty="0" smtClean="0"/>
              <a:t>složená převážně z uhlovodíků</a:t>
            </a:r>
          </a:p>
          <a:p>
            <a:pPr lvl="1"/>
            <a:r>
              <a:rPr lang="cs-CZ" dirty="0" smtClean="0"/>
              <a:t>z mikroorganismů a zbytků těl drobných živočichů na dně moří </a:t>
            </a:r>
          </a:p>
          <a:p>
            <a:pPr lvl="1"/>
            <a:r>
              <a:rPr lang="cs-CZ" dirty="0" smtClean="0"/>
              <a:t>využití: rafinace, paliva, maziva, plasty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Hořlavé organogenní sedimenty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zemní plyny</a:t>
            </a:r>
          </a:p>
          <a:p>
            <a:pPr lvl="1"/>
            <a:r>
              <a:rPr lang="cs-CZ" dirty="0" smtClean="0"/>
              <a:t>provázející uhelná a ropná ložiska</a:t>
            </a:r>
          </a:p>
          <a:p>
            <a:pPr lvl="1"/>
            <a:r>
              <a:rPr lang="cs-CZ" dirty="0" smtClean="0"/>
              <a:t>jsou tvořeny převážně metanem</a:t>
            </a:r>
          </a:p>
          <a:p>
            <a:pPr lvl="1"/>
            <a:r>
              <a:rPr lang="cs-CZ" dirty="0" smtClean="0"/>
              <a:t>využití: palivo, </a:t>
            </a:r>
            <a:r>
              <a:rPr lang="cs-CZ" dirty="0" err="1" smtClean="0"/>
              <a:t>chem</a:t>
            </a:r>
            <a:r>
              <a:rPr lang="cs-CZ" dirty="0" smtClean="0"/>
              <a:t>. průmysl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 – využití hořlavých hornin: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844824"/>
            <a:ext cx="7772400" cy="4114800"/>
          </a:xfrm>
        </p:spPr>
        <p:txBody>
          <a:bodyPr/>
          <a:lstStyle/>
          <a:p>
            <a:r>
              <a:rPr lang="cs-CZ" dirty="0" smtClean="0"/>
              <a:t>rašelina</a:t>
            </a:r>
          </a:p>
          <a:p>
            <a:pPr lvl="1"/>
            <a:r>
              <a:rPr lang="cs-CZ" sz="2400" dirty="0"/>
              <a:t>lázeňská léčba, zahradnictví, palivo</a:t>
            </a:r>
            <a:endParaRPr lang="cs-CZ" sz="2400" dirty="0" smtClean="0"/>
          </a:p>
          <a:p>
            <a:r>
              <a:rPr lang="cs-CZ" dirty="0" smtClean="0"/>
              <a:t>uhlí</a:t>
            </a:r>
          </a:p>
          <a:p>
            <a:pPr marL="742950" lvl="2" indent="-342900"/>
            <a:r>
              <a:rPr lang="cs-CZ" dirty="0"/>
              <a:t>farmacie, </a:t>
            </a:r>
            <a:r>
              <a:rPr lang="cs-CZ" dirty="0" err="1"/>
              <a:t>chem</a:t>
            </a:r>
            <a:r>
              <a:rPr lang="cs-CZ" dirty="0"/>
              <a:t>. průmysl, výroba koksu, </a:t>
            </a:r>
            <a:r>
              <a:rPr lang="cs-CZ" dirty="0" smtClean="0"/>
              <a:t>palivo</a:t>
            </a:r>
          </a:p>
          <a:p>
            <a:r>
              <a:rPr lang="cs-CZ" dirty="0" smtClean="0"/>
              <a:t>ropa</a:t>
            </a:r>
          </a:p>
          <a:p>
            <a:pPr marL="742950" lvl="2" indent="-342900"/>
            <a:r>
              <a:rPr lang="cs-CZ" dirty="0"/>
              <a:t>rafinace, paliva, maziva, </a:t>
            </a:r>
            <a:r>
              <a:rPr lang="cs-CZ" dirty="0" smtClean="0"/>
              <a:t>plasty</a:t>
            </a:r>
          </a:p>
          <a:p>
            <a:r>
              <a:rPr lang="cs-CZ" dirty="0" smtClean="0"/>
              <a:t>zemní plyn</a:t>
            </a:r>
          </a:p>
          <a:p>
            <a:pPr lvl="1"/>
            <a:r>
              <a:rPr lang="cs-CZ" sz="2400" dirty="0"/>
              <a:t>palivo, </a:t>
            </a:r>
            <a:r>
              <a:rPr lang="cs-CZ" sz="2400" dirty="0" err="1"/>
              <a:t>chem</a:t>
            </a:r>
            <a:r>
              <a:rPr lang="cs-CZ" sz="2400" dirty="0"/>
              <a:t>. průmysl</a:t>
            </a:r>
          </a:p>
        </p:txBody>
      </p:sp>
    </p:spTree>
    <p:extLst>
      <p:ext uri="{BB962C8B-B14F-4D97-AF65-F5344CB8AC3E}">
        <p14:creationId xmlns:p14="http://schemas.microsoft.com/office/powerpoint/2010/main" xmlns="" val="226414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hirlpool design template">
  <a:themeElements>
    <a:clrScheme name="Motiv sady Office 1">
      <a:dk1>
        <a:srgbClr val="000066"/>
      </a:dk1>
      <a:lt1>
        <a:srgbClr val="CCEC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AEC9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Motiv sady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tiv sady Office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Šablona návrhu Zelenobílá abstrakce">
  <a:themeElements>
    <a:clrScheme name="Šablona návrhu Zelenobílá abstrakce 1">
      <a:dk1>
        <a:srgbClr val="000000"/>
      </a:dk1>
      <a:lt1>
        <a:srgbClr val="FFFFFF"/>
      </a:lt1>
      <a:dk2>
        <a:srgbClr val="FFFFFF"/>
      </a:dk2>
      <a:lt2>
        <a:srgbClr val="969696"/>
      </a:lt2>
      <a:accent1>
        <a:srgbClr val="93D598"/>
      </a:accent1>
      <a:accent2>
        <a:srgbClr val="29A744"/>
      </a:accent2>
      <a:accent3>
        <a:srgbClr val="FFFFFF"/>
      </a:accent3>
      <a:accent4>
        <a:srgbClr val="000000"/>
      </a:accent4>
      <a:accent5>
        <a:srgbClr val="C8E7CA"/>
      </a:accent5>
      <a:accent6>
        <a:srgbClr val="24973D"/>
      </a:accent6>
      <a:hlink>
        <a:srgbClr val="556731"/>
      </a:hlink>
      <a:folHlink>
        <a:srgbClr val="1A3021"/>
      </a:folHlink>
    </a:clrScheme>
    <a:fontScheme name="Šablona návrhu Zelenobílá abstrak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Šablona návrhu Zelenobílá abstrakce 1">
        <a:dk1>
          <a:srgbClr val="000000"/>
        </a:dk1>
        <a:lt1>
          <a:srgbClr val="FFFFFF"/>
        </a:lt1>
        <a:dk2>
          <a:srgbClr val="FFFFFF"/>
        </a:dk2>
        <a:lt2>
          <a:srgbClr val="969696"/>
        </a:lt2>
        <a:accent1>
          <a:srgbClr val="93D598"/>
        </a:accent1>
        <a:accent2>
          <a:srgbClr val="29A744"/>
        </a:accent2>
        <a:accent3>
          <a:srgbClr val="FFFFFF"/>
        </a:accent3>
        <a:accent4>
          <a:srgbClr val="000000"/>
        </a:accent4>
        <a:accent5>
          <a:srgbClr val="C8E7CA"/>
        </a:accent5>
        <a:accent6>
          <a:srgbClr val="24973D"/>
        </a:accent6>
        <a:hlink>
          <a:srgbClr val="556731"/>
        </a:hlink>
        <a:folHlink>
          <a:srgbClr val="1A3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Whirlpool design template</Template>
  <TotalTime>376</TotalTime>
  <Words>301</Words>
  <Application>Microsoft Office PowerPoint</Application>
  <PresentationFormat>Předvádění na obrazovce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Whirlpool design template</vt:lpstr>
      <vt:lpstr>Šablona návrhu Zelenobílá abstrakce</vt:lpstr>
      <vt:lpstr>Snímek 1</vt:lpstr>
      <vt:lpstr>Petrologie 3</vt:lpstr>
      <vt:lpstr>Organogenní sedimenty</vt:lpstr>
      <vt:lpstr>Nehořlavé organogenní sedimenty</vt:lpstr>
      <vt:lpstr>Hořlavé organogenní sedimenty</vt:lpstr>
      <vt:lpstr>Hořlavé organogenní sedimenty</vt:lpstr>
      <vt:lpstr>Hořlavé organogenní sedimenty</vt:lpstr>
      <vt:lpstr>Hořlavé organogenní sedimenty</vt:lpstr>
      <vt:lpstr>Opakování – využití hořlavých hornin: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Opakování - botanika</dc:title>
  <dc:subject/>
  <dc:creator>*</dc:creator>
  <cp:keywords/>
  <dc:description/>
  <cp:lastModifiedBy>*</cp:lastModifiedBy>
  <cp:revision>22</cp:revision>
  <cp:lastPrinted>1601-01-01T00:00:00Z</cp:lastPrinted>
  <dcterms:created xsi:type="dcterms:W3CDTF">2013-06-02T15:35:45Z</dcterms:created>
  <dcterms:modified xsi:type="dcterms:W3CDTF">2014-05-11T20:08:56Z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TC010690981033</vt:lpwstr>
  </property>
</Properties>
</file>