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63" r:id="rId3"/>
    <p:sldId id="256" r:id="rId4"/>
    <p:sldId id="257" r:id="rId5"/>
    <p:sldId id="260" r:id="rId6"/>
    <p:sldId id="258" r:id="rId7"/>
    <p:sldId id="259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713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8150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9477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28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15834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8680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758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895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3880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443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90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235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2112334"/>
              </p:ext>
            </p:extLst>
          </p:nvPr>
        </p:nvGraphicFramePr>
        <p:xfrm>
          <a:off x="412750" y="1703388"/>
          <a:ext cx="8281988" cy="5154613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Petrologie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na organogenní usazené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horniny. </a:t>
                      </a: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je doplněná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fotografiemi. 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Závěrečné shrnutí významu hornin.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organogenní sediment, hořlavý sediment, nehořlavý sediment, vápenec, uhlí, rašelina, ropa, zemní plyn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29. 9. 2013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219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Petrologie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652993" y="6195619"/>
            <a:ext cx="1210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Hu2_8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Organogenní sedimenty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dirty="0" smtClean="0"/>
              <a:t>vznikají usazováním odumřelých těl rostlin a živočichů</a:t>
            </a:r>
          </a:p>
          <a:p>
            <a:pPr lvl="1"/>
            <a:r>
              <a:rPr lang="cs-CZ" altLang="cs-CZ" dirty="0" smtClean="0"/>
              <a:t>rozdělení</a:t>
            </a:r>
          </a:p>
          <a:p>
            <a:pPr lvl="2"/>
            <a:r>
              <a:rPr lang="cs-CZ" altLang="cs-CZ" dirty="0" smtClean="0"/>
              <a:t>nehořlavé</a:t>
            </a:r>
          </a:p>
          <a:p>
            <a:pPr lvl="2"/>
            <a:r>
              <a:rPr lang="cs-CZ" altLang="cs-CZ" dirty="0" smtClean="0"/>
              <a:t>hořlavé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Nehořlavé organogenní sedimenty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6000792" cy="41148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dirty="0" smtClean="0"/>
              <a:t>vápence</a:t>
            </a:r>
          </a:p>
          <a:p>
            <a:pPr lvl="1">
              <a:lnSpc>
                <a:spcPct val="80000"/>
              </a:lnSpc>
            </a:pPr>
            <a:r>
              <a:rPr lang="cs-CZ" altLang="cs-CZ" dirty="0" smtClean="0"/>
              <a:t>zpevněné horniny, vznik z materiálu schránek a koster různých mořských organismů (prvoci)</a:t>
            </a:r>
          </a:p>
          <a:p>
            <a:pPr lvl="1">
              <a:lnSpc>
                <a:spcPct val="80000"/>
              </a:lnSpc>
            </a:pPr>
            <a:r>
              <a:rPr lang="cs-CZ" altLang="cs-CZ" dirty="0" smtClean="0"/>
              <a:t>hlavní nerostná složka - kalcit </a:t>
            </a:r>
          </a:p>
          <a:p>
            <a:pPr lvl="1">
              <a:lnSpc>
                <a:spcPct val="80000"/>
              </a:lnSpc>
            </a:pPr>
            <a:r>
              <a:rPr lang="cs-CZ" altLang="cs-CZ" dirty="0" smtClean="0"/>
              <a:t>využití: výrobě vápna a cementu, stavební kámen, dlažba – chodníky, plnivo do papíru, barev a laků, pro farmaceutický a potravinářský průmysl, vápnění půdy, vysoké pece</a:t>
            </a:r>
          </a:p>
          <a:p>
            <a:endParaRPr lang="cs-CZ" dirty="0"/>
          </a:p>
        </p:txBody>
      </p:sp>
      <p:pic>
        <p:nvPicPr>
          <p:cNvPr id="4" name="Obrázek 3" descr="vápenec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1214422"/>
            <a:ext cx="2520000" cy="252000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5" name="Obrázek 4" descr="travertin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4071942"/>
            <a:ext cx="2520000" cy="252000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Hořlavé organogenní sedimenty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1785926"/>
            <a:ext cx="7600976" cy="411480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rašelina</a:t>
            </a:r>
          </a:p>
          <a:p>
            <a:pPr lvl="1"/>
            <a:r>
              <a:rPr lang="cs-CZ" sz="2400" dirty="0" smtClean="0"/>
              <a:t>zbytky odumřelých rostlin (zejména mechu rašeliníku) </a:t>
            </a:r>
          </a:p>
          <a:p>
            <a:pPr lvl="1"/>
            <a:r>
              <a:rPr lang="cs-CZ" sz="2400" dirty="0" smtClean="0"/>
              <a:t>za nedostatečného přístupu vzduchu</a:t>
            </a:r>
          </a:p>
          <a:p>
            <a:pPr lvl="1"/>
            <a:r>
              <a:rPr lang="cs-CZ" sz="2400" dirty="0" smtClean="0"/>
              <a:t>využití: lázeňská léčba, zahradnictví, palivo</a:t>
            </a:r>
          </a:p>
          <a:p>
            <a:endParaRPr lang="cs-CZ" sz="2400" dirty="0"/>
          </a:p>
        </p:txBody>
      </p:sp>
      <p:pic>
        <p:nvPicPr>
          <p:cNvPr id="4" name="Obrázek 3" descr="f100825 051.jpg"/>
          <p:cNvPicPr>
            <a:picLocks noChangeAspect="1"/>
          </p:cNvPicPr>
          <p:nvPr/>
        </p:nvPicPr>
        <p:blipFill>
          <a:blip r:embed="rId2" cstate="print"/>
          <a:srcRect t="3125" b="51172"/>
          <a:stretch>
            <a:fillRect/>
          </a:stretch>
        </p:blipFill>
        <p:spPr>
          <a:xfrm>
            <a:off x="1571604" y="4214818"/>
            <a:ext cx="6342050" cy="2173902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5572132" y="6000768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n-lt"/>
              </a:rPr>
              <a:t>rašeliniště </a:t>
            </a:r>
            <a:r>
              <a:rPr lang="cs-CZ" b="1" dirty="0" err="1" smtClean="0">
                <a:latin typeface="+mn-lt"/>
              </a:rPr>
              <a:t>Rejvíz</a:t>
            </a:r>
            <a:endParaRPr lang="cs-CZ" b="1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Hořlavé organogenní sedimenty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uhlí </a:t>
            </a:r>
          </a:p>
          <a:p>
            <a:pPr lvl="1"/>
            <a:r>
              <a:rPr lang="cs-CZ" dirty="0" err="1" smtClean="0"/>
              <a:t>prouhelnatění</a:t>
            </a:r>
            <a:r>
              <a:rPr lang="cs-CZ" dirty="0" smtClean="0"/>
              <a:t> (zvětšování obsahu uhlíku) zbytků rostlinných těl</a:t>
            </a:r>
          </a:p>
          <a:p>
            <a:pPr lvl="1"/>
            <a:r>
              <a:rPr lang="cs-CZ" dirty="0" smtClean="0"/>
              <a:t>podle stupně </a:t>
            </a:r>
            <a:r>
              <a:rPr lang="cs-CZ" dirty="0" err="1" smtClean="0"/>
              <a:t>prouhelnatění</a:t>
            </a:r>
            <a:r>
              <a:rPr lang="cs-CZ" dirty="0" smtClean="0"/>
              <a:t> rozdělujeme</a:t>
            </a:r>
          </a:p>
          <a:p>
            <a:pPr lvl="2"/>
            <a:r>
              <a:rPr lang="cs-CZ" dirty="0" smtClean="0"/>
              <a:t>hnědé uhlí (třetihory)</a:t>
            </a:r>
          </a:p>
          <a:p>
            <a:pPr lvl="3"/>
            <a:r>
              <a:rPr lang="cs-CZ" dirty="0" smtClean="0"/>
              <a:t>lignit (méně kvalitní forma)</a:t>
            </a:r>
          </a:p>
          <a:p>
            <a:pPr lvl="2"/>
            <a:r>
              <a:rPr lang="cs-CZ" dirty="0" smtClean="0"/>
              <a:t>černé uhlí (prvohory)</a:t>
            </a:r>
          </a:p>
          <a:p>
            <a:pPr lvl="3"/>
            <a:r>
              <a:rPr lang="cs-CZ" dirty="0" smtClean="0"/>
              <a:t>antracit (nejkvalitnější)</a:t>
            </a:r>
          </a:p>
          <a:p>
            <a:pPr lvl="1"/>
            <a:r>
              <a:rPr lang="cs-CZ" dirty="0" smtClean="0"/>
              <a:t>využití: farmacie, </a:t>
            </a:r>
            <a:r>
              <a:rPr lang="cs-CZ" dirty="0" err="1" smtClean="0"/>
              <a:t>chem</a:t>
            </a:r>
            <a:r>
              <a:rPr lang="cs-CZ" dirty="0" smtClean="0"/>
              <a:t>. průmysl, výroba koksu, palivo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Hořlavé organogenní sedimenty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ropa </a:t>
            </a:r>
          </a:p>
          <a:p>
            <a:pPr lvl="1"/>
            <a:r>
              <a:rPr lang="cs-CZ" dirty="0" smtClean="0"/>
              <a:t>kapalná</a:t>
            </a:r>
          </a:p>
          <a:p>
            <a:pPr lvl="1"/>
            <a:r>
              <a:rPr lang="cs-CZ" dirty="0" smtClean="0"/>
              <a:t>složená převážně z uhlovodíků</a:t>
            </a:r>
          </a:p>
          <a:p>
            <a:pPr lvl="1"/>
            <a:r>
              <a:rPr lang="cs-CZ" dirty="0" smtClean="0"/>
              <a:t>z mikroorganismů a zbytků těl drobných živočichů na dně moří </a:t>
            </a:r>
          </a:p>
          <a:p>
            <a:pPr lvl="1"/>
            <a:r>
              <a:rPr lang="cs-CZ" dirty="0" smtClean="0"/>
              <a:t>využití: rafinace, paliva, maziva, plasty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Hořlavé organogenní sedimenty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zemní plyny</a:t>
            </a:r>
          </a:p>
          <a:p>
            <a:pPr lvl="1"/>
            <a:r>
              <a:rPr lang="cs-CZ" dirty="0" smtClean="0"/>
              <a:t>provázející uhelná a ropná ložiska</a:t>
            </a:r>
          </a:p>
          <a:p>
            <a:pPr lvl="1"/>
            <a:r>
              <a:rPr lang="cs-CZ" dirty="0" smtClean="0"/>
              <a:t>jsou tvořeny převážně metanem</a:t>
            </a:r>
          </a:p>
          <a:p>
            <a:pPr lvl="1"/>
            <a:r>
              <a:rPr lang="cs-CZ" dirty="0" smtClean="0"/>
              <a:t>využití: palivo, </a:t>
            </a:r>
            <a:r>
              <a:rPr lang="cs-CZ" dirty="0" err="1" smtClean="0"/>
              <a:t>chem</a:t>
            </a:r>
            <a:r>
              <a:rPr lang="cs-CZ" dirty="0" smtClean="0"/>
              <a:t>. průmysl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– využití hořlavých hornin: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114800"/>
          </a:xfrm>
        </p:spPr>
        <p:txBody>
          <a:bodyPr/>
          <a:lstStyle/>
          <a:p>
            <a:r>
              <a:rPr lang="cs-CZ" dirty="0" smtClean="0"/>
              <a:t>rašelina</a:t>
            </a:r>
          </a:p>
          <a:p>
            <a:pPr lvl="1"/>
            <a:r>
              <a:rPr lang="cs-CZ" sz="2400" dirty="0"/>
              <a:t>lázeňská léčba, zahradnictví, palivo</a:t>
            </a:r>
            <a:endParaRPr lang="cs-CZ" sz="2400" dirty="0" smtClean="0"/>
          </a:p>
          <a:p>
            <a:r>
              <a:rPr lang="cs-CZ" dirty="0" smtClean="0"/>
              <a:t>uhlí</a:t>
            </a:r>
          </a:p>
          <a:p>
            <a:pPr marL="742950" lvl="2" indent="-342900"/>
            <a:r>
              <a:rPr lang="cs-CZ" dirty="0"/>
              <a:t>farmacie, </a:t>
            </a:r>
            <a:r>
              <a:rPr lang="cs-CZ" dirty="0" err="1"/>
              <a:t>chem</a:t>
            </a:r>
            <a:r>
              <a:rPr lang="cs-CZ" dirty="0"/>
              <a:t>. průmysl, výroba koksu, </a:t>
            </a:r>
            <a:r>
              <a:rPr lang="cs-CZ" dirty="0" smtClean="0"/>
              <a:t>palivo</a:t>
            </a:r>
          </a:p>
          <a:p>
            <a:r>
              <a:rPr lang="cs-CZ" dirty="0" smtClean="0"/>
              <a:t>ropa</a:t>
            </a:r>
          </a:p>
          <a:p>
            <a:pPr marL="742950" lvl="2" indent="-342900"/>
            <a:r>
              <a:rPr lang="cs-CZ" dirty="0"/>
              <a:t>rafinace, paliva, maziva, </a:t>
            </a:r>
            <a:r>
              <a:rPr lang="cs-CZ" dirty="0" smtClean="0"/>
              <a:t>plasty</a:t>
            </a:r>
          </a:p>
          <a:p>
            <a:r>
              <a:rPr lang="cs-CZ" dirty="0" smtClean="0"/>
              <a:t>zemní plyn</a:t>
            </a:r>
          </a:p>
          <a:p>
            <a:pPr lvl="1"/>
            <a:r>
              <a:rPr lang="cs-CZ" sz="2400" dirty="0"/>
              <a:t>palivo, </a:t>
            </a:r>
            <a:r>
              <a:rPr lang="cs-CZ" sz="2400" dirty="0" err="1"/>
              <a:t>chem</a:t>
            </a:r>
            <a:r>
              <a:rPr lang="cs-CZ" sz="2400" dirty="0"/>
              <a:t>. průmysl</a:t>
            </a:r>
          </a:p>
        </p:txBody>
      </p:sp>
    </p:spTree>
    <p:extLst>
      <p:ext uri="{BB962C8B-B14F-4D97-AF65-F5344CB8AC3E}">
        <p14:creationId xmlns:p14="http://schemas.microsoft.com/office/powerpoint/2010/main" xmlns="" val="226414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hirlpool design template">
  <a:themeElements>
    <a:clrScheme name="Motiv sady Offic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template</Template>
  <TotalTime>376</TotalTime>
  <Words>301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Whirlpool design template</vt:lpstr>
      <vt:lpstr>Šablona návrhu Zelenobílá abstrakce</vt:lpstr>
      <vt:lpstr>Snímek 1</vt:lpstr>
      <vt:lpstr>Petrologie 3</vt:lpstr>
      <vt:lpstr>Organogenní sedimenty</vt:lpstr>
      <vt:lpstr>Nehořlavé organogenní sedimenty</vt:lpstr>
      <vt:lpstr>Hořlavé organogenní sedimenty</vt:lpstr>
      <vt:lpstr>Hořlavé organogenní sedimenty</vt:lpstr>
      <vt:lpstr>Hořlavé organogenní sedimenty</vt:lpstr>
      <vt:lpstr>Hořlavé organogenní sedimenty</vt:lpstr>
      <vt:lpstr>Opakování – využití hořlavých hornin: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subject/>
  <dc:creator>*</dc:creator>
  <cp:keywords/>
  <dc:description/>
  <cp:lastModifiedBy>*</cp:lastModifiedBy>
  <cp:revision>22</cp:revision>
  <cp:lastPrinted>1601-01-01T00:00:00Z</cp:lastPrinted>
  <dcterms:created xsi:type="dcterms:W3CDTF">2013-06-02T15:35:45Z</dcterms:created>
  <dcterms:modified xsi:type="dcterms:W3CDTF">2014-05-11T20:08:56Z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