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sldIdLst>
    <p:sldId id="265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7247113F-C04B-4F1B-A93A-3F174BDFBAA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8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8AD9C-733F-4487-87C1-9D363E7E02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9DEA1-D55F-41D7-8320-DEC588E80A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B346FF-DA70-41C1-BE8F-0F7B665B0D0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939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8AF5CA-3DF9-401B-86B5-0603F56DA9F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5924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E336F0-1C00-4184-A1A3-FFF11551E51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966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A5451E-5AA1-4FCD-92F5-FB2CD35C619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354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5E7755-C2B9-476C-A5FB-A45EAC92461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330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BE1C4A-5127-46CE-A991-D03BED6BF06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9730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AAF41D-6B94-477A-8C1A-F4F7A28A10A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4504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E98186-DD85-4071-A1C9-6108E75E449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46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3D54F-1C00-4FED-9E27-F57947AB80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D14DD0-620E-4E8D-A68C-199926EAFBF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096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D1BCD-6D42-4C72-A62D-D6C55764134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126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553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553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32DDEE-3E51-4928-8D6A-B524C82DEB0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9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D0CA7-9C0C-4C15-847D-6BC8D37C44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D26ED-094D-4CB3-9D8F-4EC117198B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98B18-E66A-4E32-8620-2A164CD3B6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102BD-B2A1-4621-92FF-783830E640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68459-5072-4964-BD6C-0A116E8483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79D21-CDED-425C-ABC5-1497B7D5AB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8E328-310F-4573-A2FB-8F5F488EF8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cs-CZ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53CED432-E6C5-438A-BBE0-60C7E6BB32A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14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FC689606-4F83-4E12-B2D5-D30353640CC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10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7.jpeg"/><Relationship Id="rId4" Type="http://schemas.openxmlformats.org/officeDocument/2006/relationships/hyperlink" Target="http://upload.wikimedia.org/wikipedia/commons/b/b9/Loess_fg1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b/b9/Loess_fg1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2/2c/Clay-ss-2005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8748713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37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9622637"/>
              </p:ext>
            </p:extLst>
          </p:nvPr>
        </p:nvGraphicFramePr>
        <p:xfrm>
          <a:off x="412750" y="1703388"/>
          <a:ext cx="8281988" cy="5068888"/>
        </p:xfrm>
        <a:graphic>
          <a:graphicData uri="http://schemas.openxmlformats.org/drawingml/2006/table">
            <a:tbl>
              <a:tblPr/>
              <a:tblGrid>
                <a:gridCol w="1760538"/>
                <a:gridCol w="6521450"/>
              </a:tblGrid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Název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Petrologie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Předmět, ročník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Zeměpis, 1. ročník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Tematická oblast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Fyzickogeografická</a:t>
                      </a: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sféra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Anotace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Prezentace na usazené </a:t>
                      </a: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horniny doplněná fotografiemi </a:t>
                      </a: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 závěrečným opakováním.</a:t>
                      </a:r>
                      <a:endParaRPr kumimoji="0" lang="cs-CZ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Klíčová slova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sediment, vrstva, úlomkovité, jemnozrnné a jílovité sedimenty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Mgr. Václav Hubáček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Datum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25. 9. 2013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Škola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Gymnázium Jana Opletala, Litovel, Opletalova 189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Projekt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EU peníze středním školám, </a:t>
                      </a:r>
                      <a:r>
                        <a:rPr kumimoji="0" lang="cs-CZ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reg</a:t>
                      </a: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 č.: CZ.1.07/1.5.00/34.0221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3543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Jílovité sedimenty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981200"/>
            <a:ext cx="5243522" cy="4114800"/>
          </a:xfrm>
        </p:spPr>
        <p:txBody>
          <a:bodyPr/>
          <a:lstStyle/>
          <a:p>
            <a:r>
              <a:rPr lang="cs-CZ" dirty="0" smtClean="0"/>
              <a:t>jílové břidlice</a:t>
            </a:r>
          </a:p>
          <a:p>
            <a:pPr lvl="1"/>
            <a:r>
              <a:rPr lang="cs-CZ" dirty="0" smtClean="0"/>
              <a:t>silně zpevněné</a:t>
            </a:r>
          </a:p>
          <a:p>
            <a:pPr lvl="1"/>
            <a:r>
              <a:rPr lang="cs-CZ" dirty="0" err="1" smtClean="0"/>
              <a:t>nerozplavitelné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využití: cihlářská a keramická surovina</a:t>
            </a:r>
          </a:p>
          <a:p>
            <a:r>
              <a:rPr lang="cs-CZ" dirty="0" smtClean="0"/>
              <a:t>slínovce</a:t>
            </a:r>
          </a:p>
          <a:p>
            <a:pPr lvl="1"/>
            <a:r>
              <a:rPr lang="cs-CZ" dirty="0" smtClean="0"/>
              <a:t>jílovce s vápenitou příměsí -uhličitanem vápenatým</a:t>
            </a:r>
          </a:p>
          <a:p>
            <a:pPr lvl="1"/>
            <a:r>
              <a:rPr lang="cs-CZ" dirty="0" smtClean="0"/>
              <a:t>použití: stavební kámen</a:t>
            </a:r>
          </a:p>
          <a:p>
            <a:endParaRPr lang="cs-CZ" dirty="0"/>
          </a:p>
        </p:txBody>
      </p:sp>
      <p:pic>
        <p:nvPicPr>
          <p:cNvPr id="4" name="Obrázek 3" descr="f060417 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1928802"/>
            <a:ext cx="2520000" cy="252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Určete název  a typ sedimentu: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000100" y="392906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štěrky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786050" y="392906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slepence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929190" y="392906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pískovce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000892" y="392906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spraše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938903" y="485776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nezpevněné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714612" y="485776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zpevněné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929190" y="485776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zpevněné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858016" y="485776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nezpevněné</a:t>
            </a:r>
            <a:endParaRPr lang="cs-CZ" dirty="0"/>
          </a:p>
        </p:txBody>
      </p:sp>
      <p:pic>
        <p:nvPicPr>
          <p:cNvPr id="24" name="Obrázek 23" descr="slepene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4258" y="1920653"/>
            <a:ext cx="1800000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5" name="Obrázek 24" descr="f080624 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421" y="1919018"/>
            <a:ext cx="1800000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6" name="Picture 5" descr="Soubor:Loess fg1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/>
          <a:srcRect l="68750" t="50949" b="4929"/>
          <a:stretch/>
        </p:blipFill>
        <p:spPr bwMode="auto">
          <a:xfrm>
            <a:off x="6660232" y="1914587"/>
            <a:ext cx="1800000" cy="180443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" name="Obrázek 26" descr="pískovec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25479" y="1920653"/>
            <a:ext cx="1800000" cy="180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74870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Petrologie 2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7652993" y="6195619"/>
            <a:ext cx="1210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Arial Black" pitchFamily="34" charset="0"/>
              </a:rPr>
              <a:t>Hu2_7</a:t>
            </a:r>
            <a:endParaRPr lang="cs-CZ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Usazené horniny - sedimenty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1" dirty="0" smtClean="0"/>
              <a:t>vznik sedimentů</a:t>
            </a:r>
            <a:endParaRPr lang="cs-CZ" altLang="cs-CZ" dirty="0" smtClean="0"/>
          </a:p>
          <a:p>
            <a:pPr lvl="1">
              <a:lnSpc>
                <a:spcPct val="90000"/>
              </a:lnSpc>
              <a:buFontTx/>
              <a:buAutoNum type="arabicPeriod"/>
            </a:pPr>
            <a:r>
              <a:rPr lang="cs-CZ" altLang="cs-CZ" dirty="0" smtClean="0"/>
              <a:t> destrukcí - rozkladem - starších hornin – eroze</a:t>
            </a:r>
          </a:p>
          <a:p>
            <a:pPr lvl="1">
              <a:lnSpc>
                <a:spcPct val="90000"/>
              </a:lnSpc>
              <a:buFontTx/>
              <a:buAutoNum type="arabicPeriod"/>
            </a:pPr>
            <a:r>
              <a:rPr lang="cs-CZ" altLang="cs-CZ" dirty="0" smtClean="0"/>
              <a:t> transport úlomků horninového materiálu</a:t>
            </a:r>
          </a:p>
          <a:p>
            <a:pPr lvl="1">
              <a:lnSpc>
                <a:spcPct val="90000"/>
              </a:lnSpc>
              <a:buFontTx/>
              <a:buAutoNum type="arabicPeriod"/>
            </a:pPr>
            <a:r>
              <a:rPr lang="cs-CZ" altLang="cs-CZ" dirty="0" smtClean="0"/>
              <a:t> usazením materiálu </a:t>
            </a:r>
          </a:p>
          <a:p>
            <a:pPr>
              <a:lnSpc>
                <a:spcPct val="90000"/>
              </a:lnSpc>
            </a:pPr>
            <a:endParaRPr lang="cs-CZ" altLang="cs-CZ" dirty="0" smtClean="0"/>
          </a:p>
          <a:p>
            <a:pPr>
              <a:lnSpc>
                <a:spcPct val="90000"/>
              </a:lnSpc>
            </a:pPr>
            <a:r>
              <a:rPr lang="cs-CZ" altLang="cs-CZ" dirty="0" smtClean="0"/>
              <a:t>těleso usazených hornin se nazývá </a:t>
            </a:r>
            <a:r>
              <a:rPr lang="cs-CZ" altLang="cs-CZ" u="sng" dirty="0" smtClean="0"/>
              <a:t>VRSTVA</a:t>
            </a:r>
            <a:endParaRPr lang="cs-CZ" alt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sedimentů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úlomkovité sedimenty</a:t>
            </a:r>
          </a:p>
          <a:p>
            <a:r>
              <a:rPr lang="cs-CZ" altLang="cs-CZ" dirty="0" smtClean="0"/>
              <a:t>jemnozrnné sedimenty</a:t>
            </a:r>
          </a:p>
          <a:p>
            <a:r>
              <a:rPr lang="cs-CZ" dirty="0" smtClean="0"/>
              <a:t>jílovité sedimenty</a:t>
            </a:r>
            <a:endParaRPr lang="cs-CZ" alt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Úlomkovité sedimenty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981200"/>
            <a:ext cx="5457836" cy="4114800"/>
          </a:xfrm>
        </p:spPr>
        <p:txBody>
          <a:bodyPr/>
          <a:lstStyle/>
          <a:p>
            <a:r>
              <a:rPr lang="cs-CZ" dirty="0" smtClean="0"/>
              <a:t>Sutě</a:t>
            </a:r>
          </a:p>
          <a:p>
            <a:pPr lvl="1"/>
            <a:r>
              <a:rPr lang="cs-CZ" dirty="0" smtClean="0"/>
              <a:t>větší úlomky, mechanickým rozpad hornin</a:t>
            </a:r>
          </a:p>
          <a:p>
            <a:r>
              <a:rPr lang="cs-CZ" dirty="0" smtClean="0"/>
              <a:t>Štěrky </a:t>
            </a:r>
          </a:p>
          <a:p>
            <a:pPr lvl="1"/>
            <a:r>
              <a:rPr lang="cs-CZ" dirty="0" smtClean="0"/>
              <a:t>nezpevněné horniny, velikost nad 2mm</a:t>
            </a:r>
          </a:p>
          <a:p>
            <a:pPr lvl="1"/>
            <a:r>
              <a:rPr lang="cs-CZ" dirty="0" smtClean="0"/>
              <a:t>říční, mořské a jezerní</a:t>
            </a:r>
          </a:p>
          <a:p>
            <a:r>
              <a:rPr lang="cs-CZ" dirty="0" smtClean="0"/>
              <a:t>Slepence</a:t>
            </a:r>
          </a:p>
          <a:p>
            <a:pPr lvl="1"/>
            <a:r>
              <a:rPr lang="cs-CZ" dirty="0" smtClean="0"/>
              <a:t>stmelení štěrků</a:t>
            </a:r>
            <a:endParaRPr lang="cs-CZ" dirty="0"/>
          </a:p>
        </p:txBody>
      </p:sp>
      <p:pic>
        <p:nvPicPr>
          <p:cNvPr id="4" name="Obrázek 3" descr="slepene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4000504"/>
            <a:ext cx="2520000" cy="252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Obrázek 4" descr="f080624 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1643050"/>
            <a:ext cx="2520000" cy="252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Úlomkovité sedimenty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981200"/>
            <a:ext cx="5600712" cy="4114800"/>
          </a:xfrm>
        </p:spPr>
        <p:txBody>
          <a:bodyPr/>
          <a:lstStyle/>
          <a:p>
            <a:r>
              <a:rPr lang="cs-CZ" dirty="0" smtClean="0"/>
              <a:t>Písky</a:t>
            </a:r>
          </a:p>
          <a:p>
            <a:pPr lvl="1"/>
            <a:r>
              <a:rPr lang="cs-CZ" dirty="0" smtClean="0"/>
              <a:t>nezpevněné, převažují křemenná zrna</a:t>
            </a:r>
          </a:p>
          <a:p>
            <a:pPr lvl="1"/>
            <a:r>
              <a:rPr lang="cs-CZ" dirty="0" smtClean="0"/>
              <a:t>říční, jezerní, mořské a váté písky</a:t>
            </a:r>
          </a:p>
          <a:p>
            <a:r>
              <a:rPr lang="cs-CZ" dirty="0" smtClean="0"/>
              <a:t>Pískovce</a:t>
            </a:r>
          </a:p>
          <a:p>
            <a:pPr lvl="1"/>
            <a:r>
              <a:rPr lang="cs-CZ" dirty="0" smtClean="0"/>
              <a:t>zpevněné – stmelením písku</a:t>
            </a:r>
          </a:p>
          <a:p>
            <a:pPr lvl="1"/>
            <a:r>
              <a:rPr lang="cs-CZ" dirty="0" smtClean="0"/>
              <a:t>obkladový kámen, sochařský, menší odolnost </a:t>
            </a:r>
          </a:p>
          <a:p>
            <a:endParaRPr lang="cs-CZ" dirty="0"/>
          </a:p>
        </p:txBody>
      </p:sp>
      <p:pic>
        <p:nvPicPr>
          <p:cNvPr id="4" name="Obrázek 3" descr="pískove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3929066"/>
            <a:ext cx="2520000" cy="252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Jemnozrnné sedimenty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981200"/>
            <a:ext cx="5172084" cy="4114800"/>
          </a:xfrm>
        </p:spPr>
        <p:txBody>
          <a:bodyPr/>
          <a:lstStyle/>
          <a:p>
            <a:r>
              <a:rPr lang="cs-CZ" dirty="0" smtClean="0"/>
              <a:t>Spraše</a:t>
            </a:r>
          </a:p>
          <a:p>
            <a:pPr lvl="1"/>
            <a:r>
              <a:rPr lang="cs-CZ" dirty="0" smtClean="0"/>
              <a:t>nezpevněné, naváté větrem</a:t>
            </a:r>
          </a:p>
          <a:p>
            <a:pPr lvl="1"/>
            <a:r>
              <a:rPr lang="cs-CZ" dirty="0" smtClean="0"/>
              <a:t>nejrozsáhlejší plochy -  Čína, 600.000 km2 (mocnost až 600 m), vyváto ze středoasijských stepí a pouští (např. Gobi)</a:t>
            </a:r>
          </a:p>
          <a:p>
            <a:pPr lvl="1"/>
            <a:r>
              <a:rPr lang="cs-CZ" dirty="0" smtClean="0"/>
              <a:t>matečná hornina úrodných půd -  černozemě.</a:t>
            </a:r>
          </a:p>
        </p:txBody>
      </p:sp>
      <p:pic>
        <p:nvPicPr>
          <p:cNvPr id="4" name="Picture 5" descr="Soubor:Loess fg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68750" t="6602" b="4929"/>
          <a:stretch>
            <a:fillRect/>
          </a:stretch>
        </p:blipFill>
        <p:spPr bwMode="auto">
          <a:xfrm>
            <a:off x="6286512" y="1714488"/>
            <a:ext cx="2381240" cy="478634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Jemnozrnné sedimenty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Hlíny </a:t>
            </a:r>
          </a:p>
          <a:p>
            <a:pPr lvl="1"/>
            <a:r>
              <a:rPr lang="cs-CZ" dirty="0" smtClean="0"/>
              <a:t>spolu s organickými látkami součástí půdy</a:t>
            </a:r>
          </a:p>
          <a:p>
            <a:pPr lvl="1"/>
            <a:r>
              <a:rPr lang="cs-CZ" dirty="0" smtClean="0"/>
              <a:t>vznik ze zvětralin,nebývají přemístěny</a:t>
            </a:r>
          </a:p>
          <a:p>
            <a:pPr lvl="1"/>
            <a:r>
              <a:rPr lang="cs-CZ" dirty="0" smtClean="0"/>
              <a:t>obsahují jílovité částice nerostů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Jílovité sedimenty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4348" y="1857364"/>
            <a:ext cx="5286412" cy="41148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cs-CZ" altLang="cs-CZ" sz="2000" dirty="0" smtClean="0"/>
              <a:t>dělení stupně zpevnění</a:t>
            </a:r>
          </a:p>
          <a:p>
            <a:pPr>
              <a:lnSpc>
                <a:spcPct val="90000"/>
              </a:lnSpc>
            </a:pPr>
            <a:r>
              <a:rPr lang="cs-CZ" altLang="cs-CZ" dirty="0" smtClean="0"/>
              <a:t>jíly </a:t>
            </a:r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nezpevněné</a:t>
            </a:r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snadno </a:t>
            </a:r>
            <a:r>
              <a:rPr lang="cs-CZ" altLang="cs-CZ" dirty="0" err="1" smtClean="0"/>
              <a:t>rozplavitelné</a:t>
            </a:r>
            <a:endParaRPr lang="cs-CZ" altLang="cs-CZ" dirty="0" smtClean="0"/>
          </a:p>
          <a:p>
            <a:pPr lvl="1">
              <a:lnSpc>
                <a:spcPct val="90000"/>
              </a:lnSpc>
            </a:pPr>
            <a:r>
              <a:rPr lang="cs-CZ" dirty="0" smtClean="0"/>
              <a:t>využití: cihlářská a keramická surovina</a:t>
            </a:r>
            <a:endParaRPr lang="cs-CZ" altLang="cs-CZ" dirty="0" smtClean="0"/>
          </a:p>
          <a:p>
            <a:pPr>
              <a:lnSpc>
                <a:spcPct val="90000"/>
              </a:lnSpc>
            </a:pPr>
            <a:r>
              <a:rPr lang="cs-CZ" altLang="cs-CZ" dirty="0" smtClean="0"/>
              <a:t>jílovce</a:t>
            </a:r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středně zpevněné</a:t>
            </a:r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těžce </a:t>
            </a:r>
            <a:r>
              <a:rPr lang="cs-CZ" altLang="cs-CZ" dirty="0" err="1" smtClean="0"/>
              <a:t>rozplavitelné</a:t>
            </a:r>
            <a:endParaRPr lang="cs-CZ" altLang="cs-CZ" dirty="0" smtClean="0"/>
          </a:p>
          <a:p>
            <a:pPr lvl="1">
              <a:lnSpc>
                <a:spcPct val="90000"/>
              </a:lnSpc>
            </a:pPr>
            <a:r>
              <a:rPr lang="cs-CZ" dirty="0" smtClean="0"/>
              <a:t>využití: cihlářská a keramická surovina</a:t>
            </a:r>
          </a:p>
          <a:p>
            <a:pPr lvl="1">
              <a:lnSpc>
                <a:spcPct val="90000"/>
              </a:lnSpc>
              <a:buNone/>
            </a:pPr>
            <a:endParaRPr lang="cs-CZ" altLang="cs-CZ" dirty="0" smtClean="0"/>
          </a:p>
          <a:p>
            <a:pPr lvl="1">
              <a:lnSpc>
                <a:spcPct val="90000"/>
              </a:lnSpc>
            </a:pPr>
            <a:endParaRPr lang="cs-CZ" altLang="cs-CZ" dirty="0" smtClean="0"/>
          </a:p>
          <a:p>
            <a:endParaRPr lang="cs-CZ" dirty="0"/>
          </a:p>
        </p:txBody>
      </p:sp>
      <p:pic>
        <p:nvPicPr>
          <p:cNvPr id="4" name="Picture 5" descr="Soubor:Clay-ss-200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66875" t="13866"/>
          <a:stretch>
            <a:fillRect/>
          </a:stretch>
        </p:blipFill>
        <p:spPr bwMode="auto">
          <a:xfrm>
            <a:off x="6143636" y="1714488"/>
            <a:ext cx="2524116" cy="488155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rlpool design template">
  <a:themeElements>
    <a:clrScheme name="Motiv sady Office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Motiv sady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iv sady Office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Šablona návrhu Zelenobílá abstrakce">
  <a:themeElements>
    <a:clrScheme name="Šablona návrhu Zelenobílá abstrakce 1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93D598"/>
      </a:accent1>
      <a:accent2>
        <a:srgbClr val="29A744"/>
      </a:accent2>
      <a:accent3>
        <a:srgbClr val="FFFFFF"/>
      </a:accent3>
      <a:accent4>
        <a:srgbClr val="000000"/>
      </a:accent4>
      <a:accent5>
        <a:srgbClr val="C8E7CA"/>
      </a:accent5>
      <a:accent6>
        <a:srgbClr val="24973D"/>
      </a:accent6>
      <a:hlink>
        <a:srgbClr val="556731"/>
      </a:hlink>
      <a:folHlink>
        <a:srgbClr val="1A3021"/>
      </a:folHlink>
    </a:clrScheme>
    <a:fontScheme name="Šablona návrhu Zelenobílá abstrak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ablona návrhu Zelenobílá abstrakce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3D598"/>
        </a:accent1>
        <a:accent2>
          <a:srgbClr val="29A744"/>
        </a:accent2>
        <a:accent3>
          <a:srgbClr val="FFFFFF"/>
        </a:accent3>
        <a:accent4>
          <a:srgbClr val="000000"/>
        </a:accent4>
        <a:accent5>
          <a:srgbClr val="C8E7CA"/>
        </a:accent5>
        <a:accent6>
          <a:srgbClr val="24973D"/>
        </a:accent6>
        <a:hlink>
          <a:srgbClr val="556731"/>
        </a:hlink>
        <a:folHlink>
          <a:srgbClr val="1A3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Whirlpool design template</Template>
  <TotalTime>359</TotalTime>
  <Words>281</Words>
  <Application>Microsoft Office PowerPoint</Application>
  <PresentationFormat>Předvádění na obrazovce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Whirlpool design template</vt:lpstr>
      <vt:lpstr>Šablona návrhu Zelenobílá abstrakce</vt:lpstr>
      <vt:lpstr>Snímek 1</vt:lpstr>
      <vt:lpstr>Petrologie 2</vt:lpstr>
      <vt:lpstr>Usazené horniny - sedimenty</vt:lpstr>
      <vt:lpstr>Rozdělení sedimentů</vt:lpstr>
      <vt:lpstr>Úlomkovité sedimenty</vt:lpstr>
      <vt:lpstr>Úlomkovité sedimenty</vt:lpstr>
      <vt:lpstr>Jemnozrnné sedimenty</vt:lpstr>
      <vt:lpstr>Jemnozrnné sedimenty</vt:lpstr>
      <vt:lpstr>Jílovité sedimenty</vt:lpstr>
      <vt:lpstr>Jílovité sedimenty</vt:lpstr>
      <vt:lpstr>Určete název  a typ sedimentu: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Opakování - botanika</dc:title>
  <dc:subject/>
  <dc:creator>*</dc:creator>
  <cp:keywords/>
  <dc:description/>
  <cp:lastModifiedBy>*</cp:lastModifiedBy>
  <cp:revision>20</cp:revision>
  <cp:lastPrinted>1601-01-01T00:00:00Z</cp:lastPrinted>
  <dcterms:created xsi:type="dcterms:W3CDTF">2013-06-02T15:35:45Z</dcterms:created>
  <dcterms:modified xsi:type="dcterms:W3CDTF">2014-05-11T20:09:52Z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TC010690981033</vt:lpwstr>
  </property>
</Properties>
</file>