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7" r:id="rId3"/>
    <p:sldId id="256" r:id="rId4"/>
    <p:sldId id="257" r:id="rId5"/>
    <p:sldId id="258" r:id="rId6"/>
    <p:sldId id="260" r:id="rId7"/>
    <p:sldId id="261" r:id="rId8"/>
    <p:sldId id="262" r:id="rId9"/>
    <p:sldId id="263" r:id="rId10"/>
    <p:sldId id="264" r:id="rId11"/>
    <p:sldId id="266" r:id="rId1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9797"/>
    <a:srgbClr val="E3CD74"/>
    <a:srgbClr val="EEB42D"/>
    <a:srgbClr val="EED41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00" autoAdjust="0"/>
    <p:restoredTop sz="94600" autoAdjust="0"/>
  </p:normalViewPr>
  <p:slideViewPr>
    <p:cSldViewPr>
      <p:cViewPr varScale="1">
        <p:scale>
          <a:sx n="111" d="100"/>
          <a:sy n="111" d="100"/>
        </p:scale>
        <p:origin x="-16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66800" y="1905000"/>
            <a:ext cx="6248400" cy="2438400"/>
          </a:xfrm>
        </p:spPr>
        <p:txBody>
          <a:bodyPr/>
          <a:lstStyle>
            <a:lvl1pPr>
              <a:defRPr sz="5400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4419600"/>
            <a:ext cx="6140450" cy="609600"/>
          </a:xfrm>
        </p:spPr>
        <p:txBody>
          <a:bodyPr/>
          <a:lstStyle>
            <a:lvl1pPr marL="0" indent="0">
              <a:buFontTx/>
              <a:buNone/>
              <a:defRPr sz="3200"/>
            </a:lvl1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1066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172200" y="6248400"/>
            <a:ext cx="1752600" cy="457200"/>
          </a:xfrm>
        </p:spPr>
        <p:txBody>
          <a:bodyPr/>
          <a:lstStyle>
            <a:lvl1pPr>
              <a:defRPr sz="1000"/>
            </a:lvl1pPr>
          </a:lstStyle>
          <a:p>
            <a:fld id="{06AB7686-9015-4E47-A730-9662BDC69862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887444-D43A-43F4-A0C1-9A6F4E61333B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172200" y="838200"/>
            <a:ext cx="1752600" cy="533400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914400" y="838200"/>
            <a:ext cx="5105400" cy="533400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BA1066-E8E0-42BA-B55E-8071015E6624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4B346FF-DA70-41C1-BE8F-0F7B665B0D0E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06287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A8AF5CA-3DF9-401B-86B5-0603F56DA9F4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02857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5E336F0-1C00-4184-A1A3-FFF11551E516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26457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228600" y="1676400"/>
            <a:ext cx="42672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2672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BA5451E-5AA1-4FCD-92F5-FB2CD35C6197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65166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D5E7755-C2B9-476C-A5FB-A45EAC92461C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13728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6BE1C4A-5127-46CE-A991-D03BED6BF06E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97592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EAAF41D-6B94-477A-8C1A-F4F7A28A10A8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40190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6E98186-DD85-4071-A1C9-6108E75E4499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7426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267B9A-47F8-406B-BE11-ED43EC7F4E14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7D14DD0-620E-4E8D-A68C-199926EAFBF2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87797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EFD1BCD-6D42-4C72-A62D-D6C557641341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05995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43700" y="152400"/>
            <a:ext cx="2171700" cy="655320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62700" cy="655320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F32DDEE-3E51-4928-8D6A-B524C82DEB08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6831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4410DF-7F62-4E01-BA37-90921DBD1BA3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914400" y="2209800"/>
            <a:ext cx="34290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495800" y="2209800"/>
            <a:ext cx="34290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EDC2D2-7AA0-4668-BC24-C8EC11B81215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E88601-7FA1-4AA5-966C-7BECD8E577DB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163225-EF84-4FD7-8BF8-12E1B3E4B6C3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73A83D-5501-4889-81DA-496265F521FA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6FCDE3-6294-4859-B002-19DF9E1E601B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5E3DC8-335D-4C4B-91FD-86F5560C5385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838200"/>
            <a:ext cx="70104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209800"/>
            <a:ext cx="70104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0" y="6324600"/>
            <a:ext cx="1295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71800" y="6324600"/>
            <a:ext cx="2895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019800" y="6324600"/>
            <a:ext cx="1295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AE85C05B-A49B-44AA-B4C8-4B7BD22CBA81}" type="slidenum">
              <a:rPr lang="cs-CZ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86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nadpisu.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676400"/>
            <a:ext cx="8686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61453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1454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1455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FC689606-4F83-4E12-B2D5-D30353640CC2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5434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3A5047"/>
        </a:buClr>
        <a:buSzPct val="75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3A5047"/>
        </a:buClr>
        <a:buSzPct val="75000"/>
        <a:buFont typeface="Wingdings" pitchFamily="2" charset="2"/>
        <a:buChar char="n"/>
        <a:defRPr kumimoji="1"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3A5047"/>
        </a:buClr>
        <a:buSzPct val="75000"/>
        <a:buFont typeface="Wingdings" pitchFamily="2" charset="2"/>
        <a:buChar char="n"/>
        <a:defRPr kumimoji="1"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3A5047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3A5047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3A5047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3A5047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3A5047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3A5047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Obrázek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142875"/>
            <a:ext cx="8748713" cy="154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5637" name="Group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27403915"/>
              </p:ext>
            </p:extLst>
          </p:nvPr>
        </p:nvGraphicFramePr>
        <p:xfrm>
          <a:off x="412750" y="1703388"/>
          <a:ext cx="8281988" cy="5154613"/>
        </p:xfrm>
        <a:graphic>
          <a:graphicData uri="http://schemas.openxmlformats.org/drawingml/2006/table">
            <a:tbl>
              <a:tblPr/>
              <a:tblGrid>
                <a:gridCol w="1760538"/>
                <a:gridCol w="6521450"/>
              </a:tblGrid>
              <a:tr h="534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Název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Minerály 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4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Předmět, ročník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Zeměpis, 1. ročník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4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Tematická oblast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Fyzickogeografická</a:t>
                      </a:r>
                      <a:r>
                        <a:rPr kumimoji="0" lang="cs-CZ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sféra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3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Anotace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Minerály – vlastnosti minerálů </a:t>
                      </a:r>
                      <a:r>
                        <a:rPr kumimoji="0" lang="cs-CZ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– </a:t>
                      </a:r>
                      <a:r>
                        <a:rPr kumimoji="0" lang="cs-CZ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barva,habitus</a:t>
                      </a:r>
                      <a:r>
                        <a:rPr kumimoji="0" lang="cs-CZ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 Prezentace učiva doplněná </a:t>
                      </a:r>
                      <a:r>
                        <a:rPr kumimoji="0" lang="cs-CZ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fotografiemi a závěrečným </a:t>
                      </a:r>
                      <a:r>
                        <a:rPr kumimoji="0" lang="cs-CZ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opakováním.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3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Klíčová slova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minerál, barva minerálů, barva vrypu, habitus – prismatický, stébelnatý, celistvý, dendritický, vláknitý, stébelnatý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3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Autor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Mgr. Václav Hubáček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3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Datum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15. 9. 2013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3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Škola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Gymnázium Jana Opletala, Litovel, Opletalova 189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3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Projekt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EU peníze středním školám, </a:t>
                      </a:r>
                      <a:r>
                        <a:rPr kumimoji="0" lang="cs-CZ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reg</a:t>
                      </a:r>
                      <a:r>
                        <a:rPr kumimoji="0" lang="cs-CZ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 č.: CZ.1.07/1.5.00/34.0221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56476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Určete název  a habitus nerostu:</a:t>
            </a:r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1000100" y="3929066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azbest</a:t>
            </a:r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2786050" y="3929066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turmalín</a:t>
            </a:r>
            <a:endParaRPr lang="cs-CZ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4929190" y="3929066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kaolinit</a:t>
            </a:r>
            <a:endParaRPr lang="cs-CZ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7000892" y="3929066"/>
            <a:ext cx="809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křišťál</a:t>
            </a:r>
            <a:endParaRPr lang="cs-CZ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928662" y="4857760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vláknitý</a:t>
            </a:r>
            <a:endParaRPr lang="cs-CZ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2714612" y="4857760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stébelnatý</a:t>
            </a:r>
            <a:endParaRPr lang="cs-CZ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4929190" y="4857760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celistvý</a:t>
            </a:r>
            <a:endParaRPr lang="cs-CZ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6858016" y="4857760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prismatický</a:t>
            </a:r>
            <a:endParaRPr lang="cs-CZ" dirty="0"/>
          </a:p>
        </p:txBody>
      </p:sp>
      <p:pic>
        <p:nvPicPr>
          <p:cNvPr id="24" name="Obrázek 23" descr="křišťál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86578" y="2214554"/>
            <a:ext cx="2161351" cy="1440000"/>
          </a:xfrm>
          <a:prstGeom prst="rect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</p:pic>
      <p:pic>
        <p:nvPicPr>
          <p:cNvPr id="25" name="Obrázek 24" descr="kaolinit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2214554"/>
            <a:ext cx="2161351" cy="1440000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pic>
        <p:nvPicPr>
          <p:cNvPr id="26" name="Obrázek 25" descr="stebelnaty n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57422" y="2214554"/>
            <a:ext cx="2161351" cy="1440000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pic>
        <p:nvPicPr>
          <p:cNvPr id="27" name="Picture 2" descr="http://upload.wikimedia.org/wikipedia/commons/c/cd/Asbestos_with_muscovit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502844" y="1854554"/>
            <a:ext cx="1440000" cy="2160000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Minerály 4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barva, </a:t>
            </a:r>
            <a:r>
              <a:rPr lang="cs-CZ" dirty="0" err="1" smtClean="0"/>
              <a:t>barva</a:t>
            </a:r>
            <a:r>
              <a:rPr lang="cs-CZ" dirty="0" smtClean="0"/>
              <a:t> vrypu, habitus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7643834" y="6215082"/>
            <a:ext cx="12105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cs-CZ" dirty="0" smtClean="0">
                <a:latin typeface="Arial Black" pitchFamily="34" charset="0"/>
              </a:rPr>
              <a:t>Hu2_5</a:t>
            </a:r>
            <a:endParaRPr lang="cs-CZ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Barva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nápadný určující znak</a:t>
            </a:r>
          </a:p>
          <a:p>
            <a:r>
              <a:rPr lang="cs-CZ" dirty="0" smtClean="0"/>
              <a:t>mnohé minerály se vyskytují v různých barvách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Barva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28662" y="1857364"/>
            <a:ext cx="4071966" cy="3962400"/>
          </a:xfrm>
        </p:spPr>
        <p:txBody>
          <a:bodyPr/>
          <a:lstStyle/>
          <a:p>
            <a:r>
              <a:rPr lang="cs-CZ" dirty="0" smtClean="0"/>
              <a:t>barevné odrůdy křemene</a:t>
            </a:r>
          </a:p>
          <a:p>
            <a:pPr lvl="1"/>
            <a:r>
              <a:rPr lang="cs-CZ" sz="2400" dirty="0" smtClean="0"/>
              <a:t>bezbarvý (křišťál)</a:t>
            </a:r>
          </a:p>
          <a:p>
            <a:pPr lvl="1"/>
            <a:r>
              <a:rPr lang="cs-CZ" sz="2400" dirty="0" smtClean="0"/>
              <a:t>bílý (mléčný křemen)</a:t>
            </a:r>
          </a:p>
          <a:p>
            <a:pPr lvl="1"/>
            <a:r>
              <a:rPr lang="cs-CZ" sz="2400" dirty="0" smtClean="0"/>
              <a:t>nachová, fialová (ametyst)</a:t>
            </a:r>
          </a:p>
          <a:p>
            <a:pPr lvl="1"/>
            <a:r>
              <a:rPr lang="cs-CZ" sz="2400" dirty="0" smtClean="0"/>
              <a:t>hnědočerná (záhněda)</a:t>
            </a:r>
          </a:p>
          <a:p>
            <a:pPr lvl="1"/>
            <a:r>
              <a:rPr lang="cs-CZ" sz="2400" dirty="0" smtClean="0"/>
              <a:t>žlutá (citrín)</a:t>
            </a:r>
          </a:p>
          <a:p>
            <a:pPr lvl="1"/>
            <a:r>
              <a:rPr lang="cs-CZ" sz="2400" dirty="0" smtClean="0"/>
              <a:t>růžová (růženín)</a:t>
            </a:r>
          </a:p>
          <a:p>
            <a:endParaRPr lang="cs-CZ" dirty="0"/>
          </a:p>
        </p:txBody>
      </p:sp>
      <p:pic>
        <p:nvPicPr>
          <p:cNvPr id="15" name="Obrázek 14" descr="IMG_958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57950" y="2071678"/>
            <a:ext cx="2161352" cy="1440000"/>
          </a:xfrm>
          <a:prstGeom prst="rect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</p:pic>
      <p:pic>
        <p:nvPicPr>
          <p:cNvPr id="16" name="Obrázek 15" descr="křišťál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9058" y="214290"/>
            <a:ext cx="2161351" cy="1440000"/>
          </a:xfrm>
          <a:prstGeom prst="rect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</p:pic>
      <p:pic>
        <p:nvPicPr>
          <p:cNvPr id="17" name="Obrázek 16" descr="křeme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57950" y="357166"/>
            <a:ext cx="2161350" cy="1440000"/>
          </a:xfrm>
          <a:prstGeom prst="rect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</p:pic>
      <p:pic>
        <p:nvPicPr>
          <p:cNvPr id="18" name="Obrázek 17" descr="záhněda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15140" y="3714752"/>
            <a:ext cx="2161351" cy="1440000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pic>
        <p:nvPicPr>
          <p:cNvPr id="19" name="Obrázek 18" descr="růženín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572132" y="5072074"/>
            <a:ext cx="2161351" cy="1440000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cxnSp>
        <p:nvCxnSpPr>
          <p:cNvPr id="20" name="Přímá spojovací šipka 19"/>
          <p:cNvCxnSpPr/>
          <p:nvPr/>
        </p:nvCxnSpPr>
        <p:spPr bwMode="auto">
          <a:xfrm flipV="1">
            <a:off x="4071934" y="1500174"/>
            <a:ext cx="1500198" cy="142876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ovací šipka 20"/>
          <p:cNvCxnSpPr/>
          <p:nvPr/>
        </p:nvCxnSpPr>
        <p:spPr bwMode="auto">
          <a:xfrm rot="5400000" flipH="1" flipV="1">
            <a:off x="4607719" y="1607331"/>
            <a:ext cx="1928826" cy="18573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ovací šipka 21"/>
          <p:cNvCxnSpPr/>
          <p:nvPr/>
        </p:nvCxnSpPr>
        <p:spPr bwMode="auto">
          <a:xfrm flipV="1">
            <a:off x="3143240" y="3214686"/>
            <a:ext cx="3429024" cy="1214446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ovací šipka 22"/>
          <p:cNvCxnSpPr/>
          <p:nvPr/>
        </p:nvCxnSpPr>
        <p:spPr bwMode="auto">
          <a:xfrm flipV="1">
            <a:off x="4857752" y="4572008"/>
            <a:ext cx="2000264" cy="214314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ovací šipka 23"/>
          <p:cNvCxnSpPr/>
          <p:nvPr/>
        </p:nvCxnSpPr>
        <p:spPr bwMode="auto">
          <a:xfrm>
            <a:off x="4000496" y="5715016"/>
            <a:ext cx="1928826" cy="7143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Barva vrypu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barva nerostného prášku</a:t>
            </a:r>
          </a:p>
          <a:p>
            <a:r>
              <a:rPr lang="cs-CZ" dirty="0" smtClean="0"/>
              <a:t>získává se třením nerostu o neglazurovaný porcelán</a:t>
            </a:r>
          </a:p>
          <a:p>
            <a:r>
              <a:rPr lang="cs-CZ" dirty="0" smtClean="0"/>
              <a:t>lepší diagnostický prostředek než barva – mnohem stálejší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Barva vrypu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14400" y="2209800"/>
            <a:ext cx="3157534" cy="3962400"/>
          </a:xfrm>
        </p:spPr>
        <p:txBody>
          <a:bodyPr/>
          <a:lstStyle/>
          <a:p>
            <a:r>
              <a:rPr lang="cs-CZ" dirty="0" smtClean="0"/>
              <a:t>červenohnědá</a:t>
            </a:r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šedá</a:t>
            </a:r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červená</a:t>
            </a:r>
          </a:p>
          <a:p>
            <a:endParaRPr lang="cs-CZ" dirty="0"/>
          </a:p>
        </p:txBody>
      </p:sp>
      <p:pic>
        <p:nvPicPr>
          <p:cNvPr id="10" name="Obrázek 9" descr="pyrit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628" y="2500306"/>
            <a:ext cx="2701689" cy="1800000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pic>
        <p:nvPicPr>
          <p:cNvPr id="11" name="Obrázek 10" descr="hněde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0694" y="285728"/>
            <a:ext cx="2701689" cy="1800000"/>
          </a:xfrm>
          <a:prstGeom prst="rect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</p:pic>
      <p:pic>
        <p:nvPicPr>
          <p:cNvPr id="12" name="Obrázek 11" descr="krevel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72132" y="4714884"/>
            <a:ext cx="2701689" cy="1800000"/>
          </a:xfrm>
          <a:prstGeom prst="rect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</p:pic>
      <p:cxnSp>
        <p:nvCxnSpPr>
          <p:cNvPr id="13" name="Přímá spojovací šipka 12"/>
          <p:cNvCxnSpPr/>
          <p:nvPr/>
        </p:nvCxnSpPr>
        <p:spPr bwMode="auto">
          <a:xfrm flipV="1">
            <a:off x="3857620" y="1857364"/>
            <a:ext cx="1928826" cy="642942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ovací šipka 13"/>
          <p:cNvCxnSpPr/>
          <p:nvPr/>
        </p:nvCxnSpPr>
        <p:spPr bwMode="auto">
          <a:xfrm flipV="1">
            <a:off x="2357422" y="4071942"/>
            <a:ext cx="2928958" cy="142876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ovací šipka 14"/>
          <p:cNvCxnSpPr/>
          <p:nvPr/>
        </p:nvCxnSpPr>
        <p:spPr bwMode="auto">
          <a:xfrm>
            <a:off x="2857488" y="5857892"/>
            <a:ext cx="3071834" cy="7143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Habitus (celkový vzhled)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14400" y="2209800"/>
            <a:ext cx="3443286" cy="3962400"/>
          </a:xfrm>
        </p:spPr>
        <p:txBody>
          <a:bodyPr/>
          <a:lstStyle/>
          <a:p>
            <a:r>
              <a:rPr lang="cs-CZ" dirty="0" smtClean="0"/>
              <a:t>prismatický (křišťál)</a:t>
            </a:r>
          </a:p>
          <a:p>
            <a:pPr lvl="1"/>
            <a:r>
              <a:rPr lang="cs-CZ" dirty="0" smtClean="0"/>
              <a:t>všude stejný příčný průřez</a:t>
            </a:r>
          </a:p>
          <a:p>
            <a:r>
              <a:rPr lang="cs-CZ" dirty="0" smtClean="0"/>
              <a:t>celistvý (kaolinit)</a:t>
            </a:r>
          </a:p>
          <a:p>
            <a:pPr lvl="1"/>
            <a:r>
              <a:rPr lang="cs-CZ" dirty="0" smtClean="0"/>
              <a:t>tvar s nedostatkem zrnitosti</a:t>
            </a:r>
            <a:endParaRPr lang="cs-CZ" dirty="0"/>
          </a:p>
        </p:txBody>
      </p:sp>
      <p:pic>
        <p:nvPicPr>
          <p:cNvPr id="8" name="Obrázek 7" descr="křišťál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2066" y="1928802"/>
            <a:ext cx="2701689" cy="1800000"/>
          </a:xfrm>
          <a:prstGeom prst="rect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</p:pic>
      <p:pic>
        <p:nvPicPr>
          <p:cNvPr id="9" name="Obrázek 8" descr="kaolinit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3504" y="4143380"/>
            <a:ext cx="2701689" cy="1800000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cxnSp>
        <p:nvCxnSpPr>
          <p:cNvPr id="10" name="Přímá spojovací šipka 9"/>
          <p:cNvCxnSpPr/>
          <p:nvPr/>
        </p:nvCxnSpPr>
        <p:spPr bwMode="auto">
          <a:xfrm flipV="1">
            <a:off x="2714612" y="2571744"/>
            <a:ext cx="2643206" cy="42862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ovací šipka 10"/>
          <p:cNvCxnSpPr/>
          <p:nvPr/>
        </p:nvCxnSpPr>
        <p:spPr bwMode="auto">
          <a:xfrm>
            <a:off x="4214810" y="4500570"/>
            <a:ext cx="1428760" cy="35719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Habitus (celkový vzhled)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14400" y="2209800"/>
            <a:ext cx="3586162" cy="3962400"/>
          </a:xfrm>
        </p:spPr>
        <p:txBody>
          <a:bodyPr/>
          <a:lstStyle/>
          <a:p>
            <a:r>
              <a:rPr lang="cs-CZ" dirty="0" smtClean="0"/>
              <a:t>dendritický (měď)</a:t>
            </a:r>
          </a:p>
          <a:p>
            <a:pPr lvl="1"/>
            <a:r>
              <a:rPr lang="cs-CZ" dirty="0" smtClean="0"/>
              <a:t>připomíná rostlinu</a:t>
            </a:r>
          </a:p>
          <a:p>
            <a:r>
              <a:rPr lang="cs-CZ" dirty="0" smtClean="0"/>
              <a:t>stébelnatý (turmalín)</a:t>
            </a:r>
          </a:p>
          <a:p>
            <a:pPr lvl="1"/>
            <a:r>
              <a:rPr lang="cs-CZ" dirty="0" smtClean="0"/>
              <a:t>připomíná stébla nebo čepele nože</a:t>
            </a:r>
            <a:endParaRPr lang="cs-CZ" dirty="0"/>
          </a:p>
        </p:txBody>
      </p:sp>
      <p:pic>
        <p:nvPicPr>
          <p:cNvPr id="8" name="Obrázek 7" descr="stebelnaty n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6314" y="2714620"/>
            <a:ext cx="3242026" cy="2160000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cxnSp>
        <p:nvCxnSpPr>
          <p:cNvPr id="9" name="Přímá spojovací šipka 8"/>
          <p:cNvCxnSpPr/>
          <p:nvPr/>
        </p:nvCxnSpPr>
        <p:spPr bwMode="auto">
          <a:xfrm flipV="1">
            <a:off x="3214678" y="4000504"/>
            <a:ext cx="1357322" cy="7143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Habitus (celkový vzhled)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14400" y="2209800"/>
            <a:ext cx="3514724" cy="3962400"/>
          </a:xfrm>
        </p:spPr>
        <p:txBody>
          <a:bodyPr/>
          <a:lstStyle/>
          <a:p>
            <a:r>
              <a:rPr lang="cs-CZ" dirty="0" smtClean="0"/>
              <a:t>vláknitý (azbest)</a:t>
            </a:r>
          </a:p>
          <a:p>
            <a:pPr lvl="1"/>
            <a:r>
              <a:rPr lang="cs-CZ" dirty="0" smtClean="0"/>
              <a:t>jemná vlákna</a:t>
            </a:r>
          </a:p>
          <a:p>
            <a:r>
              <a:rPr lang="cs-CZ" dirty="0" smtClean="0"/>
              <a:t>jehlicovitý (tremolit)</a:t>
            </a:r>
          </a:p>
          <a:p>
            <a:pPr lvl="1"/>
            <a:r>
              <a:rPr lang="cs-CZ" dirty="0" smtClean="0"/>
              <a:t>tenké jehlicové shluky</a:t>
            </a:r>
          </a:p>
          <a:p>
            <a:endParaRPr lang="cs-CZ" dirty="0"/>
          </a:p>
        </p:txBody>
      </p:sp>
      <p:pic>
        <p:nvPicPr>
          <p:cNvPr id="21506" name="Picture 2" descr="http://upload.wikimedia.org/wikipedia/commons/c/cd/Asbestos_with_muscovite.jpg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5254876" y="2031744"/>
            <a:ext cx="2160000" cy="3240000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</p:pic>
      <p:cxnSp>
        <p:nvCxnSpPr>
          <p:cNvPr id="8" name="Přímá spojovací šipka 7"/>
          <p:cNvCxnSpPr/>
          <p:nvPr/>
        </p:nvCxnSpPr>
        <p:spPr bwMode="auto">
          <a:xfrm rot="16200000" flipH="1">
            <a:off x="4071934" y="2643182"/>
            <a:ext cx="1000132" cy="71438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Šablona návrhu Geometrické obrazce">
  <a:themeElements>
    <a:clrScheme name="Motiv sady Office 11">
      <a:dk1>
        <a:srgbClr val="003399"/>
      </a:dk1>
      <a:lt1>
        <a:srgbClr val="A5D5EF"/>
      </a:lt1>
      <a:dk2>
        <a:srgbClr val="003399"/>
      </a:dk2>
      <a:lt2>
        <a:srgbClr val="3E3E5C"/>
      </a:lt2>
      <a:accent1>
        <a:srgbClr val="78AA95"/>
      </a:accent1>
      <a:accent2>
        <a:srgbClr val="1E8FE4"/>
      </a:accent2>
      <a:accent3>
        <a:srgbClr val="CFE7F6"/>
      </a:accent3>
      <a:accent4>
        <a:srgbClr val="002A82"/>
      </a:accent4>
      <a:accent5>
        <a:srgbClr val="BED2C8"/>
      </a:accent5>
      <a:accent6>
        <a:srgbClr val="1A81CF"/>
      </a:accent6>
      <a:hlink>
        <a:srgbClr val="CCECFF"/>
      </a:hlink>
      <a:folHlink>
        <a:srgbClr val="D2FAD2"/>
      </a:folHlink>
    </a:clrScheme>
    <a:fontScheme name="Motiv sady Offic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7EAC7E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729B72"/>
        </a:accent6>
        <a:hlink>
          <a:srgbClr val="009999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6699"/>
        </a:dk1>
        <a:lt1>
          <a:srgbClr val="FFCC99"/>
        </a:lt1>
        <a:dk2>
          <a:srgbClr val="DFD293"/>
        </a:dk2>
        <a:lt2>
          <a:srgbClr val="5C1F00"/>
        </a:lt2>
        <a:accent1>
          <a:srgbClr val="B7D7B5"/>
        </a:accent1>
        <a:accent2>
          <a:srgbClr val="BE7960"/>
        </a:accent2>
        <a:accent3>
          <a:srgbClr val="FFE2CA"/>
        </a:accent3>
        <a:accent4>
          <a:srgbClr val="005682"/>
        </a:accent4>
        <a:accent5>
          <a:srgbClr val="D8E8D7"/>
        </a:accent5>
        <a:accent6>
          <a:srgbClr val="AC6D56"/>
        </a:accent6>
        <a:hlink>
          <a:srgbClr val="169FD6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2D2015"/>
        </a:dk1>
        <a:lt1>
          <a:srgbClr val="006699"/>
        </a:lt1>
        <a:dk2>
          <a:srgbClr val="523E26"/>
        </a:dk2>
        <a:lt2>
          <a:srgbClr val="DFC08D"/>
        </a:lt2>
        <a:accent1>
          <a:srgbClr val="AAB99D"/>
        </a:accent1>
        <a:accent2>
          <a:srgbClr val="8F5F2F"/>
        </a:accent2>
        <a:accent3>
          <a:srgbClr val="B3AFAC"/>
        </a:accent3>
        <a:accent4>
          <a:srgbClr val="005682"/>
        </a:accent4>
        <a:accent5>
          <a:srgbClr val="D2D9CC"/>
        </a:accent5>
        <a:accent6>
          <a:srgbClr val="81552A"/>
        </a:accent6>
        <a:hlink>
          <a:srgbClr val="FFEF79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336699"/>
        </a:dk1>
        <a:lt1>
          <a:srgbClr val="C4DAC2"/>
        </a:lt1>
        <a:dk2>
          <a:srgbClr val="00405C"/>
        </a:dk2>
        <a:lt2>
          <a:srgbClr val="005A58"/>
        </a:lt2>
        <a:accent1>
          <a:srgbClr val="88C294"/>
        </a:accent1>
        <a:accent2>
          <a:srgbClr val="48C5EC"/>
        </a:accent2>
        <a:accent3>
          <a:srgbClr val="DEEADD"/>
        </a:accent3>
        <a:accent4>
          <a:srgbClr val="2A5682"/>
        </a:accent4>
        <a:accent5>
          <a:srgbClr val="C3DDC8"/>
        </a:accent5>
        <a:accent6>
          <a:srgbClr val="40B2D6"/>
        </a:accent6>
        <a:hlink>
          <a:srgbClr val="B2E7F2"/>
        </a:hlink>
        <a:folHlink>
          <a:srgbClr val="CC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1A6D9"/>
        </a:dk1>
        <a:lt1>
          <a:srgbClr val="FFFFFF"/>
        </a:lt1>
        <a:dk2>
          <a:srgbClr val="00486C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18DB9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33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175C87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14537A"/>
        </a:accent6>
        <a:hlink>
          <a:srgbClr val="009999"/>
        </a:hlink>
        <a:folHlink>
          <a:srgbClr val="66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3D5C"/>
        </a:dk2>
        <a:lt2>
          <a:srgbClr val="969696"/>
        </a:lt2>
        <a:accent1>
          <a:srgbClr val="ABCB9D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D2E2CC"/>
        </a:accent5>
        <a:accent6>
          <a:srgbClr val="E78A5C"/>
        </a:accent6>
        <a:hlink>
          <a:srgbClr val="0099CC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99CC"/>
        </a:accent1>
        <a:accent2>
          <a:srgbClr val="8EC8A0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80B591"/>
        </a:accent6>
        <a:hlink>
          <a:srgbClr val="00428A"/>
        </a:hlink>
        <a:folHlink>
          <a:srgbClr val="DAF0D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9">
        <a:dk1>
          <a:srgbClr val="336600"/>
        </a:dk1>
        <a:lt1>
          <a:srgbClr val="B3DBE9"/>
        </a:lt1>
        <a:dk2>
          <a:srgbClr val="DDDDDD"/>
        </a:dk2>
        <a:lt2>
          <a:srgbClr val="003366"/>
        </a:lt2>
        <a:accent1>
          <a:srgbClr val="11A5D9"/>
        </a:accent1>
        <a:accent2>
          <a:srgbClr val="52B34B"/>
        </a:accent2>
        <a:accent3>
          <a:srgbClr val="D6EAF2"/>
        </a:accent3>
        <a:accent4>
          <a:srgbClr val="2A5600"/>
        </a:accent4>
        <a:accent5>
          <a:srgbClr val="AACFE9"/>
        </a:accent5>
        <a:accent6>
          <a:srgbClr val="49A243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10">
        <a:dk1>
          <a:srgbClr val="336699"/>
        </a:dk1>
        <a:lt1>
          <a:srgbClr val="5F5F5F"/>
        </a:lt1>
        <a:dk2>
          <a:srgbClr val="000000"/>
        </a:dk2>
        <a:lt2>
          <a:srgbClr val="273D4D"/>
        </a:lt2>
        <a:accent1>
          <a:srgbClr val="0099CC"/>
        </a:accent1>
        <a:accent2>
          <a:srgbClr val="468A4B"/>
        </a:accent2>
        <a:accent3>
          <a:srgbClr val="AAAAAA"/>
        </a:accent3>
        <a:accent4>
          <a:srgbClr val="505050"/>
        </a:accent4>
        <a:accent5>
          <a:srgbClr val="AACAE2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11">
        <a:dk1>
          <a:srgbClr val="003399"/>
        </a:dk1>
        <a:lt1>
          <a:srgbClr val="A5D5EF"/>
        </a:lt1>
        <a:dk2>
          <a:srgbClr val="003399"/>
        </a:dk2>
        <a:lt2>
          <a:srgbClr val="3E3E5C"/>
        </a:lt2>
        <a:accent1>
          <a:srgbClr val="78AA95"/>
        </a:accent1>
        <a:accent2>
          <a:srgbClr val="1E8FE4"/>
        </a:accent2>
        <a:accent3>
          <a:srgbClr val="CFE7F6"/>
        </a:accent3>
        <a:accent4>
          <a:srgbClr val="002A82"/>
        </a:accent4>
        <a:accent5>
          <a:srgbClr val="BED2C8"/>
        </a:accent5>
        <a:accent6>
          <a:srgbClr val="1A81CF"/>
        </a:accent6>
        <a:hlink>
          <a:srgbClr val="CCECFF"/>
        </a:hlink>
        <a:folHlink>
          <a:srgbClr val="D2FAD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12">
        <a:dk1>
          <a:srgbClr val="003300"/>
        </a:dk1>
        <a:lt1>
          <a:srgbClr val="D8E4D8"/>
        </a:lt1>
        <a:dk2>
          <a:srgbClr val="272D2C"/>
        </a:dk2>
        <a:lt2>
          <a:srgbClr val="777777"/>
        </a:lt2>
        <a:accent1>
          <a:srgbClr val="909082"/>
        </a:accent1>
        <a:accent2>
          <a:srgbClr val="55A9D3"/>
        </a:accent2>
        <a:accent3>
          <a:srgbClr val="E9EFE9"/>
        </a:accent3>
        <a:accent4>
          <a:srgbClr val="002A00"/>
        </a:accent4>
        <a:accent5>
          <a:srgbClr val="C6C6C1"/>
        </a:accent5>
        <a:accent6>
          <a:srgbClr val="4C99BF"/>
        </a:accent6>
        <a:hlink>
          <a:srgbClr val="FFCC66"/>
        </a:hlink>
        <a:folHlink>
          <a:srgbClr val="CCFF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Šablona návrhu Zelenobílá abstrakce">
  <a:themeElements>
    <a:clrScheme name="Šablona návrhu Zelenobílá abstrakce 1">
      <a:dk1>
        <a:srgbClr val="000000"/>
      </a:dk1>
      <a:lt1>
        <a:srgbClr val="FFFFFF"/>
      </a:lt1>
      <a:dk2>
        <a:srgbClr val="FFFFFF"/>
      </a:dk2>
      <a:lt2>
        <a:srgbClr val="969696"/>
      </a:lt2>
      <a:accent1>
        <a:srgbClr val="93D598"/>
      </a:accent1>
      <a:accent2>
        <a:srgbClr val="29A744"/>
      </a:accent2>
      <a:accent3>
        <a:srgbClr val="FFFFFF"/>
      </a:accent3>
      <a:accent4>
        <a:srgbClr val="000000"/>
      </a:accent4>
      <a:accent5>
        <a:srgbClr val="C8E7CA"/>
      </a:accent5>
      <a:accent6>
        <a:srgbClr val="24973D"/>
      </a:accent6>
      <a:hlink>
        <a:srgbClr val="556731"/>
      </a:hlink>
      <a:folHlink>
        <a:srgbClr val="1A3021"/>
      </a:folHlink>
    </a:clrScheme>
    <a:fontScheme name="Šablona návrhu Zelenobílá abstrak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Šablona návrhu Zelenobílá abstrakce 1">
        <a:dk1>
          <a:srgbClr val="000000"/>
        </a:dk1>
        <a:lt1>
          <a:srgbClr val="FFFFFF"/>
        </a:lt1>
        <a:dk2>
          <a:srgbClr val="FFFFFF"/>
        </a:dk2>
        <a:lt2>
          <a:srgbClr val="969696"/>
        </a:lt2>
        <a:accent1>
          <a:srgbClr val="93D598"/>
        </a:accent1>
        <a:accent2>
          <a:srgbClr val="29A744"/>
        </a:accent2>
        <a:accent3>
          <a:srgbClr val="FFFFFF"/>
        </a:accent3>
        <a:accent4>
          <a:srgbClr val="000000"/>
        </a:accent4>
        <a:accent5>
          <a:srgbClr val="C8E7CA"/>
        </a:accent5>
        <a:accent6>
          <a:srgbClr val="24973D"/>
        </a:accent6>
        <a:hlink>
          <a:srgbClr val="556731"/>
        </a:hlink>
        <a:folHlink>
          <a:srgbClr val="1A302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Šablona návrhu Geometrické obrazce</Template>
  <TotalTime>401</TotalTime>
  <Words>234</Words>
  <Application>Microsoft Office PowerPoint</Application>
  <PresentationFormat>Předvádění na obrazovce (4:3)</PresentationFormat>
  <Paragraphs>68</Paragraphs>
  <Slides>10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10</vt:i4>
      </vt:variant>
    </vt:vector>
  </HeadingPairs>
  <TitlesOfParts>
    <vt:vector size="12" baseType="lpstr">
      <vt:lpstr>Šablona návrhu Geometrické obrazce</vt:lpstr>
      <vt:lpstr>Šablona návrhu Zelenobílá abstrakce</vt:lpstr>
      <vt:lpstr>Snímek 1</vt:lpstr>
      <vt:lpstr>Minerály 4</vt:lpstr>
      <vt:lpstr>Barva</vt:lpstr>
      <vt:lpstr>Barva</vt:lpstr>
      <vt:lpstr>Barva vrypu</vt:lpstr>
      <vt:lpstr>Barva vrypu</vt:lpstr>
      <vt:lpstr>Habitus (celkový vzhled)</vt:lpstr>
      <vt:lpstr>Habitus (celkový vzhled)</vt:lpstr>
      <vt:lpstr>Habitus (celkový vzhled)</vt:lpstr>
      <vt:lpstr>Určete název  a habitus nerostu: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Minerály 4</dc:title>
  <dc:subject/>
  <dc:creator>*</dc:creator>
  <cp:keywords/>
  <dc:description/>
  <cp:lastModifiedBy>*</cp:lastModifiedBy>
  <cp:revision>37</cp:revision>
  <dcterms:created xsi:type="dcterms:W3CDTF">2013-11-26T21:12:35Z</dcterms:created>
  <dcterms:modified xsi:type="dcterms:W3CDTF">2014-05-11T20:16:54Z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TC010721371029</vt:lpwstr>
  </property>
</Properties>
</file>