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56" r:id="rId4"/>
    <p:sldId id="257" r:id="rId5"/>
    <p:sldId id="259" r:id="rId6"/>
    <p:sldId id="258" r:id="rId7"/>
    <p:sldId id="260" r:id="rId8"/>
    <p:sldId id="261" r:id="rId9"/>
    <p:sldId id="263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9797"/>
    <a:srgbClr val="E3CD74"/>
    <a:srgbClr val="EEB42D"/>
    <a:srgbClr val="EED41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00" autoAdjust="0"/>
    <p:restoredTop sz="94600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905000"/>
            <a:ext cx="6248400" cy="2438400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19600"/>
            <a:ext cx="6140450" cy="609600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172200" y="6248400"/>
            <a:ext cx="1752600" cy="457200"/>
          </a:xfrm>
        </p:spPr>
        <p:txBody>
          <a:bodyPr/>
          <a:lstStyle>
            <a:lvl1pPr>
              <a:defRPr sz="1000"/>
            </a:lvl1pPr>
          </a:lstStyle>
          <a:p>
            <a:fld id="{BBE5DA78-8DA6-4B41-9DE0-5B2ED8263FD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6D2B3-FCCD-43C6-B537-8511801BD4D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172200" y="838200"/>
            <a:ext cx="1752600" cy="53340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838200"/>
            <a:ext cx="5105400" cy="53340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F5D77-03F2-4458-8112-FFE1C044EBA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B346FF-DA70-41C1-BE8F-0F7B665B0D0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628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8AF5CA-3DF9-401B-86B5-0603F56DA9F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0285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E336F0-1C00-4184-A1A3-FFF11551E51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645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A5451E-5AA1-4FCD-92F5-FB2CD35C619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516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5E7755-C2B9-476C-A5FB-A45EAC92461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1372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BE1C4A-5127-46CE-A991-D03BED6BF06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9759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AAF41D-6B94-477A-8C1A-F4F7A28A10A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4019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E98186-DD85-4071-A1C9-6108E75E449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7426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F502D-5A0B-4635-9BD7-20EA0089AAC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D14DD0-620E-4E8D-A68C-199926EAFBF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8779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FD1BCD-6D42-4C72-A62D-D6C55764134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0599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553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553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32DDEE-3E51-4928-8D6A-B524C82DEB0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683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A8D62-766F-4C8A-B5DB-D22A99C9DDE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2209800"/>
            <a:ext cx="3429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95800" y="2209800"/>
            <a:ext cx="3429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84FFC-8C3A-40AB-873E-8599F088C59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2E1C0-1F43-40B3-9CC9-9FF3C8FCDCB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FD2EE-D7B7-48DD-B0E2-785484150AC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F1781-24F5-434E-A044-7783EA8C6DA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ABAEB-9A82-4FAC-B1B9-7DED09553D0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0361B-B2A0-4C2A-A82B-48B304B7A2F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38200"/>
            <a:ext cx="7010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09800"/>
            <a:ext cx="7010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32460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3246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9800" y="632460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E36E0B6-DECE-440A-8BEE-504C71D4D358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nadpisu.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14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145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FC689606-4F83-4E12-B2D5-D30353640CC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543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8748713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37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7743195"/>
              </p:ext>
            </p:extLst>
          </p:nvPr>
        </p:nvGraphicFramePr>
        <p:xfrm>
          <a:off x="412750" y="1703388"/>
          <a:ext cx="8281988" cy="5154613"/>
        </p:xfrm>
        <a:graphic>
          <a:graphicData uri="http://schemas.openxmlformats.org/drawingml/2006/table">
            <a:tbl>
              <a:tblPr/>
              <a:tblGrid>
                <a:gridCol w="1760538"/>
                <a:gridCol w="6521450"/>
              </a:tblGrid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Název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Minerály 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Předmět, ročník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Zeměpis, 1. ročník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Tematická oblast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Fyzickogeografická sféra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Anotace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Minerály – vlastnosti minerálů – lesk, hustota. Prezentace </a:t>
                      </a: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 fotografiemi </a:t>
                      </a: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doplněná závěrečným opakováním.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Klíčová slova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minerál, lesk minerálů, lesk kovový, polokovový, nekovový, mastný, hedvábný, hustota minerálů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Autor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Mgr. Václav Hubáček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Datum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10. 9. 2013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Škola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Gymnázium Jana Opletala, Litovel, Opletalova 189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Projekt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EU peníze středním školám, </a:t>
                      </a:r>
                      <a:r>
                        <a:rPr kumimoji="0" lang="cs-CZ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reg</a:t>
                      </a: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 č.: CZ.1.07/1.5.00/34.0221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647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Minerály 3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lesk, hustota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740352" y="6093296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cs-CZ" sz="2400" dirty="0" smtClean="0">
                <a:latin typeface="Arial Black" pitchFamily="34" charset="0"/>
              </a:rPr>
              <a:t>Hu2_4</a:t>
            </a:r>
            <a:endParaRPr lang="cs-CZ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Lesk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lesk </a:t>
            </a:r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dán odrazem světla od povrchu minerálu</a:t>
            </a:r>
          </a:p>
          <a:p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není závislý na barvě minerálu</a:t>
            </a:r>
          </a:p>
          <a:p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část světla je pohlcena a část odražena</a:t>
            </a:r>
          </a:p>
          <a:p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lesk je tím vyšší, čím větší část světla je odražena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 descr="galeni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2571744"/>
            <a:ext cx="2701689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Lesk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2209800"/>
            <a:ext cx="4514856" cy="39624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lesk </a:t>
            </a:r>
            <a:r>
              <a:rPr lang="cs-CZ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kovový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pyrit, galenit, antimonit</a:t>
            </a:r>
          </a:p>
          <a:p>
            <a:r>
              <a:rPr lang="cs-CZ" dirty="0" smtClean="0"/>
              <a:t>lesk </a:t>
            </a:r>
            <a:r>
              <a:rPr lang="cs-CZ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polokovový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minerály s vysokým leskem a částečnou průsvitností (</a:t>
            </a:r>
            <a:r>
              <a:rPr lang="cs-CZ" dirty="0" smtClean="0">
                <a:ea typeface="+mn-ea"/>
                <a:cs typeface="+mn-cs"/>
              </a:rPr>
              <a:t>sfalerit</a:t>
            </a:r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cs-CZ" dirty="0"/>
          </a:p>
        </p:txBody>
      </p:sp>
      <p:sp>
        <p:nvSpPr>
          <p:cNvPr id="46082" name="AutoShape 2" descr="http://upload.wikimedia.org/wikipedia/commons/thumb/e/e7/Galenit_4.jpg/311px-Galenit_4.jpg"/>
          <p:cNvSpPr>
            <a:spLocks noChangeAspect="1" noChangeArrowheads="1"/>
          </p:cNvSpPr>
          <p:nvPr/>
        </p:nvSpPr>
        <p:spPr bwMode="auto">
          <a:xfrm>
            <a:off x="84138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 descr="sfaleri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4786322"/>
            <a:ext cx="2701689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1" name="Obrázek 10" descr="pyrit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85728"/>
            <a:ext cx="2701689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cxnSp>
        <p:nvCxnSpPr>
          <p:cNvPr id="13" name="Přímá spojovací šipka 12"/>
          <p:cNvCxnSpPr/>
          <p:nvPr/>
        </p:nvCxnSpPr>
        <p:spPr bwMode="auto">
          <a:xfrm flipV="1">
            <a:off x="2571736" y="1928802"/>
            <a:ext cx="2428892" cy="92869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 bwMode="auto">
          <a:xfrm>
            <a:off x="3214678" y="3214686"/>
            <a:ext cx="3000396" cy="35719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 bwMode="auto">
          <a:xfrm>
            <a:off x="4286248" y="5214950"/>
            <a:ext cx="1571636" cy="35719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Lesk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8662" y="1928802"/>
            <a:ext cx="4500594" cy="39624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lesk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cs-CZ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nekovový</a:t>
            </a:r>
          </a:p>
          <a:p>
            <a:pPr lvl="1"/>
            <a:r>
              <a:rPr lang="cs-CZ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diamantový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(diamant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síra</a:t>
            </a:r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lvl="1"/>
            <a:r>
              <a:rPr lang="cs-CZ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skelný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(křemen)</a:t>
            </a:r>
          </a:p>
          <a:p>
            <a:pPr lvl="1"/>
            <a:r>
              <a:rPr lang="cs-CZ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perleťový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(muskovit)</a:t>
            </a:r>
          </a:p>
          <a:p>
            <a:endParaRPr lang="cs-CZ" dirty="0"/>
          </a:p>
        </p:txBody>
      </p:sp>
      <p:pic>
        <p:nvPicPr>
          <p:cNvPr id="10" name="Obrázek 9" descr="muskov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4857760"/>
            <a:ext cx="2700661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1" name="Obrázek 10" descr="růžení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2500306"/>
            <a:ext cx="2701689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2" name="Obrázek 11" descr="sí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285728"/>
            <a:ext cx="2701689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cxnSp>
        <p:nvCxnSpPr>
          <p:cNvPr id="13" name="Přímá spojovací šipka 12"/>
          <p:cNvCxnSpPr/>
          <p:nvPr/>
        </p:nvCxnSpPr>
        <p:spPr bwMode="auto">
          <a:xfrm flipV="1">
            <a:off x="2500298" y="1714488"/>
            <a:ext cx="2857520" cy="150019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 bwMode="auto">
          <a:xfrm flipV="1">
            <a:off x="4357686" y="3643314"/>
            <a:ext cx="2071702" cy="7143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 bwMode="auto">
          <a:xfrm>
            <a:off x="4143372" y="4500570"/>
            <a:ext cx="928694" cy="57150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Lesk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472" y="1785926"/>
            <a:ext cx="5514988" cy="450059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nerovných lomných plochách vznikají</a:t>
            </a:r>
          </a:p>
          <a:p>
            <a:pPr lvl="1"/>
            <a:r>
              <a:rPr lang="cs-CZ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mastný</a:t>
            </a:r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(apatit)</a:t>
            </a:r>
          </a:p>
          <a:p>
            <a:pPr lvl="1"/>
            <a:r>
              <a:rPr lang="cs-CZ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hedvábný</a:t>
            </a:r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(sádrovec - alabastr)</a:t>
            </a:r>
          </a:p>
          <a:p>
            <a:pPr lvl="1"/>
            <a:r>
              <a:rPr lang="cs-CZ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matný</a:t>
            </a:r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(hematit)</a:t>
            </a:r>
          </a:p>
          <a:p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některé minerály např. kaolinit</a:t>
            </a:r>
          </a:p>
          <a:p>
            <a:pPr lvl="1"/>
            <a:r>
              <a:rPr lang="cs-CZ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bez lesku 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3" name="Obrázek 12" descr="kaolini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4857760"/>
            <a:ext cx="2701689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4" name="Obrázek 13" descr="sádrove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428604"/>
            <a:ext cx="2701689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5" name="Obrázek 14" descr="krevel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2571744"/>
            <a:ext cx="2701689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cxnSp>
        <p:nvCxnSpPr>
          <p:cNvPr id="16" name="Přímá spojovací šipka 15"/>
          <p:cNvCxnSpPr/>
          <p:nvPr/>
        </p:nvCxnSpPr>
        <p:spPr bwMode="auto">
          <a:xfrm flipV="1">
            <a:off x="3857620" y="2071678"/>
            <a:ext cx="1928826" cy="128588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 bwMode="auto">
          <a:xfrm flipV="1">
            <a:off x="3929058" y="4071942"/>
            <a:ext cx="1928826" cy="42862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 bwMode="auto">
          <a:xfrm>
            <a:off x="2285984" y="5500702"/>
            <a:ext cx="3214710" cy="42862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Hustota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2209800"/>
            <a:ext cx="3657600" cy="39624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g.cm</a:t>
            </a:r>
            <a:r>
              <a:rPr lang="cs-CZ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-3</a:t>
            </a:r>
          </a:p>
          <a:p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porovnání hmotnosti minerálu s hmotností vody stejného objemu</a:t>
            </a:r>
          </a:p>
          <a:p>
            <a:pPr lvl="1"/>
            <a:r>
              <a:rPr lang="cs-CZ" dirty="0" smtClean="0"/>
              <a:t>H:2,65 (křemen)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H:7,5 (galenit)</a:t>
            </a:r>
          </a:p>
        </p:txBody>
      </p:sp>
      <p:pic>
        <p:nvPicPr>
          <p:cNvPr id="6" name="Obrázek 5" descr="růžení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1428736"/>
            <a:ext cx="2701689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8" name="Obrázek 7" descr="galeni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3857628"/>
            <a:ext cx="2701689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cxnSp>
        <p:nvCxnSpPr>
          <p:cNvPr id="9" name="Přímá spojovací šipka 8"/>
          <p:cNvCxnSpPr/>
          <p:nvPr/>
        </p:nvCxnSpPr>
        <p:spPr bwMode="auto">
          <a:xfrm rot="5400000" flipH="1" flipV="1">
            <a:off x="3500430" y="3857628"/>
            <a:ext cx="2428892" cy="71438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 bwMode="auto">
          <a:xfrm flipV="1">
            <a:off x="4071934" y="5214950"/>
            <a:ext cx="1857388" cy="78581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Určete název nerostu a typ lesku: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000100" y="392906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síra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786050" y="3929066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muskovit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929190" y="3929066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sádrovec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000892" y="392906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kaolinit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714348" y="485776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diamantový lesk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714612" y="4857760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perleťový lesk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4714876" y="485776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hedvábný lesk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7000892" y="485776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bez lesku</a:t>
            </a:r>
            <a:endParaRPr lang="cs-CZ" dirty="0"/>
          </a:p>
        </p:txBody>
      </p:sp>
      <p:pic>
        <p:nvPicPr>
          <p:cNvPr id="20" name="Obrázek 19" descr="sí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500306"/>
            <a:ext cx="1891182" cy="126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21" name="Obrázek 20" descr="muskov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2500306"/>
            <a:ext cx="1890463" cy="126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22" name="Obrázek 21" descr="sádrove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2500306"/>
            <a:ext cx="1891182" cy="126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23" name="Obrázek 22" descr="kaolinit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2330" y="2500306"/>
            <a:ext cx="1891182" cy="126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Šablona návrhu Geometrické obrazce">
  <a:themeElements>
    <a:clrScheme name="Motiv sady Office 11">
      <a:dk1>
        <a:srgbClr val="003399"/>
      </a:dk1>
      <a:lt1>
        <a:srgbClr val="A5D5EF"/>
      </a:lt1>
      <a:dk2>
        <a:srgbClr val="003399"/>
      </a:dk2>
      <a:lt2>
        <a:srgbClr val="3E3E5C"/>
      </a:lt2>
      <a:accent1>
        <a:srgbClr val="78AA95"/>
      </a:accent1>
      <a:accent2>
        <a:srgbClr val="1E8FE4"/>
      </a:accent2>
      <a:accent3>
        <a:srgbClr val="CFE7F6"/>
      </a:accent3>
      <a:accent4>
        <a:srgbClr val="002A82"/>
      </a:accent4>
      <a:accent5>
        <a:srgbClr val="BED2C8"/>
      </a:accent5>
      <a:accent6>
        <a:srgbClr val="1A81CF"/>
      </a:accent6>
      <a:hlink>
        <a:srgbClr val="CCECFF"/>
      </a:hlink>
      <a:folHlink>
        <a:srgbClr val="D2FAD2"/>
      </a:folHlink>
    </a:clrScheme>
    <a:fontScheme name="Motiv sady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7EAC7E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729B72"/>
        </a:accent6>
        <a:hlink>
          <a:srgbClr val="0099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6699"/>
        </a:dk1>
        <a:lt1>
          <a:srgbClr val="FFCC99"/>
        </a:lt1>
        <a:dk2>
          <a:srgbClr val="DFD293"/>
        </a:dk2>
        <a:lt2>
          <a:srgbClr val="5C1F00"/>
        </a:lt2>
        <a:accent1>
          <a:srgbClr val="B7D7B5"/>
        </a:accent1>
        <a:accent2>
          <a:srgbClr val="BE7960"/>
        </a:accent2>
        <a:accent3>
          <a:srgbClr val="FFE2CA"/>
        </a:accent3>
        <a:accent4>
          <a:srgbClr val="005682"/>
        </a:accent4>
        <a:accent5>
          <a:srgbClr val="D8E8D7"/>
        </a:accent5>
        <a:accent6>
          <a:srgbClr val="AC6D56"/>
        </a:accent6>
        <a:hlink>
          <a:srgbClr val="169FD6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2D2015"/>
        </a:dk1>
        <a:lt1>
          <a:srgbClr val="006699"/>
        </a:lt1>
        <a:dk2>
          <a:srgbClr val="523E26"/>
        </a:dk2>
        <a:lt2>
          <a:srgbClr val="DFC08D"/>
        </a:lt2>
        <a:accent1>
          <a:srgbClr val="AAB99D"/>
        </a:accent1>
        <a:accent2>
          <a:srgbClr val="8F5F2F"/>
        </a:accent2>
        <a:accent3>
          <a:srgbClr val="B3AFAC"/>
        </a:accent3>
        <a:accent4>
          <a:srgbClr val="005682"/>
        </a:accent4>
        <a:accent5>
          <a:srgbClr val="D2D9CC"/>
        </a:accent5>
        <a:accent6>
          <a:srgbClr val="81552A"/>
        </a:accent6>
        <a:hlink>
          <a:srgbClr val="FFEF79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336699"/>
        </a:dk1>
        <a:lt1>
          <a:srgbClr val="C4DAC2"/>
        </a:lt1>
        <a:dk2>
          <a:srgbClr val="00405C"/>
        </a:dk2>
        <a:lt2>
          <a:srgbClr val="005A58"/>
        </a:lt2>
        <a:accent1>
          <a:srgbClr val="88C294"/>
        </a:accent1>
        <a:accent2>
          <a:srgbClr val="48C5EC"/>
        </a:accent2>
        <a:accent3>
          <a:srgbClr val="DEEADD"/>
        </a:accent3>
        <a:accent4>
          <a:srgbClr val="2A5682"/>
        </a:accent4>
        <a:accent5>
          <a:srgbClr val="C3DDC8"/>
        </a:accent5>
        <a:accent6>
          <a:srgbClr val="40B2D6"/>
        </a:accent6>
        <a:hlink>
          <a:srgbClr val="B2E7F2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1A6D9"/>
        </a:dk1>
        <a:lt1>
          <a:srgbClr val="FFFFFF"/>
        </a:lt1>
        <a:dk2>
          <a:srgbClr val="00486C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18DB9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175C87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14537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3D5C"/>
        </a:dk2>
        <a:lt2>
          <a:srgbClr val="969696"/>
        </a:lt2>
        <a:accent1>
          <a:srgbClr val="ABCB9D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D2E2CC"/>
        </a:accent5>
        <a:accent6>
          <a:srgbClr val="E78A5C"/>
        </a:accent6>
        <a:hlink>
          <a:srgbClr val="0099CC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CC"/>
        </a:accent1>
        <a:accent2>
          <a:srgbClr val="8EC8A0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80B591"/>
        </a:accent6>
        <a:hlink>
          <a:srgbClr val="00428A"/>
        </a:hlink>
        <a:folHlink>
          <a:srgbClr val="DAF0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00"/>
        </a:dk1>
        <a:lt1>
          <a:srgbClr val="B3DBE9"/>
        </a:lt1>
        <a:dk2>
          <a:srgbClr val="DDDDDD"/>
        </a:dk2>
        <a:lt2>
          <a:srgbClr val="003366"/>
        </a:lt2>
        <a:accent1>
          <a:srgbClr val="11A5D9"/>
        </a:accent1>
        <a:accent2>
          <a:srgbClr val="52B34B"/>
        </a:accent2>
        <a:accent3>
          <a:srgbClr val="D6EAF2"/>
        </a:accent3>
        <a:accent4>
          <a:srgbClr val="2A5600"/>
        </a:accent4>
        <a:accent5>
          <a:srgbClr val="AACFE9"/>
        </a:accent5>
        <a:accent6>
          <a:srgbClr val="49A243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336699"/>
        </a:dk1>
        <a:lt1>
          <a:srgbClr val="5F5F5F"/>
        </a:lt1>
        <a:dk2>
          <a:srgbClr val="000000"/>
        </a:dk2>
        <a:lt2>
          <a:srgbClr val="273D4D"/>
        </a:lt2>
        <a:accent1>
          <a:srgbClr val="0099CC"/>
        </a:accent1>
        <a:accent2>
          <a:srgbClr val="468A4B"/>
        </a:accent2>
        <a:accent3>
          <a:srgbClr val="AAAAAA"/>
        </a:accent3>
        <a:accent4>
          <a:srgbClr val="505050"/>
        </a:accent4>
        <a:accent5>
          <a:srgbClr val="AACAE2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003399"/>
        </a:dk1>
        <a:lt1>
          <a:srgbClr val="A5D5EF"/>
        </a:lt1>
        <a:dk2>
          <a:srgbClr val="003399"/>
        </a:dk2>
        <a:lt2>
          <a:srgbClr val="3E3E5C"/>
        </a:lt2>
        <a:accent1>
          <a:srgbClr val="78AA95"/>
        </a:accent1>
        <a:accent2>
          <a:srgbClr val="1E8FE4"/>
        </a:accent2>
        <a:accent3>
          <a:srgbClr val="CFE7F6"/>
        </a:accent3>
        <a:accent4>
          <a:srgbClr val="002A82"/>
        </a:accent4>
        <a:accent5>
          <a:srgbClr val="BED2C8"/>
        </a:accent5>
        <a:accent6>
          <a:srgbClr val="1A81CF"/>
        </a:accent6>
        <a:hlink>
          <a:srgbClr val="CCECFF"/>
        </a:hlink>
        <a:folHlink>
          <a:srgbClr val="D2F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003300"/>
        </a:dk1>
        <a:lt1>
          <a:srgbClr val="D8E4D8"/>
        </a:lt1>
        <a:dk2>
          <a:srgbClr val="272D2C"/>
        </a:dk2>
        <a:lt2>
          <a:srgbClr val="777777"/>
        </a:lt2>
        <a:accent1>
          <a:srgbClr val="909082"/>
        </a:accent1>
        <a:accent2>
          <a:srgbClr val="55A9D3"/>
        </a:accent2>
        <a:accent3>
          <a:srgbClr val="E9EFE9"/>
        </a:accent3>
        <a:accent4>
          <a:srgbClr val="002A00"/>
        </a:accent4>
        <a:accent5>
          <a:srgbClr val="C6C6C1"/>
        </a:accent5>
        <a:accent6>
          <a:srgbClr val="4C99BF"/>
        </a:accent6>
        <a:hlink>
          <a:srgbClr val="FFCC66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Šablona návrhu Zelenobílá abstrakce">
  <a:themeElements>
    <a:clrScheme name="Šablona návrhu Zelenobílá abstrakce 1">
      <a:dk1>
        <a:srgbClr val="000000"/>
      </a:dk1>
      <a:lt1>
        <a:srgbClr val="FFFFFF"/>
      </a:lt1>
      <a:dk2>
        <a:srgbClr val="FFFFFF"/>
      </a:dk2>
      <a:lt2>
        <a:srgbClr val="969696"/>
      </a:lt2>
      <a:accent1>
        <a:srgbClr val="93D598"/>
      </a:accent1>
      <a:accent2>
        <a:srgbClr val="29A744"/>
      </a:accent2>
      <a:accent3>
        <a:srgbClr val="FFFFFF"/>
      </a:accent3>
      <a:accent4>
        <a:srgbClr val="000000"/>
      </a:accent4>
      <a:accent5>
        <a:srgbClr val="C8E7CA"/>
      </a:accent5>
      <a:accent6>
        <a:srgbClr val="24973D"/>
      </a:accent6>
      <a:hlink>
        <a:srgbClr val="556731"/>
      </a:hlink>
      <a:folHlink>
        <a:srgbClr val="1A3021"/>
      </a:folHlink>
    </a:clrScheme>
    <a:fontScheme name="Šablona návrhu Zelenobílá abstrak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ablona návrhu Zelenobílá abstrakce 1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3D598"/>
        </a:accent1>
        <a:accent2>
          <a:srgbClr val="29A744"/>
        </a:accent2>
        <a:accent3>
          <a:srgbClr val="FFFFFF"/>
        </a:accent3>
        <a:accent4>
          <a:srgbClr val="000000"/>
        </a:accent4>
        <a:accent5>
          <a:srgbClr val="C8E7CA"/>
        </a:accent5>
        <a:accent6>
          <a:srgbClr val="24973D"/>
        </a:accent6>
        <a:hlink>
          <a:srgbClr val="556731"/>
        </a:hlink>
        <a:folHlink>
          <a:srgbClr val="1A3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návrhu Geometrické obrazce</Template>
  <TotalTime>377</TotalTime>
  <Words>139</Words>
  <Application>Microsoft Office PowerPoint</Application>
  <PresentationFormat>Předvádění na obrazovce (4:3)</PresentationFormat>
  <Paragraphs>57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0" baseType="lpstr">
      <vt:lpstr>Šablona návrhu Geometrické obrazce</vt:lpstr>
      <vt:lpstr>Šablona návrhu Zelenobílá abstrakce</vt:lpstr>
      <vt:lpstr>Snímek 1</vt:lpstr>
      <vt:lpstr>Minerály 3</vt:lpstr>
      <vt:lpstr>Lesk</vt:lpstr>
      <vt:lpstr>Lesk</vt:lpstr>
      <vt:lpstr>Lesk</vt:lpstr>
      <vt:lpstr>Lesk</vt:lpstr>
      <vt:lpstr>Hustota</vt:lpstr>
      <vt:lpstr>Určete název nerostu a typ lesku: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subject/>
  <dc:creator>*</dc:creator>
  <cp:keywords/>
  <dc:description/>
  <cp:lastModifiedBy>*</cp:lastModifiedBy>
  <cp:revision>39</cp:revision>
  <dcterms:created xsi:type="dcterms:W3CDTF">2013-11-26T17:51:19Z</dcterms:created>
  <dcterms:modified xsi:type="dcterms:W3CDTF">2014-05-11T20:17:33Z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TC010721371029</vt:lpwstr>
  </property>
</Properties>
</file>