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71E50B6A-26BF-4D97-AB23-648F65A2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C985-06F2-4412-AA77-93654781C9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A69CD-E33C-456D-A347-389E47A52E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346FF-DA70-41C1-BE8F-0F7B665B0D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AF5CA-3DF9-401B-86B5-0603F56DA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336F0-1C00-4184-A1A3-FFF11551E5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5451E-5AA1-4FCD-92F5-FB2CD35C61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E7755-C2B9-476C-A5FB-A45EAC9246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E1C4A-5127-46CE-A991-D03BED6BF0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AAF41D-6B94-477A-8C1A-F4F7A28A10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98186-DD85-4071-A1C9-6108E75E44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61365-BBE2-4559-9FCE-A4FB6ACBE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14DD0-620E-4E8D-A68C-199926EAFB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D1BCD-6D42-4C72-A62D-D6C5576413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2DDEE-3E51-4928-8D6A-B524C82DEB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14FA-03D8-4C3C-83F9-278EBC08B6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AF599-EAA5-46C0-B386-41A0CB33A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0CFE7-7D1A-4D59-9DF6-0A2A8F830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3BA62-9AF1-426A-9287-048DE8F1A8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3C1E-B300-41CD-AB3B-DBB93F67E9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C885-E342-49CA-ACD3-0189069DA9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277F-58C1-48E6-859D-AA211C5ED5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CE0D17-FFDA-43F8-9DBC-09BA47D64DB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C689606-4F83-4E12-B2D5-D30353640C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4871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0422"/>
              </p:ext>
            </p:extLst>
          </p:nvPr>
        </p:nvGraphicFramePr>
        <p:xfrm>
          <a:off x="412750" y="1703388"/>
          <a:ext cx="8281988" cy="5154613"/>
        </p:xfrm>
        <a:graphic>
          <a:graphicData uri="http://schemas.openxmlformats.org/drawingml/2006/table">
            <a:tbl>
              <a:tblPr/>
              <a:tblGrid>
                <a:gridCol w="1760538"/>
                <a:gridCol w="652145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Minerály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Předmět,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Zeměpis, 1.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Tematická oblast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Fyzickogeografická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sféra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Anotace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Minerály – zákl. informace, rozdělení minerálů, vlastnosti minerálů (barva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), prezentace doplněná fotografiemi a procvičováním.</a:t>
                      </a: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Klíčová 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minerál, horninotvorný primární a sekundární minerál, barva minerálů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Mgr. Václav Hubáček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3. 9. 2013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Škola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Gymnázium Jana Opletala, Litovel, Opletalova 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 peníze středním školám,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č.: CZ.1.07/1.5.00/34.0221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10400" cy="1311275"/>
          </a:xfrm>
        </p:spPr>
        <p:txBody>
          <a:bodyPr/>
          <a:lstStyle/>
          <a:p>
            <a:r>
              <a:rPr lang="cs-CZ" dirty="0" smtClean="0"/>
              <a:t>Určete název nerostu: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14348" y="49291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hnědel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643306" y="485776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křemen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15074" y="492919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krevel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571604" y="542926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sůl kamenná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29124" y="542926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magnetit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072330" y="550070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muskovit</a:t>
            </a:r>
            <a:endParaRPr lang="cs-CZ" dirty="0"/>
          </a:p>
        </p:txBody>
      </p:sp>
      <p:pic>
        <p:nvPicPr>
          <p:cNvPr id="20" name="Obrázek 19" descr="muskov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000372"/>
            <a:ext cx="2160530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21" name="Obrázek 20" descr="sůl kamenn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928934"/>
            <a:ext cx="2161350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Obrázek 21" descr="kře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571612"/>
            <a:ext cx="2161350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23" name="Obrázek 22" descr="magneti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928934"/>
            <a:ext cx="2160000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28" name="Obrázek 27" descr="hněd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571612"/>
            <a:ext cx="2161351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29" name="Obrázek 28" descr="krevel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1571612"/>
            <a:ext cx="2161351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6248400" cy="2438400"/>
          </a:xfrm>
        </p:spPr>
        <p:txBody>
          <a:bodyPr/>
          <a:lstStyle/>
          <a:p>
            <a:r>
              <a:rPr lang="cs-CZ" dirty="0" smtClean="0"/>
              <a:t>Minerály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vlastnosti</a:t>
            </a:r>
            <a:endParaRPr lang="cs-CZ" dirty="0"/>
          </a:p>
        </p:txBody>
      </p:sp>
      <p:pic>
        <p:nvPicPr>
          <p:cNvPr id="6" name="Obrázek 5" descr="IMG_95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32656"/>
            <a:ext cx="4308974" cy="287085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643834" y="6215082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Hu2_2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stavební prvky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hornin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anorganické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homogenní přírodní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látky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jejich chemismus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lze vyjádřit pomocí chemického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vzorce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Horninotvorné 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minerály s významným podílem na složení hornin se  nazývají </a:t>
            </a:r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horninotvorné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dělíme je na: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sekundární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horninotvorné 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magmatický původ</a:t>
            </a:r>
          </a:p>
          <a:p>
            <a:r>
              <a:rPr lang="cs-CZ" dirty="0" smtClean="0"/>
              <a:t>rozdělení:</a:t>
            </a:r>
          </a:p>
          <a:p>
            <a:pPr lvl="1"/>
            <a:r>
              <a:rPr lang="cs-CZ" dirty="0" smtClean="0"/>
              <a:t>hlavní</a:t>
            </a:r>
          </a:p>
          <a:p>
            <a:pPr lvl="2"/>
            <a:r>
              <a:rPr lang="cs-CZ" dirty="0" smtClean="0"/>
              <a:t>určují typ horniny, udávají její vlastnosti</a:t>
            </a:r>
          </a:p>
          <a:p>
            <a:pPr lvl="1"/>
            <a:r>
              <a:rPr lang="cs-CZ" dirty="0" smtClean="0"/>
              <a:t>vedlejší</a:t>
            </a:r>
          </a:p>
          <a:p>
            <a:pPr lvl="2"/>
            <a:r>
              <a:rPr lang="cs-CZ" dirty="0" smtClean="0"/>
              <a:t>podíl v hornině nižší než 10%</a:t>
            </a:r>
          </a:p>
          <a:p>
            <a:pPr lvl="1"/>
            <a:r>
              <a:rPr lang="cs-CZ" dirty="0" err="1" smtClean="0"/>
              <a:t>akcesorické</a:t>
            </a:r>
            <a:endParaRPr lang="cs-CZ" dirty="0" smtClean="0"/>
          </a:p>
          <a:p>
            <a:pPr lvl="2"/>
            <a:r>
              <a:rPr lang="cs-CZ" dirty="0" smtClean="0"/>
              <a:t>podíl v hornině nižší než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horninotvorné 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vznikají přeměnou primárních</a:t>
            </a:r>
          </a:p>
          <a:p>
            <a:pPr lvl="1"/>
            <a:r>
              <a:rPr lang="cs-CZ" dirty="0" smtClean="0"/>
              <a:t>hydrotermální přeměna</a:t>
            </a:r>
          </a:p>
          <a:p>
            <a:pPr lvl="1"/>
            <a:r>
              <a:rPr lang="cs-CZ" dirty="0" smtClean="0"/>
              <a:t>zvětrávání</a:t>
            </a:r>
            <a:endParaRPr lang="cs-CZ" dirty="0"/>
          </a:p>
          <a:p>
            <a:r>
              <a:rPr lang="cs-CZ" dirty="0" smtClean="0"/>
              <a:t>zhoršují fyzikálně chemické vlastnosti hornin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minerálů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ovlivňuje</a:t>
            </a:r>
          </a:p>
          <a:p>
            <a:pPr lvl="1"/>
            <a:r>
              <a:rPr lang="cs-CZ" dirty="0" smtClean="0"/>
              <a:t>krystalová struktura</a:t>
            </a:r>
          </a:p>
          <a:p>
            <a:pPr lvl="1"/>
            <a:r>
              <a:rPr lang="cs-CZ" dirty="0" smtClean="0"/>
              <a:t>chemické složení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křišťá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714752"/>
            <a:ext cx="4071966" cy="271294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2000240"/>
            <a:ext cx="3071834" cy="4143404"/>
          </a:xfrm>
        </p:spPr>
        <p:txBody>
          <a:bodyPr/>
          <a:lstStyle/>
          <a:p>
            <a:r>
              <a:rPr lang="cs-CZ" dirty="0" smtClean="0"/>
              <a:t>světlé minerály</a:t>
            </a:r>
          </a:p>
          <a:p>
            <a:pPr lvl="1"/>
            <a:r>
              <a:rPr lang="cs-CZ" dirty="0" smtClean="0"/>
              <a:t>sůl kamenná </a:t>
            </a:r>
          </a:p>
          <a:p>
            <a:pPr lvl="1"/>
            <a:r>
              <a:rPr lang="cs-CZ" dirty="0" smtClean="0"/>
              <a:t>křemen</a:t>
            </a:r>
          </a:p>
          <a:p>
            <a:pPr lvl="1"/>
            <a:r>
              <a:rPr lang="cs-CZ" dirty="0" smtClean="0"/>
              <a:t>muskovit</a:t>
            </a:r>
          </a:p>
        </p:txBody>
      </p:sp>
      <p:pic>
        <p:nvPicPr>
          <p:cNvPr id="10" name="Obrázek 9" descr="muskov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14818"/>
            <a:ext cx="2700662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Obrázek 10" descr="sůl kamenn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2701688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Obrázek 11" descr="kře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500438"/>
            <a:ext cx="2701688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Šipka doprava 14"/>
          <p:cNvSpPr/>
          <p:nvPr/>
        </p:nvSpPr>
        <p:spPr bwMode="auto">
          <a:xfrm rot="20517621">
            <a:off x="3816202" y="2286604"/>
            <a:ext cx="1928826" cy="500066"/>
          </a:xfrm>
          <a:prstGeom prst="rightArrow">
            <a:avLst>
              <a:gd name="adj1" fmla="val 26075"/>
              <a:gd name="adj2" fmla="val 29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590219">
            <a:off x="3093622" y="3382405"/>
            <a:ext cx="2842720" cy="500066"/>
          </a:xfrm>
          <a:prstGeom prst="rightArrow">
            <a:avLst>
              <a:gd name="adj1" fmla="val 26075"/>
              <a:gd name="adj2" fmla="val 29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Šipka doprava 16"/>
          <p:cNvSpPr/>
          <p:nvPr/>
        </p:nvSpPr>
        <p:spPr bwMode="auto">
          <a:xfrm rot="1694661">
            <a:off x="3192188" y="3817855"/>
            <a:ext cx="1165384" cy="500066"/>
          </a:xfrm>
          <a:prstGeom prst="rightArrow">
            <a:avLst>
              <a:gd name="adj1" fmla="val 26075"/>
              <a:gd name="adj2" fmla="val 29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3086096" cy="3962400"/>
          </a:xfrm>
        </p:spPr>
        <p:txBody>
          <a:bodyPr/>
          <a:lstStyle/>
          <a:p>
            <a:r>
              <a:rPr lang="cs-CZ" dirty="0" smtClean="0"/>
              <a:t>tmavé minerály</a:t>
            </a:r>
          </a:p>
          <a:p>
            <a:pPr lvl="1"/>
            <a:r>
              <a:rPr lang="cs-CZ" dirty="0" smtClean="0"/>
              <a:t>hnědel</a:t>
            </a:r>
          </a:p>
          <a:p>
            <a:pPr lvl="1"/>
            <a:r>
              <a:rPr lang="cs-CZ" dirty="0" smtClean="0"/>
              <a:t>krevel</a:t>
            </a:r>
          </a:p>
          <a:p>
            <a:pPr lvl="1"/>
            <a:r>
              <a:rPr lang="cs-CZ" dirty="0" smtClean="0"/>
              <a:t>magnetit</a:t>
            </a:r>
          </a:p>
          <a:p>
            <a:endParaRPr lang="cs-CZ" dirty="0"/>
          </a:p>
        </p:txBody>
      </p:sp>
      <p:pic>
        <p:nvPicPr>
          <p:cNvPr id="10" name="Obrázek 9" descr="magnet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786322"/>
            <a:ext cx="2700000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Obrázek 10" descr="hně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14290"/>
            <a:ext cx="2701689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Obrázek 11" descr="kreve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428868"/>
            <a:ext cx="2701689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Šipka doprava 12"/>
          <p:cNvSpPr/>
          <p:nvPr/>
        </p:nvSpPr>
        <p:spPr bwMode="auto">
          <a:xfrm rot="19705314">
            <a:off x="2683740" y="2434158"/>
            <a:ext cx="3150368" cy="500066"/>
          </a:xfrm>
          <a:prstGeom prst="rightArrow">
            <a:avLst>
              <a:gd name="adj1" fmla="val 26075"/>
              <a:gd name="adj2" fmla="val 29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Šipka doprava 13"/>
          <p:cNvSpPr/>
          <p:nvPr/>
        </p:nvSpPr>
        <p:spPr bwMode="auto">
          <a:xfrm rot="20517621">
            <a:off x="2793820" y="3360881"/>
            <a:ext cx="2834097" cy="500066"/>
          </a:xfrm>
          <a:prstGeom prst="rightArrow">
            <a:avLst>
              <a:gd name="adj1" fmla="val 26075"/>
              <a:gd name="adj2" fmla="val 29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 rot="1057241">
            <a:off x="3173680" y="4566467"/>
            <a:ext cx="1928826" cy="500066"/>
          </a:xfrm>
          <a:prstGeom prst="rightArrow">
            <a:avLst>
              <a:gd name="adj1" fmla="val 26075"/>
              <a:gd name="adj2" fmla="val 29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 design template">
  <a:themeElements>
    <a:clrScheme name="Motiv sady Offic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Motiv sady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Zelenobílá abstrakce">
  <a:themeElements>
    <a:clrScheme name="Šablona návrhu Zelenobílá abstrak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Šablona návrhu Zelenobílá abstrak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Zelenobílá abstrak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template</Template>
  <TotalTime>179</TotalTime>
  <Words>180</Words>
  <Application>Microsoft Office PowerPoint</Application>
  <PresentationFormat>Předvádění na obrazovce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Geometric design template</vt:lpstr>
      <vt:lpstr>Šablona návrhu Zelenobílá abstrakce</vt:lpstr>
      <vt:lpstr>Prezentace aplikace PowerPoint</vt:lpstr>
      <vt:lpstr>Minerály 1</vt:lpstr>
      <vt:lpstr>Minerály</vt:lpstr>
      <vt:lpstr>Horninotvorné minerály</vt:lpstr>
      <vt:lpstr>Primární horninotvorné minerály</vt:lpstr>
      <vt:lpstr>Sekundární horninotvorné minerály</vt:lpstr>
      <vt:lpstr>Vlastnosti minerálů</vt:lpstr>
      <vt:lpstr>Barva</vt:lpstr>
      <vt:lpstr>Barva</vt:lpstr>
      <vt:lpstr>Určete název nerostu: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Minerály</dc:title>
  <dc:creator>*</dc:creator>
  <cp:lastModifiedBy>Václav Hubáček</cp:lastModifiedBy>
  <cp:revision>17</cp:revision>
  <cp:lastPrinted>1601-01-01T00:00:00Z</cp:lastPrinted>
  <dcterms:created xsi:type="dcterms:W3CDTF">2013-11-24T14:06:58Z</dcterms:created>
  <dcterms:modified xsi:type="dcterms:W3CDTF">2014-04-28T19:26:29Z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TC010721371033</vt:lpwstr>
  </property>
</Properties>
</file>