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9"/>
  </p:notesMasterIdLst>
  <p:sldIdLst>
    <p:sldId id="264" r:id="rId2"/>
    <p:sldId id="256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0000D4"/>
    <a:srgbClr val="000066"/>
    <a:srgbClr val="3A5047"/>
    <a:srgbClr val="EAEAEA"/>
    <a:srgbClr val="C0C0C0"/>
    <a:srgbClr val="2D385D"/>
    <a:srgbClr val="827F08"/>
    <a:srgbClr val="A894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111" d="100"/>
          <a:sy n="111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36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35C3EA-717B-44A0-BAA3-D82FD730784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FE584B-9671-41B9-A953-16BC8742FC9C}" type="slidenum">
              <a:rPr lang="cs-CZ"/>
              <a:pPr/>
              <a:t>2</a:t>
            </a:fld>
            <a:endParaRPr lang="cs-CZ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C940AA0-2B64-48FD-B395-865DAC8A45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4B388-CCBB-43B8-962C-641C0A45BD7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66825-A832-4D54-9D0C-C9978915A21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AFE4-BBF6-49E6-9EB6-2B23C1CD732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9FBD4-E449-4FF0-9C40-2D16E32BE1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2B8D3-E974-4BF1-BCE6-FF244CC7D8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B6A8B-8396-424C-A6AF-3C2977E54ED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EC915-9C4A-4AE9-BA6E-1F77FE9381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2C089-C00B-48C8-8C40-F69D8E18BE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6FE58-A6A7-47AB-B40C-16E621E1D67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FDBC3-387E-444D-91AC-ED8CF04562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cs-CZ"/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C82471-5C04-4F57-ACCF-4DA552AAC1B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42852"/>
            <a:ext cx="8748464" cy="1541875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155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Krytosemenné rostliny – zrání vajíčka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Botanika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zrání vajíčka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a zárodečného vaku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doplněná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schématy.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vajíčko, zárodečný vak, vaječná buňka, antipody, synergidy, jádro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zárodečného vaku, integumenty, nucellus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Václav Hubáček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12.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5.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Krytosemenné rostliny</a:t>
            </a:r>
            <a:endParaRPr lang="cs-CZ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Zrání vajíčka (zárodečného vaku)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00958" y="621508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Hu1_20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Zrání vajíčka (zárodečného vaku)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2628888" cy="5029200"/>
          </a:xfrm>
        </p:spPr>
        <p:txBody>
          <a:bodyPr/>
          <a:lstStyle/>
          <a:p>
            <a:r>
              <a:rPr lang="cs-CZ" dirty="0" smtClean="0"/>
              <a:t>vajíčko</a:t>
            </a:r>
          </a:p>
          <a:p>
            <a:pPr lvl="1"/>
            <a:r>
              <a:rPr lang="cs-CZ" sz="2000" dirty="0" smtClean="0"/>
              <a:t>2 x integument</a:t>
            </a:r>
          </a:p>
          <a:p>
            <a:pPr lvl="1"/>
            <a:r>
              <a:rPr lang="cs-CZ" sz="2000" dirty="0" smtClean="0"/>
              <a:t>diploidní nucellus</a:t>
            </a:r>
          </a:p>
          <a:p>
            <a:pPr lvl="1"/>
            <a:r>
              <a:rPr lang="cs-CZ" sz="2000" dirty="0" smtClean="0"/>
              <a:t>otvor klový</a:t>
            </a:r>
          </a:p>
          <a:p>
            <a:pPr lvl="2"/>
            <a:r>
              <a:rPr lang="cs-CZ" sz="1600" dirty="0" smtClean="0"/>
              <a:t>dva </a:t>
            </a:r>
            <a:r>
              <a:rPr lang="cs-CZ" sz="1600" dirty="0"/>
              <a:t>obaly (integumenty) - uzavírají mnohobuněčné diploidní pletivo - nucellus</a:t>
            </a:r>
          </a:p>
          <a:p>
            <a:pPr lvl="1"/>
            <a:endParaRPr lang="cs-CZ" sz="2000" dirty="0"/>
          </a:p>
        </p:txBody>
      </p:sp>
      <p:grpSp>
        <p:nvGrpSpPr>
          <p:cNvPr id="4" name="Skupina 20"/>
          <p:cNvGrpSpPr/>
          <p:nvPr/>
        </p:nvGrpSpPr>
        <p:grpSpPr>
          <a:xfrm>
            <a:off x="3000364" y="2143116"/>
            <a:ext cx="5929354" cy="4071966"/>
            <a:chOff x="2000232" y="2071678"/>
            <a:chExt cx="4929222" cy="3357586"/>
          </a:xfrm>
        </p:grpSpPr>
        <p:sp>
          <p:nvSpPr>
            <p:cNvPr id="11" name="Obdélník 10"/>
            <p:cNvSpPr/>
            <p:nvPr/>
          </p:nvSpPr>
          <p:spPr bwMode="auto">
            <a:xfrm>
              <a:off x="2000232" y="2071678"/>
              <a:ext cx="4929222" cy="335758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5" name="Skupina 19"/>
            <p:cNvGrpSpPr/>
            <p:nvPr/>
          </p:nvGrpSpPr>
          <p:grpSpPr>
            <a:xfrm>
              <a:off x="2571736" y="2643182"/>
              <a:ext cx="3519510" cy="2233626"/>
              <a:chOff x="2571736" y="2643182"/>
              <a:chExt cx="3519510" cy="2233626"/>
            </a:xfrm>
          </p:grpSpPr>
          <p:sp>
            <p:nvSpPr>
              <p:cNvPr id="8" name="Elipsa 7"/>
              <p:cNvSpPr/>
              <p:nvPr/>
            </p:nvSpPr>
            <p:spPr bwMode="auto">
              <a:xfrm>
                <a:off x="2643174" y="2643182"/>
                <a:ext cx="3448072" cy="223362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" name="Elipsa 6"/>
              <p:cNvSpPr/>
              <p:nvPr/>
            </p:nvSpPr>
            <p:spPr bwMode="auto">
              <a:xfrm>
                <a:off x="2928926" y="2786058"/>
                <a:ext cx="2938482" cy="193835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Volný tvar 13"/>
              <p:cNvSpPr/>
              <p:nvPr/>
            </p:nvSpPr>
            <p:spPr bwMode="auto">
              <a:xfrm>
                <a:off x="2734654" y="3409772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Volný tvar 14"/>
              <p:cNvSpPr/>
              <p:nvPr/>
            </p:nvSpPr>
            <p:spPr bwMode="auto">
              <a:xfrm>
                <a:off x="3000364" y="3500438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Volný tvar 16"/>
              <p:cNvSpPr/>
              <p:nvPr/>
            </p:nvSpPr>
            <p:spPr bwMode="auto">
              <a:xfrm rot="19298528">
                <a:off x="2787435" y="4067617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Volný tvar 17"/>
              <p:cNvSpPr/>
              <p:nvPr/>
            </p:nvSpPr>
            <p:spPr bwMode="auto">
              <a:xfrm rot="19298528">
                <a:off x="3001749" y="3996178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Lichoběžník 9"/>
              <p:cNvSpPr/>
              <p:nvPr/>
            </p:nvSpPr>
            <p:spPr bwMode="auto">
              <a:xfrm rot="5400000">
                <a:off x="2571736" y="3357562"/>
                <a:ext cx="857256" cy="857256"/>
              </a:xfrm>
              <a:prstGeom prst="trapezoid">
                <a:avLst>
                  <a:gd name="adj" fmla="val 36963"/>
                </a:avLst>
              </a:prstGeom>
              <a:solidFill>
                <a:schemeClr val="accent1">
                  <a:lumMod val="75000"/>
                </a:schemeClr>
              </a:solidFill>
              <a:ln w="12700" cap="sq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" name="Elipsa 5"/>
              <p:cNvSpPr/>
              <p:nvPr/>
            </p:nvSpPr>
            <p:spPr bwMode="auto">
              <a:xfrm>
                <a:off x="3214678" y="3071810"/>
                <a:ext cx="2357454" cy="142876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22" name="TextovéPole 21"/>
          <p:cNvSpPr txBox="1"/>
          <p:nvPr/>
        </p:nvSpPr>
        <p:spPr>
          <a:xfrm>
            <a:off x="5072066" y="400050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nucellus</a:t>
            </a:r>
            <a:endParaRPr lang="cs-CZ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000364" y="235743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integument</a:t>
            </a:r>
            <a:endParaRPr lang="cs-CZ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928926" y="5286388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otvor klový</a:t>
            </a:r>
            <a:endParaRPr lang="cs-CZ" dirty="0">
              <a:latin typeface="+mn-lt"/>
            </a:endParaRPr>
          </a:p>
        </p:txBody>
      </p:sp>
      <p:cxnSp>
        <p:nvCxnSpPr>
          <p:cNvPr id="26" name="Přímá spojovací šipka 25"/>
          <p:cNvCxnSpPr/>
          <p:nvPr/>
        </p:nvCxnSpPr>
        <p:spPr bwMode="auto">
          <a:xfrm>
            <a:off x="4286248" y="2857496"/>
            <a:ext cx="857256" cy="142876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 bwMode="auto">
          <a:xfrm>
            <a:off x="4286248" y="2857496"/>
            <a:ext cx="1071570" cy="42862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24" idx="0"/>
          </p:cNvCxnSpPr>
          <p:nvPr/>
        </p:nvCxnSpPr>
        <p:spPr bwMode="auto">
          <a:xfrm rot="5400000" flipH="1" flipV="1">
            <a:off x="3303975" y="4589868"/>
            <a:ext cx="1071570" cy="321471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Zrání vajíčka (zárodečného vaku)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2628888" cy="5029200"/>
          </a:xfrm>
        </p:spPr>
        <p:txBody>
          <a:bodyPr/>
          <a:lstStyle/>
          <a:p>
            <a:pPr>
              <a:buNone/>
            </a:pPr>
            <a:r>
              <a:rPr lang="cs-CZ" b="1" dirty="0"/>
              <a:t>Zárodečný vak</a:t>
            </a:r>
            <a:endParaRPr lang="cs-CZ" dirty="0"/>
          </a:p>
          <a:p>
            <a:pPr lvl="1"/>
            <a:r>
              <a:rPr lang="cs-CZ" sz="2000" dirty="0" smtClean="0"/>
              <a:t>jedna </a:t>
            </a:r>
            <a:r>
              <a:rPr lang="cs-CZ" sz="2000" dirty="0"/>
              <a:t>buňka nucellu se </a:t>
            </a:r>
            <a:r>
              <a:rPr lang="cs-CZ" sz="2000" dirty="0" smtClean="0"/>
              <a:t>zvětší</a:t>
            </a:r>
          </a:p>
          <a:p>
            <a:pPr lvl="1"/>
            <a:r>
              <a:rPr lang="cs-CZ" sz="2000" dirty="0" smtClean="0"/>
              <a:t>meiotické </a:t>
            </a:r>
            <a:r>
              <a:rPr lang="cs-CZ" sz="2000" dirty="0"/>
              <a:t>dělení </a:t>
            </a:r>
            <a:endParaRPr lang="cs-CZ" sz="2000" dirty="0" smtClean="0"/>
          </a:p>
          <a:p>
            <a:pPr lvl="1"/>
            <a:r>
              <a:rPr lang="cs-CZ" sz="2000" dirty="0" smtClean="0"/>
              <a:t>čtyři </a:t>
            </a:r>
            <a:r>
              <a:rPr lang="cs-CZ" sz="2000" dirty="0"/>
              <a:t>haploidní buňky (makrospory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tři </a:t>
            </a:r>
            <a:r>
              <a:rPr lang="cs-CZ" sz="2000" dirty="0"/>
              <a:t>zanikají</a:t>
            </a:r>
          </a:p>
        </p:txBody>
      </p:sp>
      <p:grpSp>
        <p:nvGrpSpPr>
          <p:cNvPr id="4" name="Skupina 20"/>
          <p:cNvGrpSpPr/>
          <p:nvPr/>
        </p:nvGrpSpPr>
        <p:grpSpPr>
          <a:xfrm>
            <a:off x="3000364" y="2143116"/>
            <a:ext cx="5929354" cy="4071966"/>
            <a:chOff x="2000232" y="2071678"/>
            <a:chExt cx="4929222" cy="3357586"/>
          </a:xfrm>
        </p:grpSpPr>
        <p:sp>
          <p:nvSpPr>
            <p:cNvPr id="11" name="Obdélník 10"/>
            <p:cNvSpPr/>
            <p:nvPr/>
          </p:nvSpPr>
          <p:spPr bwMode="auto">
            <a:xfrm>
              <a:off x="2000232" y="2071678"/>
              <a:ext cx="4929222" cy="335758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5" name="Skupina 19"/>
            <p:cNvGrpSpPr/>
            <p:nvPr/>
          </p:nvGrpSpPr>
          <p:grpSpPr>
            <a:xfrm>
              <a:off x="2571736" y="2643182"/>
              <a:ext cx="3519510" cy="2233626"/>
              <a:chOff x="2571736" y="2643182"/>
              <a:chExt cx="3519510" cy="2233626"/>
            </a:xfrm>
          </p:grpSpPr>
          <p:sp>
            <p:nvSpPr>
              <p:cNvPr id="8" name="Elipsa 7"/>
              <p:cNvSpPr/>
              <p:nvPr/>
            </p:nvSpPr>
            <p:spPr bwMode="auto">
              <a:xfrm>
                <a:off x="2643174" y="2643182"/>
                <a:ext cx="3448072" cy="223362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" name="Elipsa 6"/>
              <p:cNvSpPr/>
              <p:nvPr/>
            </p:nvSpPr>
            <p:spPr bwMode="auto">
              <a:xfrm>
                <a:off x="2928926" y="2786058"/>
                <a:ext cx="2938482" cy="193835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Volný tvar 13"/>
              <p:cNvSpPr/>
              <p:nvPr/>
            </p:nvSpPr>
            <p:spPr bwMode="auto">
              <a:xfrm>
                <a:off x="2734654" y="3409772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Volný tvar 14"/>
              <p:cNvSpPr/>
              <p:nvPr/>
            </p:nvSpPr>
            <p:spPr bwMode="auto">
              <a:xfrm>
                <a:off x="3000364" y="3500438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Volný tvar 16"/>
              <p:cNvSpPr/>
              <p:nvPr/>
            </p:nvSpPr>
            <p:spPr bwMode="auto">
              <a:xfrm rot="19298528">
                <a:off x="2787435" y="4067617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Volný tvar 17"/>
              <p:cNvSpPr/>
              <p:nvPr/>
            </p:nvSpPr>
            <p:spPr bwMode="auto">
              <a:xfrm rot="19298528">
                <a:off x="3001749" y="3996178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Lichoběžník 9"/>
              <p:cNvSpPr/>
              <p:nvPr/>
            </p:nvSpPr>
            <p:spPr bwMode="auto">
              <a:xfrm rot="5400000">
                <a:off x="2571736" y="3357562"/>
                <a:ext cx="857256" cy="857256"/>
              </a:xfrm>
              <a:prstGeom prst="trapezoid">
                <a:avLst>
                  <a:gd name="adj" fmla="val 36963"/>
                </a:avLst>
              </a:prstGeom>
              <a:solidFill>
                <a:schemeClr val="accent1">
                  <a:lumMod val="75000"/>
                </a:schemeClr>
              </a:solidFill>
              <a:ln w="12700" cap="sq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" name="Elipsa 5"/>
              <p:cNvSpPr/>
              <p:nvPr/>
            </p:nvSpPr>
            <p:spPr bwMode="auto">
              <a:xfrm>
                <a:off x="3214678" y="3071810"/>
                <a:ext cx="2357454" cy="142876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22" name="TextovéPole 21"/>
          <p:cNvSpPr txBox="1"/>
          <p:nvPr/>
        </p:nvSpPr>
        <p:spPr>
          <a:xfrm>
            <a:off x="5143504" y="350043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nucellus</a:t>
            </a:r>
            <a:endParaRPr lang="cs-CZ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000364" y="235743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integument</a:t>
            </a:r>
            <a:endParaRPr lang="cs-CZ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928926" y="5286388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otvor klový</a:t>
            </a:r>
            <a:endParaRPr lang="cs-CZ" dirty="0">
              <a:latin typeface="+mn-lt"/>
            </a:endParaRPr>
          </a:p>
        </p:txBody>
      </p:sp>
      <p:cxnSp>
        <p:nvCxnSpPr>
          <p:cNvPr id="26" name="Přímá spojovací šipka 25"/>
          <p:cNvCxnSpPr/>
          <p:nvPr/>
        </p:nvCxnSpPr>
        <p:spPr bwMode="auto">
          <a:xfrm>
            <a:off x="4286248" y="2857496"/>
            <a:ext cx="857256" cy="142876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 bwMode="auto">
          <a:xfrm>
            <a:off x="4286248" y="2857496"/>
            <a:ext cx="1071570" cy="42862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24" idx="0"/>
          </p:cNvCxnSpPr>
          <p:nvPr/>
        </p:nvCxnSpPr>
        <p:spPr bwMode="auto">
          <a:xfrm rot="5400000" flipH="1" flipV="1">
            <a:off x="3303975" y="4589868"/>
            <a:ext cx="1071570" cy="321471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1" name="Vývojový diagram: spojka 20"/>
          <p:cNvSpPr/>
          <p:nvPr/>
        </p:nvSpPr>
        <p:spPr bwMode="auto">
          <a:xfrm>
            <a:off x="5572132" y="4214818"/>
            <a:ext cx="142876" cy="142876"/>
          </a:xfrm>
          <a:prstGeom prst="flowChartConnector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Vývojový diagram: spojka 24"/>
          <p:cNvSpPr/>
          <p:nvPr/>
        </p:nvSpPr>
        <p:spPr bwMode="auto">
          <a:xfrm>
            <a:off x="5286380" y="4000504"/>
            <a:ext cx="704856" cy="581028"/>
          </a:xfrm>
          <a:prstGeom prst="flowChartConnector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Vývojový diagram: spojka 26"/>
          <p:cNvSpPr/>
          <p:nvPr/>
        </p:nvSpPr>
        <p:spPr bwMode="auto">
          <a:xfrm>
            <a:off x="5429256" y="4071942"/>
            <a:ext cx="142876" cy="142876"/>
          </a:xfrm>
          <a:prstGeom prst="flowChartConnector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Vývojový diagram: spojka 28"/>
          <p:cNvSpPr/>
          <p:nvPr/>
        </p:nvSpPr>
        <p:spPr bwMode="auto">
          <a:xfrm>
            <a:off x="5643570" y="4071942"/>
            <a:ext cx="142876" cy="142876"/>
          </a:xfrm>
          <a:prstGeom prst="flowChartConnector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Vývojový diagram: spojka 30"/>
          <p:cNvSpPr/>
          <p:nvPr/>
        </p:nvSpPr>
        <p:spPr bwMode="auto">
          <a:xfrm>
            <a:off x="5715008" y="4286256"/>
            <a:ext cx="142876" cy="142876"/>
          </a:xfrm>
          <a:prstGeom prst="flowChartConnector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Vývojový diagram: spojka 31"/>
          <p:cNvSpPr/>
          <p:nvPr/>
        </p:nvSpPr>
        <p:spPr bwMode="auto">
          <a:xfrm>
            <a:off x="5500694" y="4286256"/>
            <a:ext cx="142876" cy="142876"/>
          </a:xfrm>
          <a:prstGeom prst="flowChartConnector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5" grpId="0" animBg="1"/>
      <p:bldP spid="25" grpId="1" animBg="1"/>
      <p:bldP spid="27" grpId="0" animBg="1"/>
      <p:bldP spid="29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Zrání vajíčka (zárodečného vaku)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2628888" cy="5029200"/>
          </a:xfrm>
        </p:spPr>
        <p:txBody>
          <a:bodyPr/>
          <a:lstStyle/>
          <a:p>
            <a:pPr>
              <a:buNone/>
            </a:pPr>
            <a:r>
              <a:rPr lang="cs-CZ" b="1" dirty="0"/>
              <a:t>Zárodečný </a:t>
            </a:r>
            <a:r>
              <a:rPr lang="cs-CZ" b="1" dirty="0" smtClean="0"/>
              <a:t>vak</a:t>
            </a:r>
          </a:p>
          <a:p>
            <a:pPr lvl="1"/>
            <a:r>
              <a:rPr lang="cs-CZ" dirty="0"/>
              <a:t>jádro čtvrté se třikrát mitoticky </a:t>
            </a:r>
            <a:r>
              <a:rPr lang="cs-CZ" dirty="0" smtClean="0"/>
              <a:t>dělí</a:t>
            </a:r>
          </a:p>
          <a:p>
            <a:pPr lvl="1"/>
            <a:r>
              <a:rPr lang="cs-CZ" dirty="0" smtClean="0"/>
              <a:t>osm </a:t>
            </a:r>
            <a:r>
              <a:rPr lang="cs-CZ" dirty="0"/>
              <a:t>jader </a:t>
            </a:r>
            <a:endParaRPr lang="cs-CZ" dirty="0" smtClean="0"/>
          </a:p>
          <a:p>
            <a:pPr lvl="1"/>
            <a:r>
              <a:rPr lang="cs-CZ" dirty="0" err="1" smtClean="0"/>
              <a:t>oblanění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grpSp>
        <p:nvGrpSpPr>
          <p:cNvPr id="4" name="Skupina 20"/>
          <p:cNvGrpSpPr/>
          <p:nvPr/>
        </p:nvGrpSpPr>
        <p:grpSpPr>
          <a:xfrm>
            <a:off x="3000364" y="2143116"/>
            <a:ext cx="5929354" cy="4071966"/>
            <a:chOff x="2000232" y="2071678"/>
            <a:chExt cx="4929222" cy="3357586"/>
          </a:xfrm>
        </p:grpSpPr>
        <p:sp>
          <p:nvSpPr>
            <p:cNvPr id="11" name="Obdélník 10"/>
            <p:cNvSpPr/>
            <p:nvPr/>
          </p:nvSpPr>
          <p:spPr bwMode="auto">
            <a:xfrm>
              <a:off x="2000232" y="2071678"/>
              <a:ext cx="4929222" cy="335758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5" name="Skupina 19"/>
            <p:cNvGrpSpPr/>
            <p:nvPr/>
          </p:nvGrpSpPr>
          <p:grpSpPr>
            <a:xfrm>
              <a:off x="2571736" y="2643182"/>
              <a:ext cx="3519510" cy="2233626"/>
              <a:chOff x="2571736" y="2643182"/>
              <a:chExt cx="3519510" cy="2233626"/>
            </a:xfrm>
          </p:grpSpPr>
          <p:sp>
            <p:nvSpPr>
              <p:cNvPr id="8" name="Elipsa 7"/>
              <p:cNvSpPr/>
              <p:nvPr/>
            </p:nvSpPr>
            <p:spPr bwMode="auto">
              <a:xfrm>
                <a:off x="2643174" y="2643182"/>
                <a:ext cx="3448072" cy="223362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" name="Elipsa 6"/>
              <p:cNvSpPr/>
              <p:nvPr/>
            </p:nvSpPr>
            <p:spPr bwMode="auto">
              <a:xfrm>
                <a:off x="2928926" y="2786058"/>
                <a:ext cx="2938482" cy="193835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Volný tvar 13"/>
              <p:cNvSpPr/>
              <p:nvPr/>
            </p:nvSpPr>
            <p:spPr bwMode="auto">
              <a:xfrm>
                <a:off x="2734654" y="3409772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Volný tvar 14"/>
              <p:cNvSpPr/>
              <p:nvPr/>
            </p:nvSpPr>
            <p:spPr bwMode="auto">
              <a:xfrm>
                <a:off x="3000364" y="3500438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Volný tvar 16"/>
              <p:cNvSpPr/>
              <p:nvPr/>
            </p:nvSpPr>
            <p:spPr bwMode="auto">
              <a:xfrm rot="19298528">
                <a:off x="2787435" y="4067617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Volný tvar 17"/>
              <p:cNvSpPr/>
              <p:nvPr/>
            </p:nvSpPr>
            <p:spPr bwMode="auto">
              <a:xfrm rot="19298528">
                <a:off x="3001749" y="3996178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Lichoběžník 9"/>
              <p:cNvSpPr/>
              <p:nvPr/>
            </p:nvSpPr>
            <p:spPr bwMode="auto">
              <a:xfrm rot="5400000">
                <a:off x="2571736" y="3357562"/>
                <a:ext cx="857256" cy="857256"/>
              </a:xfrm>
              <a:prstGeom prst="trapezoid">
                <a:avLst>
                  <a:gd name="adj" fmla="val 36963"/>
                </a:avLst>
              </a:prstGeom>
              <a:solidFill>
                <a:schemeClr val="accent1">
                  <a:lumMod val="75000"/>
                </a:schemeClr>
              </a:solidFill>
              <a:ln w="12700" cap="sq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" name="Elipsa 5"/>
              <p:cNvSpPr/>
              <p:nvPr/>
            </p:nvSpPr>
            <p:spPr bwMode="auto">
              <a:xfrm>
                <a:off x="3214678" y="3071810"/>
                <a:ext cx="2357454" cy="142876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22" name="TextovéPole 21"/>
          <p:cNvSpPr txBox="1"/>
          <p:nvPr/>
        </p:nvSpPr>
        <p:spPr>
          <a:xfrm>
            <a:off x="5143504" y="335756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nucellus</a:t>
            </a:r>
            <a:endParaRPr lang="cs-CZ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000364" y="235743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integument</a:t>
            </a:r>
            <a:endParaRPr lang="cs-CZ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928926" y="5286388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otvor klový</a:t>
            </a:r>
            <a:endParaRPr lang="cs-CZ" dirty="0">
              <a:latin typeface="+mn-lt"/>
            </a:endParaRPr>
          </a:p>
        </p:txBody>
      </p:sp>
      <p:cxnSp>
        <p:nvCxnSpPr>
          <p:cNvPr id="26" name="Přímá spojovací šipka 25"/>
          <p:cNvCxnSpPr/>
          <p:nvPr/>
        </p:nvCxnSpPr>
        <p:spPr bwMode="auto">
          <a:xfrm>
            <a:off x="4286248" y="2857496"/>
            <a:ext cx="857256" cy="142876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 bwMode="auto">
          <a:xfrm>
            <a:off x="4286248" y="2857496"/>
            <a:ext cx="1071570" cy="42862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24" idx="0"/>
          </p:cNvCxnSpPr>
          <p:nvPr/>
        </p:nvCxnSpPr>
        <p:spPr bwMode="auto">
          <a:xfrm rot="5400000" flipH="1" flipV="1">
            <a:off x="3303975" y="4589868"/>
            <a:ext cx="1071570" cy="321471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2" name="Vývojový diagram: spojka 31"/>
          <p:cNvSpPr/>
          <p:nvPr/>
        </p:nvSpPr>
        <p:spPr bwMode="auto">
          <a:xfrm>
            <a:off x="5643570" y="4143380"/>
            <a:ext cx="142876" cy="142876"/>
          </a:xfrm>
          <a:prstGeom prst="flowChartConnector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Elipsa 36"/>
          <p:cNvSpPr/>
          <p:nvPr/>
        </p:nvSpPr>
        <p:spPr bwMode="auto">
          <a:xfrm flipH="1">
            <a:off x="5715007" y="4214818"/>
            <a:ext cx="45719" cy="71438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Vývojový diagram: spojka 32"/>
          <p:cNvSpPr/>
          <p:nvPr/>
        </p:nvSpPr>
        <p:spPr bwMode="auto">
          <a:xfrm>
            <a:off x="4714876" y="3786190"/>
            <a:ext cx="2286016" cy="1000132"/>
          </a:xfrm>
          <a:prstGeom prst="flowChartConnector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Elipsa 37"/>
          <p:cNvSpPr/>
          <p:nvPr/>
        </p:nvSpPr>
        <p:spPr bwMode="auto">
          <a:xfrm flipH="1">
            <a:off x="5715008" y="4143380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Elipsa 40"/>
          <p:cNvSpPr/>
          <p:nvPr/>
        </p:nvSpPr>
        <p:spPr bwMode="auto">
          <a:xfrm flipH="1">
            <a:off x="5715008" y="435769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Elipsa 42"/>
          <p:cNvSpPr/>
          <p:nvPr/>
        </p:nvSpPr>
        <p:spPr bwMode="auto">
          <a:xfrm flipH="1">
            <a:off x="6143636" y="435769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Elipsa 43"/>
          <p:cNvSpPr/>
          <p:nvPr/>
        </p:nvSpPr>
        <p:spPr bwMode="auto">
          <a:xfrm flipH="1">
            <a:off x="5929322" y="4143380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Elipsa 44"/>
          <p:cNvSpPr/>
          <p:nvPr/>
        </p:nvSpPr>
        <p:spPr bwMode="auto">
          <a:xfrm flipH="1">
            <a:off x="5929322" y="435769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Elipsa 45"/>
          <p:cNvSpPr/>
          <p:nvPr/>
        </p:nvSpPr>
        <p:spPr bwMode="auto">
          <a:xfrm flipH="1">
            <a:off x="6143636" y="4143380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Elipsa 46"/>
          <p:cNvSpPr/>
          <p:nvPr/>
        </p:nvSpPr>
        <p:spPr bwMode="auto">
          <a:xfrm flipH="1">
            <a:off x="6357950" y="4143380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Elipsa 47"/>
          <p:cNvSpPr/>
          <p:nvPr/>
        </p:nvSpPr>
        <p:spPr bwMode="auto">
          <a:xfrm flipH="1">
            <a:off x="6357950" y="435769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0" name="Přímá spojovací šipka 49"/>
          <p:cNvCxnSpPr/>
          <p:nvPr/>
        </p:nvCxnSpPr>
        <p:spPr bwMode="auto">
          <a:xfrm rot="16200000" flipV="1">
            <a:off x="5911463" y="4732742"/>
            <a:ext cx="1071570" cy="892977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6500826" y="5643578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zárodečný vak</a:t>
            </a:r>
            <a:endParaRPr lang="cs-CZ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8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Zrání vajíčka (zárodečného vaku)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2628888" cy="5029200"/>
          </a:xfrm>
        </p:spPr>
        <p:txBody>
          <a:bodyPr/>
          <a:lstStyle/>
          <a:p>
            <a:pPr>
              <a:buNone/>
            </a:pPr>
            <a:r>
              <a:rPr lang="cs-CZ" b="1" dirty="0"/>
              <a:t>Zárodečný </a:t>
            </a:r>
            <a:r>
              <a:rPr lang="cs-CZ" b="1" dirty="0" smtClean="0"/>
              <a:t>vak</a:t>
            </a:r>
          </a:p>
          <a:p>
            <a:r>
              <a:rPr lang="cs-CZ" sz="1800" dirty="0" err="1"/>
              <a:t>oblanění</a:t>
            </a:r>
            <a:r>
              <a:rPr lang="cs-CZ" sz="1800" dirty="0"/>
              <a:t>:</a:t>
            </a:r>
          </a:p>
          <a:p>
            <a:r>
              <a:rPr lang="cs-CZ" sz="1800" dirty="0"/>
              <a:t>vaječná buňka (</a:t>
            </a:r>
            <a:r>
              <a:rPr lang="cs-CZ" sz="1800" dirty="0" err="1"/>
              <a:t>oosféra</a:t>
            </a:r>
            <a:r>
              <a:rPr lang="cs-CZ" sz="1800" dirty="0"/>
              <a:t>)</a:t>
            </a:r>
          </a:p>
          <a:p>
            <a:r>
              <a:rPr lang="cs-CZ" sz="1800" dirty="0"/>
              <a:t>dvě buňky pomocné (synergidy)</a:t>
            </a:r>
          </a:p>
          <a:p>
            <a:r>
              <a:rPr lang="cs-CZ" sz="1800" dirty="0"/>
              <a:t>tři buňky protistojné (antipody)</a:t>
            </a:r>
          </a:p>
          <a:p>
            <a:r>
              <a:rPr lang="cs-CZ" sz="1800" dirty="0"/>
              <a:t>dvě jádra splynou - diploidní jádro zárodečného vaku</a:t>
            </a:r>
          </a:p>
          <a:p>
            <a:pPr>
              <a:buNone/>
            </a:pPr>
            <a:endParaRPr lang="cs-CZ" dirty="0"/>
          </a:p>
        </p:txBody>
      </p:sp>
      <p:grpSp>
        <p:nvGrpSpPr>
          <p:cNvPr id="4" name="Skupina 20"/>
          <p:cNvGrpSpPr/>
          <p:nvPr/>
        </p:nvGrpSpPr>
        <p:grpSpPr>
          <a:xfrm>
            <a:off x="3000364" y="2143116"/>
            <a:ext cx="5929354" cy="4071966"/>
            <a:chOff x="2000232" y="2071678"/>
            <a:chExt cx="4929222" cy="3357586"/>
          </a:xfrm>
        </p:grpSpPr>
        <p:sp>
          <p:nvSpPr>
            <p:cNvPr id="11" name="Obdélník 10"/>
            <p:cNvSpPr/>
            <p:nvPr/>
          </p:nvSpPr>
          <p:spPr bwMode="auto">
            <a:xfrm>
              <a:off x="2000232" y="2071678"/>
              <a:ext cx="4929222" cy="335758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5" name="Skupina 19"/>
            <p:cNvGrpSpPr/>
            <p:nvPr/>
          </p:nvGrpSpPr>
          <p:grpSpPr>
            <a:xfrm>
              <a:off x="2571736" y="2643182"/>
              <a:ext cx="3519510" cy="2233626"/>
              <a:chOff x="2571736" y="2643182"/>
              <a:chExt cx="3519510" cy="2233626"/>
            </a:xfrm>
          </p:grpSpPr>
          <p:sp>
            <p:nvSpPr>
              <p:cNvPr id="8" name="Elipsa 7"/>
              <p:cNvSpPr/>
              <p:nvPr/>
            </p:nvSpPr>
            <p:spPr bwMode="auto">
              <a:xfrm>
                <a:off x="2643174" y="2643182"/>
                <a:ext cx="3448072" cy="223362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" name="Elipsa 6"/>
              <p:cNvSpPr/>
              <p:nvPr/>
            </p:nvSpPr>
            <p:spPr bwMode="auto">
              <a:xfrm>
                <a:off x="2928926" y="2786058"/>
                <a:ext cx="2938482" cy="193835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Volný tvar 13"/>
              <p:cNvSpPr/>
              <p:nvPr/>
            </p:nvSpPr>
            <p:spPr bwMode="auto">
              <a:xfrm>
                <a:off x="2734654" y="3409772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Volný tvar 14"/>
              <p:cNvSpPr/>
              <p:nvPr/>
            </p:nvSpPr>
            <p:spPr bwMode="auto">
              <a:xfrm>
                <a:off x="3000364" y="3500438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Volný tvar 16"/>
              <p:cNvSpPr/>
              <p:nvPr/>
            </p:nvSpPr>
            <p:spPr bwMode="auto">
              <a:xfrm rot="19298528">
                <a:off x="2787435" y="4067617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Volný tvar 17"/>
              <p:cNvSpPr/>
              <p:nvPr/>
            </p:nvSpPr>
            <p:spPr bwMode="auto">
              <a:xfrm rot="19298528">
                <a:off x="3001749" y="3996178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Lichoběžník 9"/>
              <p:cNvSpPr/>
              <p:nvPr/>
            </p:nvSpPr>
            <p:spPr bwMode="auto">
              <a:xfrm rot="5400000">
                <a:off x="2571736" y="3357562"/>
                <a:ext cx="857256" cy="857256"/>
              </a:xfrm>
              <a:prstGeom prst="trapezoid">
                <a:avLst>
                  <a:gd name="adj" fmla="val 36963"/>
                </a:avLst>
              </a:prstGeom>
              <a:solidFill>
                <a:schemeClr val="accent1">
                  <a:lumMod val="75000"/>
                </a:schemeClr>
              </a:solidFill>
              <a:ln w="12700" cap="sq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" name="Elipsa 5"/>
              <p:cNvSpPr/>
              <p:nvPr/>
            </p:nvSpPr>
            <p:spPr bwMode="auto">
              <a:xfrm>
                <a:off x="3214678" y="3071810"/>
                <a:ext cx="2357454" cy="142876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22" name="TextovéPole 21"/>
          <p:cNvSpPr txBox="1"/>
          <p:nvPr/>
        </p:nvSpPr>
        <p:spPr>
          <a:xfrm>
            <a:off x="5143504" y="335756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nucellus</a:t>
            </a:r>
            <a:endParaRPr lang="cs-CZ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000364" y="235743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integument</a:t>
            </a:r>
            <a:endParaRPr lang="cs-CZ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928926" y="5286388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otvor klový</a:t>
            </a:r>
            <a:endParaRPr lang="cs-CZ" dirty="0">
              <a:latin typeface="+mn-lt"/>
            </a:endParaRPr>
          </a:p>
        </p:txBody>
      </p:sp>
      <p:cxnSp>
        <p:nvCxnSpPr>
          <p:cNvPr id="26" name="Přímá spojovací šipka 25"/>
          <p:cNvCxnSpPr/>
          <p:nvPr/>
        </p:nvCxnSpPr>
        <p:spPr bwMode="auto">
          <a:xfrm>
            <a:off x="4286248" y="2857496"/>
            <a:ext cx="857256" cy="142876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 bwMode="auto">
          <a:xfrm>
            <a:off x="4286248" y="2857496"/>
            <a:ext cx="1071570" cy="42862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24" idx="0"/>
          </p:cNvCxnSpPr>
          <p:nvPr/>
        </p:nvCxnSpPr>
        <p:spPr bwMode="auto">
          <a:xfrm rot="5400000" flipH="1" flipV="1">
            <a:off x="3303975" y="4589868"/>
            <a:ext cx="1071570" cy="321471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2" name="Vývojový diagram: spojka 31"/>
          <p:cNvSpPr/>
          <p:nvPr/>
        </p:nvSpPr>
        <p:spPr bwMode="auto">
          <a:xfrm>
            <a:off x="5643570" y="4143380"/>
            <a:ext cx="142876" cy="142876"/>
          </a:xfrm>
          <a:prstGeom prst="flowChartConnector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Elipsa 36"/>
          <p:cNvSpPr/>
          <p:nvPr/>
        </p:nvSpPr>
        <p:spPr bwMode="auto">
          <a:xfrm flipH="1">
            <a:off x="5715007" y="4214818"/>
            <a:ext cx="45719" cy="71438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Vývojový diagram: spojka 32"/>
          <p:cNvSpPr/>
          <p:nvPr/>
        </p:nvSpPr>
        <p:spPr bwMode="auto">
          <a:xfrm>
            <a:off x="4714876" y="3786190"/>
            <a:ext cx="2286016" cy="1000132"/>
          </a:xfrm>
          <a:prstGeom prst="flowChartConnector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Elipsa 37"/>
          <p:cNvSpPr/>
          <p:nvPr/>
        </p:nvSpPr>
        <p:spPr bwMode="auto">
          <a:xfrm flipH="1">
            <a:off x="5715008" y="4143380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Elipsa 40"/>
          <p:cNvSpPr/>
          <p:nvPr/>
        </p:nvSpPr>
        <p:spPr bwMode="auto">
          <a:xfrm flipH="1">
            <a:off x="5715008" y="435769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Elipsa 42"/>
          <p:cNvSpPr/>
          <p:nvPr/>
        </p:nvSpPr>
        <p:spPr bwMode="auto">
          <a:xfrm flipH="1">
            <a:off x="6143636" y="435769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Elipsa 43"/>
          <p:cNvSpPr/>
          <p:nvPr/>
        </p:nvSpPr>
        <p:spPr bwMode="auto">
          <a:xfrm flipH="1">
            <a:off x="5929322" y="4143380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Elipsa 44"/>
          <p:cNvSpPr/>
          <p:nvPr/>
        </p:nvSpPr>
        <p:spPr bwMode="auto">
          <a:xfrm flipH="1">
            <a:off x="5929322" y="435769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Elipsa 45"/>
          <p:cNvSpPr/>
          <p:nvPr/>
        </p:nvSpPr>
        <p:spPr bwMode="auto">
          <a:xfrm flipH="1">
            <a:off x="6143636" y="4143380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Elipsa 46"/>
          <p:cNvSpPr/>
          <p:nvPr/>
        </p:nvSpPr>
        <p:spPr bwMode="auto">
          <a:xfrm flipH="1">
            <a:off x="6357950" y="4143380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Elipsa 47"/>
          <p:cNvSpPr/>
          <p:nvPr/>
        </p:nvSpPr>
        <p:spPr bwMode="auto">
          <a:xfrm flipH="1">
            <a:off x="6357950" y="435769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Přímá spojovací šipka 33"/>
          <p:cNvCxnSpPr/>
          <p:nvPr/>
        </p:nvCxnSpPr>
        <p:spPr bwMode="auto">
          <a:xfrm rot="16200000" flipV="1">
            <a:off x="5911463" y="4732742"/>
            <a:ext cx="1071570" cy="892977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6500826" y="5643578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zárodečný vak</a:t>
            </a:r>
            <a:endParaRPr lang="cs-CZ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98057E-7 L -0.10868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8.88272E-7 L -0.10087 -0.0099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-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98057E-7 L -0.11632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3941 -0.01064 " pathEditMode="relative" ptsTypes="AA">
                                      <p:cBhvr>
                                        <p:cTn id="1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3941 -0.01064 " pathEditMode="relative" ptsTypes="AA">
                                      <p:cBhvr>
                                        <p:cTn id="1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3941 -0.01064 " pathEditMode="relative" ptsTypes="AA">
                                      <p:cBhvr>
                                        <p:cTn id="1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 animBg="1"/>
      <p:bldP spid="43" grpId="0" animBg="1"/>
      <p:bldP spid="44" grpId="0" animBg="1"/>
      <p:bldP spid="47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Zrání vajíčka (zárodečného vaku)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2628888" cy="5029200"/>
          </a:xfrm>
        </p:spPr>
        <p:txBody>
          <a:bodyPr/>
          <a:lstStyle/>
          <a:p>
            <a:pPr>
              <a:buNone/>
            </a:pPr>
            <a:r>
              <a:rPr lang="cs-CZ" b="1" dirty="0"/>
              <a:t>Zárodečný </a:t>
            </a:r>
            <a:r>
              <a:rPr lang="cs-CZ" b="1" dirty="0" smtClean="0"/>
              <a:t>vak</a:t>
            </a:r>
          </a:p>
          <a:p>
            <a:r>
              <a:rPr lang="cs-CZ" sz="1800" dirty="0" err="1"/>
              <a:t>oblanění</a:t>
            </a:r>
            <a:r>
              <a:rPr lang="cs-CZ" sz="1800" dirty="0"/>
              <a:t>:</a:t>
            </a:r>
          </a:p>
          <a:p>
            <a:r>
              <a:rPr lang="cs-CZ" sz="1800" dirty="0"/>
              <a:t>vaječná buňka (</a:t>
            </a:r>
            <a:r>
              <a:rPr lang="cs-CZ" sz="1800" dirty="0" err="1"/>
              <a:t>oosféra</a:t>
            </a:r>
            <a:r>
              <a:rPr lang="cs-CZ" sz="1800" dirty="0"/>
              <a:t>)</a:t>
            </a:r>
          </a:p>
          <a:p>
            <a:r>
              <a:rPr lang="cs-CZ" sz="1800" dirty="0"/>
              <a:t>dvě buňky pomocné (synergidy)</a:t>
            </a:r>
          </a:p>
          <a:p>
            <a:r>
              <a:rPr lang="cs-CZ" sz="1800" dirty="0"/>
              <a:t>tři buňky protistojné (antipody)</a:t>
            </a:r>
          </a:p>
          <a:p>
            <a:r>
              <a:rPr lang="cs-CZ" sz="1800" dirty="0"/>
              <a:t>dvě jádra splynou - diploidní jádro zárodečného vaku</a:t>
            </a:r>
          </a:p>
          <a:p>
            <a:pPr>
              <a:buNone/>
            </a:pPr>
            <a:endParaRPr lang="cs-CZ" dirty="0"/>
          </a:p>
        </p:txBody>
      </p:sp>
      <p:grpSp>
        <p:nvGrpSpPr>
          <p:cNvPr id="4" name="Skupina 20"/>
          <p:cNvGrpSpPr/>
          <p:nvPr/>
        </p:nvGrpSpPr>
        <p:grpSpPr>
          <a:xfrm>
            <a:off x="3000364" y="2143116"/>
            <a:ext cx="5929354" cy="4071966"/>
            <a:chOff x="2000232" y="2071678"/>
            <a:chExt cx="4929222" cy="3357586"/>
          </a:xfrm>
        </p:grpSpPr>
        <p:sp>
          <p:nvSpPr>
            <p:cNvPr id="11" name="Obdélník 10"/>
            <p:cNvSpPr/>
            <p:nvPr/>
          </p:nvSpPr>
          <p:spPr bwMode="auto">
            <a:xfrm>
              <a:off x="2000232" y="2071678"/>
              <a:ext cx="4929222" cy="335758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5" name="Skupina 19"/>
            <p:cNvGrpSpPr/>
            <p:nvPr/>
          </p:nvGrpSpPr>
          <p:grpSpPr>
            <a:xfrm>
              <a:off x="2571736" y="2643182"/>
              <a:ext cx="3519510" cy="2233626"/>
              <a:chOff x="2571736" y="2643182"/>
              <a:chExt cx="3519510" cy="2233626"/>
            </a:xfrm>
          </p:grpSpPr>
          <p:sp>
            <p:nvSpPr>
              <p:cNvPr id="8" name="Elipsa 7"/>
              <p:cNvSpPr/>
              <p:nvPr/>
            </p:nvSpPr>
            <p:spPr bwMode="auto">
              <a:xfrm>
                <a:off x="2643174" y="2643182"/>
                <a:ext cx="3448072" cy="223362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" name="Elipsa 6"/>
              <p:cNvSpPr/>
              <p:nvPr/>
            </p:nvSpPr>
            <p:spPr bwMode="auto">
              <a:xfrm>
                <a:off x="2928926" y="2786058"/>
                <a:ext cx="2938482" cy="193835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Volný tvar 13"/>
              <p:cNvSpPr/>
              <p:nvPr/>
            </p:nvSpPr>
            <p:spPr bwMode="auto">
              <a:xfrm>
                <a:off x="2734654" y="3409772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Volný tvar 14"/>
              <p:cNvSpPr/>
              <p:nvPr/>
            </p:nvSpPr>
            <p:spPr bwMode="auto">
              <a:xfrm>
                <a:off x="3000364" y="3500438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Volný tvar 16"/>
              <p:cNvSpPr/>
              <p:nvPr/>
            </p:nvSpPr>
            <p:spPr bwMode="auto">
              <a:xfrm rot="19298528">
                <a:off x="2787435" y="4067617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Volný tvar 17"/>
              <p:cNvSpPr/>
              <p:nvPr/>
            </p:nvSpPr>
            <p:spPr bwMode="auto">
              <a:xfrm rot="19298528">
                <a:off x="3001749" y="3996178"/>
                <a:ext cx="247828" cy="90666"/>
              </a:xfrm>
              <a:custGeom>
                <a:avLst/>
                <a:gdLst>
                  <a:gd name="connsiteX0" fmla="*/ 0 w 247828"/>
                  <a:gd name="connsiteY0" fmla="*/ 0 h 94004"/>
                  <a:gd name="connsiteX1" fmla="*/ 247828 w 247828"/>
                  <a:gd name="connsiteY1" fmla="*/ 94004 h 94004"/>
                  <a:gd name="connsiteX2" fmla="*/ 247828 w 247828"/>
                  <a:gd name="connsiteY2" fmla="*/ 94004 h 9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828" h="94004">
                    <a:moveTo>
                      <a:pt x="0" y="0"/>
                    </a:moveTo>
                    <a:lnTo>
                      <a:pt x="247828" y="94004"/>
                    </a:lnTo>
                    <a:lnTo>
                      <a:pt x="247828" y="94004"/>
                    </a:lnTo>
                  </a:path>
                </a:pathLst>
              </a:custGeom>
              <a:solidFill>
                <a:schemeClr val="accent1"/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Lichoběžník 9"/>
              <p:cNvSpPr/>
              <p:nvPr/>
            </p:nvSpPr>
            <p:spPr bwMode="auto">
              <a:xfrm rot="5400000">
                <a:off x="2571736" y="3357562"/>
                <a:ext cx="857256" cy="857256"/>
              </a:xfrm>
              <a:prstGeom prst="trapezoid">
                <a:avLst>
                  <a:gd name="adj" fmla="val 36963"/>
                </a:avLst>
              </a:prstGeom>
              <a:solidFill>
                <a:schemeClr val="accent1">
                  <a:lumMod val="75000"/>
                </a:schemeClr>
              </a:solidFill>
              <a:ln w="12700" cap="sq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" name="Elipsa 5"/>
              <p:cNvSpPr/>
              <p:nvPr/>
            </p:nvSpPr>
            <p:spPr bwMode="auto">
              <a:xfrm>
                <a:off x="3214678" y="3071810"/>
                <a:ext cx="2357454" cy="142876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381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22" name="TextovéPole 21"/>
          <p:cNvSpPr txBox="1"/>
          <p:nvPr/>
        </p:nvSpPr>
        <p:spPr>
          <a:xfrm>
            <a:off x="5143504" y="335756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nucellus</a:t>
            </a:r>
            <a:endParaRPr lang="cs-CZ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143240" y="228599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integument</a:t>
            </a:r>
            <a:endParaRPr lang="cs-CZ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928926" y="5286388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otvor klový</a:t>
            </a:r>
            <a:endParaRPr lang="cs-CZ" dirty="0">
              <a:latin typeface="+mn-lt"/>
            </a:endParaRPr>
          </a:p>
        </p:txBody>
      </p:sp>
      <p:cxnSp>
        <p:nvCxnSpPr>
          <p:cNvPr id="26" name="Přímá spojovací šipka 25"/>
          <p:cNvCxnSpPr/>
          <p:nvPr/>
        </p:nvCxnSpPr>
        <p:spPr bwMode="auto">
          <a:xfrm>
            <a:off x="4357686" y="2714620"/>
            <a:ext cx="785818" cy="285752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 bwMode="auto">
          <a:xfrm>
            <a:off x="4357686" y="2714620"/>
            <a:ext cx="1000132" cy="571504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24" idx="0"/>
          </p:cNvCxnSpPr>
          <p:nvPr/>
        </p:nvCxnSpPr>
        <p:spPr bwMode="auto">
          <a:xfrm rot="5400000" flipH="1" flipV="1">
            <a:off x="3303975" y="4589868"/>
            <a:ext cx="1071570" cy="321471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2" name="Vývojový diagram: spojka 31"/>
          <p:cNvSpPr/>
          <p:nvPr/>
        </p:nvSpPr>
        <p:spPr bwMode="auto">
          <a:xfrm>
            <a:off x="5643570" y="4143380"/>
            <a:ext cx="142876" cy="142876"/>
          </a:xfrm>
          <a:prstGeom prst="flowChartConnector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Elipsa 36"/>
          <p:cNvSpPr/>
          <p:nvPr/>
        </p:nvSpPr>
        <p:spPr bwMode="auto">
          <a:xfrm flipH="1">
            <a:off x="5715007" y="4214818"/>
            <a:ext cx="45719" cy="71438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Vývojový diagram: spojka 32"/>
          <p:cNvSpPr/>
          <p:nvPr/>
        </p:nvSpPr>
        <p:spPr bwMode="auto">
          <a:xfrm>
            <a:off x="4714876" y="3786190"/>
            <a:ext cx="2286016" cy="1000132"/>
          </a:xfrm>
          <a:prstGeom prst="flowChartConnector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Přímá spojovací šipka 33"/>
          <p:cNvCxnSpPr/>
          <p:nvPr/>
        </p:nvCxnSpPr>
        <p:spPr bwMode="auto">
          <a:xfrm rot="16200000" flipV="1">
            <a:off x="5911463" y="4732742"/>
            <a:ext cx="1071570" cy="892977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6500826" y="5643578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zárodečný vak</a:t>
            </a:r>
            <a:endParaRPr lang="cs-CZ" dirty="0">
              <a:latin typeface="+mn-lt"/>
            </a:endParaRPr>
          </a:p>
        </p:txBody>
      </p:sp>
      <p:sp>
        <p:nvSpPr>
          <p:cNvPr id="35" name="Elipsa 34"/>
          <p:cNvSpPr/>
          <p:nvPr/>
        </p:nvSpPr>
        <p:spPr bwMode="auto">
          <a:xfrm rot="16200000">
            <a:off x="4822033" y="4036223"/>
            <a:ext cx="285752" cy="500066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Elipsa 37"/>
          <p:cNvSpPr/>
          <p:nvPr/>
        </p:nvSpPr>
        <p:spPr bwMode="auto">
          <a:xfrm flipH="1">
            <a:off x="4786314" y="4214818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Elipsa 38"/>
          <p:cNvSpPr/>
          <p:nvPr/>
        </p:nvSpPr>
        <p:spPr bwMode="auto">
          <a:xfrm rot="16200000">
            <a:off x="5036347" y="3821909"/>
            <a:ext cx="285752" cy="500066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Elipsa 39"/>
          <p:cNvSpPr/>
          <p:nvPr/>
        </p:nvSpPr>
        <p:spPr bwMode="auto">
          <a:xfrm rot="16200000">
            <a:off x="4964909" y="4250537"/>
            <a:ext cx="285752" cy="500066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Elipsa 41"/>
          <p:cNvSpPr/>
          <p:nvPr/>
        </p:nvSpPr>
        <p:spPr bwMode="auto">
          <a:xfrm>
            <a:off x="5643570" y="4071942"/>
            <a:ext cx="285752" cy="500066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Elipsa 49"/>
          <p:cNvSpPr/>
          <p:nvPr/>
        </p:nvSpPr>
        <p:spPr bwMode="auto">
          <a:xfrm rot="16200000">
            <a:off x="6465107" y="3821909"/>
            <a:ext cx="285752" cy="500066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Elipsa 50"/>
          <p:cNvSpPr/>
          <p:nvPr/>
        </p:nvSpPr>
        <p:spPr bwMode="auto">
          <a:xfrm rot="16200000">
            <a:off x="6465107" y="4250537"/>
            <a:ext cx="285752" cy="500066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Elipsa 48"/>
          <p:cNvSpPr/>
          <p:nvPr/>
        </p:nvSpPr>
        <p:spPr bwMode="auto">
          <a:xfrm rot="16200000">
            <a:off x="6607983" y="4036223"/>
            <a:ext cx="285752" cy="500066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Elipsa 40"/>
          <p:cNvSpPr/>
          <p:nvPr/>
        </p:nvSpPr>
        <p:spPr bwMode="auto">
          <a:xfrm flipH="1">
            <a:off x="5000628" y="4429132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Elipsa 42"/>
          <p:cNvSpPr/>
          <p:nvPr/>
        </p:nvSpPr>
        <p:spPr bwMode="auto">
          <a:xfrm flipH="1">
            <a:off x="6643702" y="400050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Elipsa 43"/>
          <p:cNvSpPr/>
          <p:nvPr/>
        </p:nvSpPr>
        <p:spPr bwMode="auto">
          <a:xfrm flipH="1">
            <a:off x="5000628" y="400050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Elipsa 44"/>
          <p:cNvSpPr/>
          <p:nvPr/>
        </p:nvSpPr>
        <p:spPr bwMode="auto">
          <a:xfrm flipH="1">
            <a:off x="5715008" y="4143380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Elipsa 45"/>
          <p:cNvSpPr/>
          <p:nvPr/>
        </p:nvSpPr>
        <p:spPr bwMode="auto">
          <a:xfrm flipH="1">
            <a:off x="5715008" y="4357694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Elipsa 47"/>
          <p:cNvSpPr/>
          <p:nvPr/>
        </p:nvSpPr>
        <p:spPr bwMode="auto">
          <a:xfrm flipH="1">
            <a:off x="6643702" y="4429132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Elipsa 46"/>
          <p:cNvSpPr/>
          <p:nvPr/>
        </p:nvSpPr>
        <p:spPr bwMode="auto">
          <a:xfrm flipH="1">
            <a:off x="6786578" y="4214818"/>
            <a:ext cx="133353" cy="152400"/>
          </a:xfrm>
          <a:prstGeom prst="ellipse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Přímá spojovací šipka 51"/>
          <p:cNvCxnSpPr/>
          <p:nvPr/>
        </p:nvCxnSpPr>
        <p:spPr bwMode="auto">
          <a:xfrm rot="10800000" flipV="1">
            <a:off x="6929454" y="3714752"/>
            <a:ext cx="1428760" cy="857256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3" name="Přímá spojovací šipka 52"/>
          <p:cNvCxnSpPr/>
          <p:nvPr/>
        </p:nvCxnSpPr>
        <p:spPr bwMode="auto">
          <a:xfrm rot="10800000" flipV="1">
            <a:off x="6929454" y="3714752"/>
            <a:ext cx="1428760" cy="285752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/>
          <p:nvPr/>
        </p:nvCxnSpPr>
        <p:spPr bwMode="auto">
          <a:xfrm rot="10800000" flipV="1">
            <a:off x="7072330" y="3714752"/>
            <a:ext cx="1285884" cy="500066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7500958" y="314324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antipody</a:t>
            </a:r>
            <a:endParaRPr lang="cs-CZ" dirty="0">
              <a:latin typeface="+mn-lt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715008" y="221455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jádro z.v.</a:t>
            </a:r>
            <a:endParaRPr lang="cs-CZ" dirty="0">
              <a:latin typeface="+mn-lt"/>
            </a:endParaRPr>
          </a:p>
        </p:txBody>
      </p:sp>
      <p:cxnSp>
        <p:nvCxnSpPr>
          <p:cNvPr id="63" name="Přímá spojovací šipka 62"/>
          <p:cNvCxnSpPr/>
          <p:nvPr/>
        </p:nvCxnSpPr>
        <p:spPr bwMode="auto">
          <a:xfrm rot="5400000">
            <a:off x="5357818" y="3143248"/>
            <a:ext cx="1428760" cy="42862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5" name="Přímá spojovací šipka 64"/>
          <p:cNvCxnSpPr/>
          <p:nvPr/>
        </p:nvCxnSpPr>
        <p:spPr bwMode="auto">
          <a:xfrm>
            <a:off x="3714746" y="3429000"/>
            <a:ext cx="928695" cy="857257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6" name="Přímá spojovací šipka 65"/>
          <p:cNvCxnSpPr>
            <a:endCxn id="40" idx="3"/>
          </p:cNvCxnSpPr>
          <p:nvPr/>
        </p:nvCxnSpPr>
        <p:spPr bwMode="auto">
          <a:xfrm rot="16200000" flipV="1">
            <a:off x="4764494" y="5121691"/>
            <a:ext cx="1041979" cy="1795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/>
          <p:nvPr/>
        </p:nvCxnSpPr>
        <p:spPr bwMode="auto">
          <a:xfrm rot="5400000" flipH="1" flipV="1">
            <a:off x="4607722" y="4893480"/>
            <a:ext cx="1428759" cy="71439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4" name="TextovéPole 73"/>
          <p:cNvSpPr txBox="1"/>
          <p:nvPr/>
        </p:nvSpPr>
        <p:spPr>
          <a:xfrm>
            <a:off x="3000364" y="292893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+mn-lt"/>
              </a:rPr>
              <a:t>oosféra</a:t>
            </a:r>
            <a:endParaRPr lang="cs-CZ" dirty="0">
              <a:latin typeface="+mn-lt"/>
            </a:endParaRPr>
          </a:p>
        </p:txBody>
      </p:sp>
      <p:sp>
        <p:nvSpPr>
          <p:cNvPr id="75" name="TextovéPole 74"/>
          <p:cNvSpPr txBox="1"/>
          <p:nvPr/>
        </p:nvSpPr>
        <p:spPr>
          <a:xfrm>
            <a:off x="4572000" y="564357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synergidy</a:t>
            </a:r>
            <a:endParaRPr lang="cs-CZ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9" grpId="0" animBg="1"/>
      <p:bldP spid="40" grpId="0" animBg="1"/>
      <p:bldP spid="42" grpId="0" animBg="1"/>
      <p:bldP spid="50" grpId="0" animBg="1"/>
      <p:bldP spid="51" grpId="0" animBg="1"/>
      <p:bldP spid="49" grpId="0" animBg="1"/>
      <p:bldP spid="61" grpId="0"/>
      <p:bldP spid="62" grpId="0"/>
      <p:bldP spid="74" grpId="0"/>
      <p:bldP spid="75" grpId="0"/>
    </p:bldLst>
  </p:timing>
</p:sld>
</file>

<file path=ppt/theme/theme1.xml><?xml version="1.0" encoding="utf-8"?>
<a:theme xmlns:a="http://schemas.openxmlformats.org/drawingml/2006/main" name="Šablona návrhu Zelenobílá abstrakce">
  <a:themeElements>
    <a:clrScheme name="Motiv sady Offi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Zelenobílá abstrakce</Template>
  <TotalTime>153</TotalTime>
  <Words>258</Words>
  <Application>Microsoft Office PowerPoint</Application>
  <PresentationFormat>Předvádění na obrazovce (4:3)</PresentationFormat>
  <Paragraphs>75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Šablona návrhu Zelenobílá abstrakce</vt:lpstr>
      <vt:lpstr>Snímek 1</vt:lpstr>
      <vt:lpstr>Krytosemenné rostliny</vt:lpstr>
      <vt:lpstr>Zrání vajíčka (zárodečného vaku)</vt:lpstr>
      <vt:lpstr>Zrání vajíčka (zárodečného vaku)</vt:lpstr>
      <vt:lpstr>Zrání vajíčka (zárodečného vaku)</vt:lpstr>
      <vt:lpstr>Zrání vajíčka (zárodečného vaku)</vt:lpstr>
      <vt:lpstr>Zrání vajíčka (zárodečného vaku)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Krytosemenné rostliny</dc:title>
  <dc:subject/>
  <dc:creator>*</dc:creator>
  <cp:keywords/>
  <dc:description/>
  <cp:lastModifiedBy>*</cp:lastModifiedBy>
  <cp:revision>16</cp:revision>
  <dcterms:created xsi:type="dcterms:W3CDTF">2013-06-02T09:37:11Z</dcterms:created>
  <dcterms:modified xsi:type="dcterms:W3CDTF">2013-06-02T19:18:30Z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TC011408001029</vt:lpwstr>
  </property>
</Properties>
</file>