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2" r:id="rId7"/>
    <p:sldId id="261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4"/>
    <a:srgbClr val="000066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70" d="100"/>
          <a:sy n="70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114B9-40C9-4740-AC23-4F4BF48B9887}" type="doc">
      <dgm:prSet loTypeId="urn:microsoft.com/office/officeart/2005/8/layout/cycle3" loCatId="cycl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950704C6-D2F5-4639-88C5-D563B60B1DFB}">
      <dgm:prSet phldrT="[Text]"/>
      <dgm:spPr>
        <a:gradFill rotWithShape="0">
          <a:gsLst>
            <a:gs pos="0">
              <a:srgbClr val="FFC00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cs-CZ" dirty="0" smtClean="0"/>
            <a:t>sporofyt</a:t>
          </a:r>
        </a:p>
        <a:p>
          <a:r>
            <a:rPr lang="cs-CZ" dirty="0" smtClean="0"/>
            <a:t>(2n)</a:t>
          </a:r>
          <a:endParaRPr lang="cs-CZ" dirty="0"/>
        </a:p>
      </dgm:t>
    </dgm:pt>
    <dgm:pt modelId="{36C4DB34-D2BA-4451-8658-B98315A7E207}" type="parTrans" cxnId="{4A825273-4B63-4234-B57E-1C4A25D24BCE}">
      <dgm:prSet/>
      <dgm:spPr/>
      <dgm:t>
        <a:bodyPr/>
        <a:lstStyle/>
        <a:p>
          <a:endParaRPr lang="cs-CZ"/>
        </a:p>
      </dgm:t>
    </dgm:pt>
    <dgm:pt modelId="{7AFC8749-CEA1-45ED-A3B6-D3EBAA6E9F08}" type="sibTrans" cxnId="{4A825273-4B63-4234-B57E-1C4A25D24BCE}">
      <dgm:prSet/>
      <dgm:spPr/>
      <dgm:t>
        <a:bodyPr/>
        <a:lstStyle/>
        <a:p>
          <a:endParaRPr lang="cs-CZ"/>
        </a:p>
      </dgm:t>
    </dgm:pt>
    <dgm:pt modelId="{3B69FE01-0412-4532-8188-43276397F4DF}">
      <dgm:prSet phldrT="[Text]"/>
      <dgm:spPr>
        <a:gradFill rotWithShape="0">
          <a:gsLst>
            <a:gs pos="0">
              <a:srgbClr val="FFC00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cs-CZ" dirty="0" err="1" smtClean="0"/>
            <a:t>meiosa</a:t>
          </a:r>
          <a:endParaRPr lang="cs-CZ" dirty="0" smtClean="0"/>
        </a:p>
      </dgm:t>
    </dgm:pt>
    <dgm:pt modelId="{C2ACD44D-F580-4721-B469-AAE33655BDA8}" type="parTrans" cxnId="{E2254F16-5004-461A-A51B-1D71E2CDFB04}">
      <dgm:prSet/>
      <dgm:spPr/>
      <dgm:t>
        <a:bodyPr/>
        <a:lstStyle/>
        <a:p>
          <a:endParaRPr lang="cs-CZ"/>
        </a:p>
      </dgm:t>
    </dgm:pt>
    <dgm:pt modelId="{23E13C03-3D4D-4E35-8C44-CFA41C0ABB04}" type="sibTrans" cxnId="{E2254F16-5004-461A-A51B-1D71E2CDFB04}">
      <dgm:prSet/>
      <dgm:spPr/>
      <dgm:t>
        <a:bodyPr/>
        <a:lstStyle/>
        <a:p>
          <a:endParaRPr lang="cs-CZ"/>
        </a:p>
      </dgm:t>
    </dgm:pt>
    <dgm:pt modelId="{C0D8FF86-5BF1-4766-910E-D202BC1BC3B4}">
      <dgm:prSet phldrT="[Text]"/>
      <dgm:spPr/>
      <dgm:t>
        <a:bodyPr/>
        <a:lstStyle/>
        <a:p>
          <a:r>
            <a:rPr lang="cs-CZ" dirty="0" smtClean="0"/>
            <a:t>gametofyt</a:t>
          </a:r>
        </a:p>
        <a:p>
          <a:r>
            <a:rPr lang="cs-CZ" dirty="0" smtClean="0"/>
            <a:t>(n)</a:t>
          </a:r>
          <a:endParaRPr lang="cs-CZ" dirty="0"/>
        </a:p>
      </dgm:t>
    </dgm:pt>
    <dgm:pt modelId="{4EC07E6B-7B81-4D57-8C3D-59B700F82C7A}" type="parTrans" cxnId="{04331705-E02C-4048-8759-4A7190BCCF45}">
      <dgm:prSet/>
      <dgm:spPr/>
      <dgm:t>
        <a:bodyPr/>
        <a:lstStyle/>
        <a:p>
          <a:endParaRPr lang="cs-CZ"/>
        </a:p>
      </dgm:t>
    </dgm:pt>
    <dgm:pt modelId="{EC2D3439-DC77-4A25-8C86-F3F2E68F8D75}" type="sibTrans" cxnId="{04331705-E02C-4048-8759-4A7190BCCF45}">
      <dgm:prSet/>
      <dgm:spPr/>
      <dgm:t>
        <a:bodyPr/>
        <a:lstStyle/>
        <a:p>
          <a:endParaRPr lang="cs-CZ"/>
        </a:p>
      </dgm:t>
    </dgm:pt>
    <dgm:pt modelId="{83C86502-8BCC-4FFD-88DC-179907B593F2}">
      <dgm:prSet phldrT="[Text]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dirty="0" smtClean="0"/>
            <a:t>mitóza</a:t>
          </a:r>
          <a:endParaRPr lang="cs-CZ" dirty="0"/>
        </a:p>
      </dgm:t>
    </dgm:pt>
    <dgm:pt modelId="{7E685210-238C-4CA4-BB1C-612E45CB0715}" type="parTrans" cxnId="{BD84B070-6936-44A6-84ED-2B4AB10AEA39}">
      <dgm:prSet/>
      <dgm:spPr/>
      <dgm:t>
        <a:bodyPr/>
        <a:lstStyle/>
        <a:p>
          <a:endParaRPr lang="cs-CZ"/>
        </a:p>
      </dgm:t>
    </dgm:pt>
    <dgm:pt modelId="{AED54B0F-01B7-4FFC-A157-C0B60155069B}" type="sibTrans" cxnId="{BD84B070-6936-44A6-84ED-2B4AB10AEA39}">
      <dgm:prSet/>
      <dgm:spPr/>
      <dgm:t>
        <a:bodyPr/>
        <a:lstStyle/>
        <a:p>
          <a:endParaRPr lang="cs-CZ"/>
        </a:p>
      </dgm:t>
    </dgm:pt>
    <dgm:pt modelId="{7E886F54-B36D-40E9-9E0B-55D874B29243}">
      <dgm:prSet phldrT="[Text]"/>
      <dgm:spPr/>
      <dgm:t>
        <a:bodyPr/>
        <a:lstStyle/>
        <a:p>
          <a:r>
            <a:rPr lang="cs-CZ" dirty="0" smtClean="0"/>
            <a:t>gametangia</a:t>
          </a:r>
        </a:p>
        <a:p>
          <a:r>
            <a:rPr lang="cs-CZ" dirty="0" smtClean="0"/>
            <a:t>gamety</a:t>
          </a:r>
        </a:p>
        <a:p>
          <a:r>
            <a:rPr lang="cs-CZ" dirty="0" smtClean="0"/>
            <a:t>(n)</a:t>
          </a:r>
          <a:endParaRPr lang="cs-CZ" dirty="0"/>
        </a:p>
      </dgm:t>
    </dgm:pt>
    <dgm:pt modelId="{C2606A73-9D23-4357-A106-FF82EEDF99E0}" type="parTrans" cxnId="{C7FF3227-F2C3-4A8B-9EF4-DFF170490385}">
      <dgm:prSet/>
      <dgm:spPr/>
      <dgm:t>
        <a:bodyPr/>
        <a:lstStyle/>
        <a:p>
          <a:endParaRPr lang="cs-CZ"/>
        </a:p>
      </dgm:t>
    </dgm:pt>
    <dgm:pt modelId="{70391103-02C2-445B-8A75-8A88ECCA84BA}" type="sibTrans" cxnId="{C7FF3227-F2C3-4A8B-9EF4-DFF170490385}">
      <dgm:prSet/>
      <dgm:spPr/>
      <dgm:t>
        <a:bodyPr/>
        <a:lstStyle/>
        <a:p>
          <a:endParaRPr lang="cs-CZ"/>
        </a:p>
      </dgm:t>
    </dgm:pt>
    <dgm:pt modelId="{3B0776F6-B758-4FF8-9BDE-15F4BBDFB644}">
      <dgm:prSet/>
      <dgm:spPr>
        <a:gradFill rotWithShape="0">
          <a:gsLst>
            <a:gs pos="0">
              <a:srgbClr val="FFC00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cs-CZ" dirty="0" smtClean="0"/>
            <a:t>zygota</a:t>
          </a:r>
        </a:p>
        <a:p>
          <a:r>
            <a:rPr lang="cs-CZ" dirty="0" smtClean="0"/>
            <a:t>(2n)</a:t>
          </a:r>
          <a:endParaRPr lang="cs-CZ" dirty="0"/>
        </a:p>
      </dgm:t>
    </dgm:pt>
    <dgm:pt modelId="{C59B89E3-EE16-4D27-BAAB-EBB17C61C2BD}" type="parTrans" cxnId="{F786387C-09BE-4C2B-AFA6-E51B5CEA5737}">
      <dgm:prSet/>
      <dgm:spPr/>
      <dgm:t>
        <a:bodyPr/>
        <a:lstStyle/>
        <a:p>
          <a:endParaRPr lang="cs-CZ"/>
        </a:p>
      </dgm:t>
    </dgm:pt>
    <dgm:pt modelId="{E663ABE4-D31F-4529-8CCE-74814B63A48C}" type="sibTrans" cxnId="{F786387C-09BE-4C2B-AFA6-E51B5CEA5737}">
      <dgm:prSet/>
      <dgm:spPr/>
      <dgm:t>
        <a:bodyPr/>
        <a:lstStyle/>
        <a:p>
          <a:endParaRPr lang="cs-CZ"/>
        </a:p>
      </dgm:t>
    </dgm:pt>
    <dgm:pt modelId="{F3F6B05E-68CE-4926-B7E5-D554E870191A}">
      <dgm:prSet phldrT="[Text]"/>
      <dgm:spPr>
        <a:gradFill rotWithShape="0">
          <a:gsLst>
            <a:gs pos="0">
              <a:srgbClr val="FFC00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cs-CZ" dirty="0" smtClean="0"/>
            <a:t>mitóza</a:t>
          </a:r>
          <a:endParaRPr lang="cs-CZ" dirty="0"/>
        </a:p>
      </dgm:t>
    </dgm:pt>
    <dgm:pt modelId="{5FAFA0C4-14BB-4CE8-BDE2-65C1963CE27C}" type="parTrans" cxnId="{4406228A-16C7-479F-B8FB-2BCC123FFC86}">
      <dgm:prSet/>
      <dgm:spPr/>
      <dgm:t>
        <a:bodyPr/>
        <a:lstStyle/>
        <a:p>
          <a:endParaRPr lang="cs-CZ"/>
        </a:p>
      </dgm:t>
    </dgm:pt>
    <dgm:pt modelId="{208A9D9F-BD2D-4E51-A09B-88CFD12D60B0}" type="sibTrans" cxnId="{4406228A-16C7-479F-B8FB-2BCC123FFC86}">
      <dgm:prSet/>
      <dgm:spPr/>
      <dgm:t>
        <a:bodyPr/>
        <a:lstStyle/>
        <a:p>
          <a:endParaRPr lang="cs-CZ"/>
        </a:p>
      </dgm:t>
    </dgm:pt>
    <dgm:pt modelId="{EDD813F3-8AA5-43F3-AC8C-E4849B24AC2F}">
      <dgm:prSet/>
      <dgm:spPr/>
      <dgm:t>
        <a:bodyPr/>
        <a:lstStyle/>
        <a:p>
          <a:r>
            <a:rPr lang="cs-CZ" smtClean="0"/>
            <a:t>spory (n)</a:t>
          </a:r>
          <a:endParaRPr lang="cs-CZ" dirty="0"/>
        </a:p>
      </dgm:t>
    </dgm:pt>
    <dgm:pt modelId="{B6FD2286-A900-4DB3-B6FF-5D967322C26F}" type="parTrans" cxnId="{AF56639B-8FC0-47C9-9754-C8B839B9CAF0}">
      <dgm:prSet/>
      <dgm:spPr/>
      <dgm:t>
        <a:bodyPr/>
        <a:lstStyle/>
        <a:p>
          <a:endParaRPr lang="cs-CZ"/>
        </a:p>
      </dgm:t>
    </dgm:pt>
    <dgm:pt modelId="{64907244-4601-49AC-B2B3-4BB931206CA2}" type="sibTrans" cxnId="{AF56639B-8FC0-47C9-9754-C8B839B9CAF0}">
      <dgm:prSet/>
      <dgm:spPr/>
      <dgm:t>
        <a:bodyPr/>
        <a:lstStyle/>
        <a:p>
          <a:endParaRPr lang="cs-CZ"/>
        </a:p>
      </dgm:t>
    </dgm:pt>
    <dgm:pt modelId="{67F6DD03-FA6B-4C54-9713-0B225BFA56B1}" type="pres">
      <dgm:prSet presAssocID="{AFA114B9-40C9-4740-AC23-4F4BF48B98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3EB3A51-4101-4999-8BD7-0BB7F369F84F}" type="pres">
      <dgm:prSet presAssocID="{AFA114B9-40C9-4740-AC23-4F4BF48B9887}" presName="cycle" presStyleCnt="0"/>
      <dgm:spPr/>
    </dgm:pt>
    <dgm:pt modelId="{B5A17252-B579-423B-A8F2-A44C77CE6FD5}" type="pres">
      <dgm:prSet presAssocID="{950704C6-D2F5-4639-88C5-D563B60B1DFB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43B140-E069-4366-A420-10B08C968901}" type="pres">
      <dgm:prSet presAssocID="{7AFC8749-CEA1-45ED-A3B6-D3EBAA6E9F08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40E1459B-27BC-4A1C-A68A-36E2053C6F0C}" type="pres">
      <dgm:prSet presAssocID="{3B69FE01-0412-4532-8188-43276397F4DF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A193EC-3F3B-4793-B14B-BD98CE3AEB47}" type="pres">
      <dgm:prSet presAssocID="{EDD813F3-8AA5-43F3-AC8C-E4849B24AC2F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DC4FDF-4922-49B9-91BD-1F94286EC9FA}" type="pres">
      <dgm:prSet presAssocID="{C0D8FF86-5BF1-4766-910E-D202BC1BC3B4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5B63CA-896F-45C8-A403-3C0D117B2739}" type="pres">
      <dgm:prSet presAssocID="{83C86502-8BCC-4FFD-88DC-179907B593F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70A3BA-E47B-46DD-8EE0-48EE63BDA3E6}" type="pres">
      <dgm:prSet presAssocID="{7E886F54-B36D-40E9-9E0B-55D874B29243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7F949F-871F-4563-8C94-28E41CD9C654}" type="pres">
      <dgm:prSet presAssocID="{3B0776F6-B758-4FF8-9BDE-15F4BBDFB644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469CAC-CADB-409A-B09B-4D47A04F6B88}" type="pres">
      <dgm:prSet presAssocID="{F3F6B05E-68CE-4926-B7E5-D554E870191A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331705-E02C-4048-8759-4A7190BCCF45}" srcId="{AFA114B9-40C9-4740-AC23-4F4BF48B9887}" destId="{C0D8FF86-5BF1-4766-910E-D202BC1BC3B4}" srcOrd="3" destOrd="0" parTransId="{4EC07E6B-7B81-4D57-8C3D-59B700F82C7A}" sibTransId="{EC2D3439-DC77-4A25-8C86-F3F2E68F8D75}"/>
    <dgm:cxn modelId="{48E489CA-D29A-4310-B695-8746E9FCBD18}" type="presOf" srcId="{950704C6-D2F5-4639-88C5-D563B60B1DFB}" destId="{B5A17252-B579-423B-A8F2-A44C77CE6FD5}" srcOrd="0" destOrd="0" presId="urn:microsoft.com/office/officeart/2005/8/layout/cycle3"/>
    <dgm:cxn modelId="{061724FA-7AD8-475A-89E7-20C25B1675F4}" type="presOf" srcId="{7E886F54-B36D-40E9-9E0B-55D874B29243}" destId="{F970A3BA-E47B-46DD-8EE0-48EE63BDA3E6}" srcOrd="0" destOrd="0" presId="urn:microsoft.com/office/officeart/2005/8/layout/cycle3"/>
    <dgm:cxn modelId="{4A825273-4B63-4234-B57E-1C4A25D24BCE}" srcId="{AFA114B9-40C9-4740-AC23-4F4BF48B9887}" destId="{950704C6-D2F5-4639-88C5-D563B60B1DFB}" srcOrd="0" destOrd="0" parTransId="{36C4DB34-D2BA-4451-8658-B98315A7E207}" sibTransId="{7AFC8749-CEA1-45ED-A3B6-D3EBAA6E9F08}"/>
    <dgm:cxn modelId="{D08CB003-20B0-4B20-8510-555CA1CDFEA1}" type="presOf" srcId="{AFA114B9-40C9-4740-AC23-4F4BF48B9887}" destId="{67F6DD03-FA6B-4C54-9713-0B225BFA56B1}" srcOrd="0" destOrd="0" presId="urn:microsoft.com/office/officeart/2005/8/layout/cycle3"/>
    <dgm:cxn modelId="{7FF38ED0-4E40-4B6D-816F-37D3E6140BB7}" type="presOf" srcId="{3B69FE01-0412-4532-8188-43276397F4DF}" destId="{40E1459B-27BC-4A1C-A68A-36E2053C6F0C}" srcOrd="0" destOrd="0" presId="urn:microsoft.com/office/officeart/2005/8/layout/cycle3"/>
    <dgm:cxn modelId="{E2254F16-5004-461A-A51B-1D71E2CDFB04}" srcId="{AFA114B9-40C9-4740-AC23-4F4BF48B9887}" destId="{3B69FE01-0412-4532-8188-43276397F4DF}" srcOrd="1" destOrd="0" parTransId="{C2ACD44D-F580-4721-B469-AAE33655BDA8}" sibTransId="{23E13C03-3D4D-4E35-8C44-CFA41C0ABB04}"/>
    <dgm:cxn modelId="{98313640-1DB3-4C45-85FA-798D7A8907F5}" type="presOf" srcId="{3B0776F6-B758-4FF8-9BDE-15F4BBDFB644}" destId="{E67F949F-871F-4563-8C94-28E41CD9C654}" srcOrd="0" destOrd="0" presId="urn:microsoft.com/office/officeart/2005/8/layout/cycle3"/>
    <dgm:cxn modelId="{3F52E327-FA30-4938-A3D3-6AF336BB2D41}" type="presOf" srcId="{F3F6B05E-68CE-4926-B7E5-D554E870191A}" destId="{83469CAC-CADB-409A-B09B-4D47A04F6B88}" srcOrd="0" destOrd="0" presId="urn:microsoft.com/office/officeart/2005/8/layout/cycle3"/>
    <dgm:cxn modelId="{C7FF3227-F2C3-4A8B-9EF4-DFF170490385}" srcId="{AFA114B9-40C9-4740-AC23-4F4BF48B9887}" destId="{7E886F54-B36D-40E9-9E0B-55D874B29243}" srcOrd="5" destOrd="0" parTransId="{C2606A73-9D23-4357-A106-FF82EEDF99E0}" sibTransId="{70391103-02C2-445B-8A75-8A88ECCA84BA}"/>
    <dgm:cxn modelId="{875A8387-AE00-498A-AD32-78CCD2832357}" type="presOf" srcId="{7AFC8749-CEA1-45ED-A3B6-D3EBAA6E9F08}" destId="{7F43B140-E069-4366-A420-10B08C968901}" srcOrd="0" destOrd="0" presId="urn:microsoft.com/office/officeart/2005/8/layout/cycle3"/>
    <dgm:cxn modelId="{2A3BC44D-7584-4BFD-8084-57FB205F778F}" type="presOf" srcId="{C0D8FF86-5BF1-4766-910E-D202BC1BC3B4}" destId="{93DC4FDF-4922-49B9-91BD-1F94286EC9FA}" srcOrd="0" destOrd="0" presId="urn:microsoft.com/office/officeart/2005/8/layout/cycle3"/>
    <dgm:cxn modelId="{AF56639B-8FC0-47C9-9754-C8B839B9CAF0}" srcId="{AFA114B9-40C9-4740-AC23-4F4BF48B9887}" destId="{EDD813F3-8AA5-43F3-AC8C-E4849B24AC2F}" srcOrd="2" destOrd="0" parTransId="{B6FD2286-A900-4DB3-B6FF-5D967322C26F}" sibTransId="{64907244-4601-49AC-B2B3-4BB931206CA2}"/>
    <dgm:cxn modelId="{BD84B070-6936-44A6-84ED-2B4AB10AEA39}" srcId="{AFA114B9-40C9-4740-AC23-4F4BF48B9887}" destId="{83C86502-8BCC-4FFD-88DC-179907B593F2}" srcOrd="4" destOrd="0" parTransId="{7E685210-238C-4CA4-BB1C-612E45CB0715}" sibTransId="{AED54B0F-01B7-4FFC-A157-C0B60155069B}"/>
    <dgm:cxn modelId="{4406228A-16C7-479F-B8FB-2BCC123FFC86}" srcId="{AFA114B9-40C9-4740-AC23-4F4BF48B9887}" destId="{F3F6B05E-68CE-4926-B7E5-D554E870191A}" srcOrd="7" destOrd="0" parTransId="{5FAFA0C4-14BB-4CE8-BDE2-65C1963CE27C}" sibTransId="{208A9D9F-BD2D-4E51-A09B-88CFD12D60B0}"/>
    <dgm:cxn modelId="{4D089283-46E3-4B14-A371-E635EE8AC8F0}" type="presOf" srcId="{EDD813F3-8AA5-43F3-AC8C-E4849B24AC2F}" destId="{58A193EC-3F3B-4793-B14B-BD98CE3AEB47}" srcOrd="0" destOrd="0" presId="urn:microsoft.com/office/officeart/2005/8/layout/cycle3"/>
    <dgm:cxn modelId="{F786387C-09BE-4C2B-AFA6-E51B5CEA5737}" srcId="{AFA114B9-40C9-4740-AC23-4F4BF48B9887}" destId="{3B0776F6-B758-4FF8-9BDE-15F4BBDFB644}" srcOrd="6" destOrd="0" parTransId="{C59B89E3-EE16-4D27-BAAB-EBB17C61C2BD}" sibTransId="{E663ABE4-D31F-4529-8CCE-74814B63A48C}"/>
    <dgm:cxn modelId="{07AD3B4F-6586-4CBD-B78F-BD23FCCCC091}" type="presOf" srcId="{83C86502-8BCC-4FFD-88DC-179907B593F2}" destId="{D15B63CA-896F-45C8-A403-3C0D117B2739}" srcOrd="0" destOrd="0" presId="urn:microsoft.com/office/officeart/2005/8/layout/cycle3"/>
    <dgm:cxn modelId="{8E0588EF-E556-4548-85D8-A22E71371596}" type="presParOf" srcId="{67F6DD03-FA6B-4C54-9713-0B225BFA56B1}" destId="{23EB3A51-4101-4999-8BD7-0BB7F369F84F}" srcOrd="0" destOrd="0" presId="urn:microsoft.com/office/officeart/2005/8/layout/cycle3"/>
    <dgm:cxn modelId="{B1096628-4D83-405E-9346-80BE4A4B0055}" type="presParOf" srcId="{23EB3A51-4101-4999-8BD7-0BB7F369F84F}" destId="{B5A17252-B579-423B-A8F2-A44C77CE6FD5}" srcOrd="0" destOrd="0" presId="urn:microsoft.com/office/officeart/2005/8/layout/cycle3"/>
    <dgm:cxn modelId="{170A3A25-65E6-487E-9F46-8EE7490EA4C9}" type="presParOf" srcId="{23EB3A51-4101-4999-8BD7-0BB7F369F84F}" destId="{7F43B140-E069-4366-A420-10B08C968901}" srcOrd="1" destOrd="0" presId="urn:microsoft.com/office/officeart/2005/8/layout/cycle3"/>
    <dgm:cxn modelId="{4C052DD7-8462-490B-9ED9-DF37EBE3E0CB}" type="presParOf" srcId="{23EB3A51-4101-4999-8BD7-0BB7F369F84F}" destId="{40E1459B-27BC-4A1C-A68A-36E2053C6F0C}" srcOrd="2" destOrd="0" presId="urn:microsoft.com/office/officeart/2005/8/layout/cycle3"/>
    <dgm:cxn modelId="{3B5EA2BA-9590-4B1E-B656-8C8C7AEE7CD5}" type="presParOf" srcId="{23EB3A51-4101-4999-8BD7-0BB7F369F84F}" destId="{58A193EC-3F3B-4793-B14B-BD98CE3AEB47}" srcOrd="3" destOrd="0" presId="urn:microsoft.com/office/officeart/2005/8/layout/cycle3"/>
    <dgm:cxn modelId="{EC248270-AC54-4731-B965-DE5AB77C9315}" type="presParOf" srcId="{23EB3A51-4101-4999-8BD7-0BB7F369F84F}" destId="{93DC4FDF-4922-49B9-91BD-1F94286EC9FA}" srcOrd="4" destOrd="0" presId="urn:microsoft.com/office/officeart/2005/8/layout/cycle3"/>
    <dgm:cxn modelId="{FF56F37A-546E-4C48-910E-DCA83521443E}" type="presParOf" srcId="{23EB3A51-4101-4999-8BD7-0BB7F369F84F}" destId="{D15B63CA-896F-45C8-A403-3C0D117B2739}" srcOrd="5" destOrd="0" presId="urn:microsoft.com/office/officeart/2005/8/layout/cycle3"/>
    <dgm:cxn modelId="{179D4BAA-5837-41CC-B65E-109A42EC64CF}" type="presParOf" srcId="{23EB3A51-4101-4999-8BD7-0BB7F369F84F}" destId="{F970A3BA-E47B-46DD-8EE0-48EE63BDA3E6}" srcOrd="6" destOrd="0" presId="urn:microsoft.com/office/officeart/2005/8/layout/cycle3"/>
    <dgm:cxn modelId="{E25923F3-A90C-47FA-A787-03EF102AFB60}" type="presParOf" srcId="{23EB3A51-4101-4999-8BD7-0BB7F369F84F}" destId="{E67F949F-871F-4563-8C94-28E41CD9C654}" srcOrd="7" destOrd="0" presId="urn:microsoft.com/office/officeart/2005/8/layout/cycle3"/>
    <dgm:cxn modelId="{51E85027-CDF4-45E3-9283-E0197B51DF89}" type="presParOf" srcId="{23EB3A51-4101-4999-8BD7-0BB7F369F84F}" destId="{83469CAC-CADB-409A-B09B-4D47A04F6B88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3B140-E069-4366-A420-10B08C968901}">
      <dsp:nvSpPr>
        <dsp:cNvPr id="0" name=""/>
        <dsp:cNvSpPr/>
      </dsp:nvSpPr>
      <dsp:spPr>
        <a:xfrm>
          <a:off x="1819065" y="-42181"/>
          <a:ext cx="5048669" cy="5048669"/>
        </a:xfrm>
        <a:prstGeom prst="circularArrow">
          <a:avLst>
            <a:gd name="adj1" fmla="val 5544"/>
            <a:gd name="adj2" fmla="val 330680"/>
            <a:gd name="adj3" fmla="val 14635190"/>
            <a:gd name="adj4" fmla="val 16882210"/>
            <a:gd name="adj5" fmla="val 5757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5A17252-B579-423B-A8F2-A44C77CE6FD5}">
      <dsp:nvSpPr>
        <dsp:cNvPr id="0" name=""/>
        <dsp:cNvSpPr/>
      </dsp:nvSpPr>
      <dsp:spPr>
        <a:xfrm>
          <a:off x="3624448" y="2173"/>
          <a:ext cx="1437902" cy="718951"/>
        </a:xfrm>
        <a:prstGeom prst="roundRect">
          <a:avLst/>
        </a:prstGeom>
        <a:gradFill rotWithShape="0">
          <a:gsLst>
            <a:gs pos="0">
              <a:srgbClr val="FFC00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sporofyt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(2n)</a:t>
          </a:r>
          <a:endParaRPr lang="cs-CZ" sz="1100" kern="1200" dirty="0"/>
        </a:p>
      </dsp:txBody>
      <dsp:txXfrm>
        <a:off x="3659544" y="37269"/>
        <a:ext cx="1367710" cy="648759"/>
      </dsp:txXfrm>
    </dsp:sp>
    <dsp:sp modelId="{40E1459B-27BC-4A1C-A68A-36E2053C6F0C}">
      <dsp:nvSpPr>
        <dsp:cNvPr id="0" name=""/>
        <dsp:cNvSpPr/>
      </dsp:nvSpPr>
      <dsp:spPr>
        <a:xfrm>
          <a:off x="5146814" y="632758"/>
          <a:ext cx="1437902" cy="718951"/>
        </a:xfrm>
        <a:prstGeom prst="roundRect">
          <a:avLst/>
        </a:prstGeom>
        <a:gradFill rotWithShape="0">
          <a:gsLst>
            <a:gs pos="0">
              <a:srgbClr val="FFC00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err="1" smtClean="0"/>
            <a:t>meiosa</a:t>
          </a:r>
          <a:endParaRPr lang="cs-CZ" sz="1100" kern="1200" dirty="0" smtClean="0"/>
        </a:p>
      </dsp:txBody>
      <dsp:txXfrm>
        <a:off x="5181910" y="667854"/>
        <a:ext cx="1367710" cy="648759"/>
      </dsp:txXfrm>
    </dsp:sp>
    <dsp:sp modelId="{58A193EC-3F3B-4793-B14B-BD98CE3AEB47}">
      <dsp:nvSpPr>
        <dsp:cNvPr id="0" name=""/>
        <dsp:cNvSpPr/>
      </dsp:nvSpPr>
      <dsp:spPr>
        <a:xfrm>
          <a:off x="5777399" y="2155124"/>
          <a:ext cx="1437902" cy="7189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spory (n)</a:t>
          </a:r>
          <a:endParaRPr lang="cs-CZ" sz="1100" kern="1200" dirty="0"/>
        </a:p>
      </dsp:txBody>
      <dsp:txXfrm>
        <a:off x="5812495" y="2190220"/>
        <a:ext cx="1367710" cy="648759"/>
      </dsp:txXfrm>
    </dsp:sp>
    <dsp:sp modelId="{93DC4FDF-4922-49B9-91BD-1F94286EC9FA}">
      <dsp:nvSpPr>
        <dsp:cNvPr id="0" name=""/>
        <dsp:cNvSpPr/>
      </dsp:nvSpPr>
      <dsp:spPr>
        <a:xfrm>
          <a:off x="5146814" y="3677490"/>
          <a:ext cx="1437902" cy="7189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gametofyt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(n)</a:t>
          </a:r>
          <a:endParaRPr lang="cs-CZ" sz="1100" kern="1200" dirty="0"/>
        </a:p>
      </dsp:txBody>
      <dsp:txXfrm>
        <a:off x="5181910" y="3712586"/>
        <a:ext cx="1367710" cy="648759"/>
      </dsp:txXfrm>
    </dsp:sp>
    <dsp:sp modelId="{D15B63CA-896F-45C8-A403-3C0D117B2739}">
      <dsp:nvSpPr>
        <dsp:cNvPr id="0" name=""/>
        <dsp:cNvSpPr/>
      </dsp:nvSpPr>
      <dsp:spPr>
        <a:xfrm>
          <a:off x="3624448" y="4308075"/>
          <a:ext cx="1437902" cy="7189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mitóza</a:t>
          </a:r>
          <a:endParaRPr lang="cs-CZ" sz="1100" kern="1200" dirty="0"/>
        </a:p>
      </dsp:txBody>
      <dsp:txXfrm>
        <a:off x="3659544" y="4343171"/>
        <a:ext cx="1367710" cy="648759"/>
      </dsp:txXfrm>
    </dsp:sp>
    <dsp:sp modelId="{F970A3BA-E47B-46DD-8EE0-48EE63BDA3E6}">
      <dsp:nvSpPr>
        <dsp:cNvPr id="0" name=""/>
        <dsp:cNvSpPr/>
      </dsp:nvSpPr>
      <dsp:spPr>
        <a:xfrm>
          <a:off x="2102082" y="3677490"/>
          <a:ext cx="1437902" cy="7189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gametangia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gamety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(n)</a:t>
          </a:r>
          <a:endParaRPr lang="cs-CZ" sz="1100" kern="1200" dirty="0"/>
        </a:p>
      </dsp:txBody>
      <dsp:txXfrm>
        <a:off x="2137178" y="3712586"/>
        <a:ext cx="1367710" cy="648759"/>
      </dsp:txXfrm>
    </dsp:sp>
    <dsp:sp modelId="{E67F949F-871F-4563-8C94-28E41CD9C654}">
      <dsp:nvSpPr>
        <dsp:cNvPr id="0" name=""/>
        <dsp:cNvSpPr/>
      </dsp:nvSpPr>
      <dsp:spPr>
        <a:xfrm>
          <a:off x="1471497" y="2155124"/>
          <a:ext cx="1437902" cy="718951"/>
        </a:xfrm>
        <a:prstGeom prst="roundRect">
          <a:avLst/>
        </a:prstGeom>
        <a:gradFill rotWithShape="0">
          <a:gsLst>
            <a:gs pos="0">
              <a:srgbClr val="FFC00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zygota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(2n)</a:t>
          </a:r>
          <a:endParaRPr lang="cs-CZ" sz="1100" kern="1200" dirty="0"/>
        </a:p>
      </dsp:txBody>
      <dsp:txXfrm>
        <a:off x="1506593" y="2190220"/>
        <a:ext cx="1367710" cy="648759"/>
      </dsp:txXfrm>
    </dsp:sp>
    <dsp:sp modelId="{83469CAC-CADB-409A-B09B-4D47A04F6B88}">
      <dsp:nvSpPr>
        <dsp:cNvPr id="0" name=""/>
        <dsp:cNvSpPr/>
      </dsp:nvSpPr>
      <dsp:spPr>
        <a:xfrm>
          <a:off x="2102082" y="632758"/>
          <a:ext cx="1437902" cy="718951"/>
        </a:xfrm>
        <a:prstGeom prst="roundRect">
          <a:avLst/>
        </a:prstGeom>
        <a:gradFill rotWithShape="0">
          <a:gsLst>
            <a:gs pos="0">
              <a:srgbClr val="FFC000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mitóza</a:t>
          </a:r>
          <a:endParaRPr lang="cs-CZ" sz="1100" kern="1200" dirty="0"/>
        </a:p>
      </dsp:txBody>
      <dsp:txXfrm>
        <a:off x="2137178" y="667854"/>
        <a:ext cx="1367710" cy="64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8E7FB-C48B-4548-BA45-7D9528C954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171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086C0-DB8D-4903-972F-D349FADDDE78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06AC21-1E17-47A4-A6F5-3D479DF59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20EF7-B448-4BC4-8221-7DD185C135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908D5-0493-44DF-9AB1-6BEDF510F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504E1-88B6-4BE5-BEBB-65E1F222D4B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81A2-7BC5-47AA-BF2F-53843E07AF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0182C-27D9-4BC6-981E-9CF1B54320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92B2-4B7E-4016-AD8C-49574437C1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A548D-CF30-41DA-8707-BF302CF8EA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C9B02-ADA6-4D11-A5FA-ADBD967E4CC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AA6C1-99DA-4FAC-A288-90A908BE31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9CDAF-F6DB-48E2-860D-4A91E0C383E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466D84-DE7E-44D5-B71E-6FB1D6587EE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Řasy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způsobů rozmnožování řas a systému řas,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doplněná fotografiemi z mikroskopu a schématy.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rodozměna, gametofyt,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sporofyt,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ruduchy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zelené řasy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13. 4. 2013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Oddělení: Zelené řasy (</a:t>
            </a:r>
            <a:r>
              <a:rPr lang="cs-CZ" dirty="0" err="1" smtClean="0"/>
              <a:t>Chlorophyta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Třídy: </a:t>
            </a:r>
            <a:r>
              <a:rPr lang="cs-CZ" sz="2800" b="1" dirty="0" err="1" smtClean="0"/>
              <a:t>Kadeřnatkovité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Žabovlasovité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Trubicovkovité</a:t>
            </a:r>
            <a:endParaRPr lang="cs-CZ" sz="2800" dirty="0" smtClean="0"/>
          </a:p>
          <a:p>
            <a:pPr lvl="1"/>
            <a:r>
              <a:rPr lang="cs-CZ" sz="2400" dirty="0" smtClean="0"/>
              <a:t>společné znaky – uzavřená mitóza (nedochází k rozpadu jaderné membrány)</a:t>
            </a:r>
          </a:p>
          <a:p>
            <a:pPr lvl="1"/>
            <a:r>
              <a:rPr lang="cs-CZ" sz="2400" b="1" dirty="0" err="1" smtClean="0"/>
              <a:t>kadeřnatka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Ulothrix</a:t>
            </a:r>
            <a:r>
              <a:rPr lang="cs-CZ" sz="2400" b="1" dirty="0" smtClean="0"/>
              <a:t>)</a:t>
            </a:r>
            <a:endParaRPr lang="cs-CZ" sz="2400" dirty="0" smtClean="0"/>
          </a:p>
          <a:p>
            <a:pPr lvl="2"/>
            <a:r>
              <a:rPr lang="cs-CZ" sz="2000" dirty="0" smtClean="0"/>
              <a:t>vláknitá stélka</a:t>
            </a:r>
          </a:p>
          <a:p>
            <a:pPr lvl="2"/>
            <a:r>
              <a:rPr lang="cs-CZ" sz="2000" dirty="0" smtClean="0"/>
              <a:t>v každé buňce prstencovitý chloroplast s </a:t>
            </a:r>
            <a:r>
              <a:rPr lang="cs-CZ" sz="2000" dirty="0" err="1" smtClean="0"/>
              <a:t>pyrenoidem</a:t>
            </a:r>
            <a:endParaRPr lang="cs-CZ" sz="2000" dirty="0" smtClean="0"/>
          </a:p>
          <a:p>
            <a:pPr lvl="2"/>
            <a:r>
              <a:rPr lang="cs-CZ" sz="2000" dirty="0" smtClean="0"/>
              <a:t>v tekoucích vodách v chladném období</a:t>
            </a:r>
          </a:p>
          <a:p>
            <a:pPr lvl="1"/>
            <a:r>
              <a:rPr lang="cs-CZ" sz="2400" b="1" dirty="0" smtClean="0"/>
              <a:t>locika (</a:t>
            </a:r>
            <a:r>
              <a:rPr lang="cs-CZ" sz="2400" b="1" dirty="0" err="1" smtClean="0"/>
              <a:t>Ulva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lactuca</a:t>
            </a:r>
            <a:r>
              <a:rPr lang="cs-CZ" sz="2400" b="1" dirty="0" smtClean="0"/>
              <a:t>)</a:t>
            </a:r>
            <a:endParaRPr lang="cs-CZ" sz="2400" dirty="0" smtClean="0"/>
          </a:p>
          <a:p>
            <a:pPr lvl="2"/>
            <a:r>
              <a:rPr lang="cs-CZ" sz="2000" dirty="0" smtClean="0"/>
              <a:t>mořský salát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Oddělení: Zelené řasy (</a:t>
            </a:r>
            <a:r>
              <a:rPr lang="cs-CZ" dirty="0" err="1" smtClean="0"/>
              <a:t>Chlorophyta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629284" cy="5029200"/>
          </a:xfrm>
        </p:spPr>
        <p:txBody>
          <a:bodyPr/>
          <a:lstStyle/>
          <a:p>
            <a:r>
              <a:rPr lang="cs-CZ" sz="2800" b="1" dirty="0" smtClean="0"/>
              <a:t>Třída: </a:t>
            </a:r>
            <a:r>
              <a:rPr lang="cs-CZ" sz="2800" b="1" dirty="0" err="1" smtClean="0"/>
              <a:t>Spájivky</a:t>
            </a:r>
            <a:endParaRPr lang="cs-CZ" sz="2800" dirty="0" smtClean="0"/>
          </a:p>
          <a:p>
            <a:pPr lvl="1"/>
            <a:r>
              <a:rPr lang="cs-CZ" sz="2000" dirty="0" smtClean="0"/>
              <a:t>jednobuněčné, vláknité stélky</a:t>
            </a:r>
          </a:p>
          <a:p>
            <a:pPr lvl="1"/>
            <a:r>
              <a:rPr lang="cs-CZ" sz="2000" dirty="0" smtClean="0"/>
              <a:t>pohlavně se rozmnožují zygosporami – vznikajícími spájením (konjugací)</a:t>
            </a:r>
          </a:p>
          <a:p>
            <a:pPr lvl="1"/>
            <a:r>
              <a:rPr lang="cs-CZ" sz="2000" dirty="0" smtClean="0"/>
              <a:t>jako gamety fungují celé protoplasty</a:t>
            </a:r>
          </a:p>
          <a:p>
            <a:pPr lvl="1"/>
            <a:r>
              <a:rPr lang="cs-CZ" sz="2000" b="1" dirty="0" smtClean="0"/>
              <a:t>šroubatka (</a:t>
            </a:r>
            <a:r>
              <a:rPr lang="cs-CZ" sz="2000" b="1" dirty="0" err="1" smtClean="0"/>
              <a:t>Spirogyra</a:t>
            </a:r>
            <a:r>
              <a:rPr lang="cs-CZ" sz="2000" b="1" dirty="0" smtClean="0"/>
              <a:t>)</a:t>
            </a:r>
            <a:endParaRPr lang="cs-CZ" sz="2000" dirty="0" smtClean="0"/>
          </a:p>
          <a:p>
            <a:pPr lvl="2"/>
            <a:r>
              <a:rPr lang="cs-CZ" sz="2000" dirty="0" smtClean="0"/>
              <a:t>charakteristický šroubovitý chloroplast</a:t>
            </a:r>
          </a:p>
          <a:p>
            <a:r>
              <a:rPr lang="cs-CZ" sz="2800" b="1" dirty="0" smtClean="0"/>
              <a:t>Třída: Parožnatky</a:t>
            </a:r>
            <a:endParaRPr lang="cs-CZ" sz="2800" dirty="0" smtClean="0"/>
          </a:p>
          <a:p>
            <a:pPr lvl="1"/>
            <a:r>
              <a:rPr lang="cs-CZ" sz="2000" dirty="0" err="1" smtClean="0"/>
              <a:t>pletivné</a:t>
            </a:r>
            <a:r>
              <a:rPr lang="cs-CZ" sz="2000" dirty="0" smtClean="0"/>
              <a:t> stélky – připomínají přesličky</a:t>
            </a:r>
          </a:p>
          <a:p>
            <a:pPr lvl="1"/>
            <a:r>
              <a:rPr lang="cs-CZ" sz="2000" dirty="0" smtClean="0"/>
              <a:t>přechodná skupina mezi řasami a vyššími rostlinami</a:t>
            </a:r>
          </a:p>
          <a:p>
            <a:pPr lvl="1"/>
            <a:r>
              <a:rPr lang="cs-CZ" sz="2000" b="1" dirty="0" smtClean="0"/>
              <a:t>parožnatka (</a:t>
            </a:r>
            <a:r>
              <a:rPr lang="cs-CZ" sz="2000" b="1" dirty="0" err="1" smtClean="0"/>
              <a:t>Chara</a:t>
            </a:r>
            <a:r>
              <a:rPr lang="cs-CZ" sz="2000" b="1" dirty="0" smtClean="0"/>
              <a:t>)</a:t>
            </a:r>
            <a:endParaRPr lang="cs-CZ" sz="2000" dirty="0" smtClean="0"/>
          </a:p>
          <a:p>
            <a:pPr lvl="2"/>
            <a:r>
              <a:rPr lang="cs-CZ" sz="2000" dirty="0" smtClean="0"/>
              <a:t>mírně tekoucí a stojaté sladké vody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333" t="4688" r="18750" b="12499"/>
          <a:stretch>
            <a:fillRect/>
          </a:stretch>
        </p:blipFill>
        <p:spPr bwMode="auto">
          <a:xfrm>
            <a:off x="5857884" y="1928802"/>
            <a:ext cx="3000396" cy="454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Přímá spojovací šipka 4"/>
          <p:cNvCxnSpPr/>
          <p:nvPr/>
        </p:nvCxnSpPr>
        <p:spPr bwMode="auto">
          <a:xfrm>
            <a:off x="4000496" y="3786190"/>
            <a:ext cx="1643074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ovéPole 3"/>
          <p:cNvSpPr txBox="1"/>
          <p:nvPr/>
        </p:nvSpPr>
        <p:spPr>
          <a:xfrm>
            <a:off x="6016340" y="6472259"/>
            <a:ext cx="268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Foto: Václav Hubáček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Řasy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500958" y="62150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Hu1_19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řas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řas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střídání pohlavní (gametofyt) a nepohlavní (sporofyt) generace – rodozměna (metageneze)</a:t>
            </a:r>
          </a:p>
          <a:p>
            <a:r>
              <a:rPr lang="cs-CZ" sz="2400" dirty="0" smtClean="0"/>
              <a:t>převládá gametofyt</a:t>
            </a:r>
          </a:p>
          <a:p>
            <a:r>
              <a:rPr lang="cs-CZ" sz="2400" b="1" dirty="0" smtClean="0"/>
              <a:t>gametofyt</a:t>
            </a:r>
            <a:endParaRPr lang="cs-CZ" sz="2400" dirty="0" smtClean="0"/>
          </a:p>
          <a:p>
            <a:pPr lvl="1"/>
            <a:r>
              <a:rPr lang="cs-CZ" sz="2000" dirty="0" smtClean="0"/>
              <a:t>haploidní stélka</a:t>
            </a:r>
          </a:p>
          <a:p>
            <a:pPr lvl="1"/>
            <a:r>
              <a:rPr lang="cs-CZ" sz="2000" dirty="0" smtClean="0"/>
              <a:t>pohlavní orgány – gametangia</a:t>
            </a:r>
          </a:p>
          <a:p>
            <a:pPr lvl="1"/>
            <a:r>
              <a:rPr lang="cs-CZ" sz="2000" dirty="0" smtClean="0"/>
              <a:t>pohlavní buňky – gamety</a:t>
            </a:r>
          </a:p>
          <a:p>
            <a:pPr lvl="1"/>
            <a:r>
              <a:rPr lang="cs-CZ" sz="2000" dirty="0" smtClean="0"/>
              <a:t>izogamety – tvarově i velikostně stejné – izogamie</a:t>
            </a:r>
          </a:p>
          <a:p>
            <a:pPr lvl="1"/>
            <a:r>
              <a:rPr lang="cs-CZ" sz="2000" dirty="0" err="1" smtClean="0"/>
              <a:t>anizogamety</a:t>
            </a:r>
            <a:r>
              <a:rPr lang="cs-CZ" sz="2000" dirty="0" smtClean="0"/>
              <a:t> – velikostně rozdílné – anizogamie</a:t>
            </a:r>
          </a:p>
          <a:p>
            <a:pPr lvl="1"/>
            <a:r>
              <a:rPr lang="cs-CZ" sz="2000" dirty="0" err="1" smtClean="0"/>
              <a:t>oosféra</a:t>
            </a:r>
            <a:r>
              <a:rPr lang="cs-CZ" sz="2000" dirty="0" smtClean="0"/>
              <a:t>, spermatická buňka – </a:t>
            </a:r>
            <a:r>
              <a:rPr lang="cs-CZ" sz="2000" dirty="0" err="1" smtClean="0"/>
              <a:t>oosféra</a:t>
            </a:r>
            <a:r>
              <a:rPr lang="cs-CZ" sz="2000" dirty="0" smtClean="0"/>
              <a:t> zůstává v </a:t>
            </a:r>
            <a:r>
              <a:rPr lang="cs-CZ" sz="2000" dirty="0" err="1" smtClean="0"/>
              <a:t>pohl</a:t>
            </a:r>
            <a:r>
              <a:rPr lang="cs-CZ" sz="2000" dirty="0" smtClean="0"/>
              <a:t>. </a:t>
            </a:r>
            <a:r>
              <a:rPr lang="cs-CZ" sz="2000" dirty="0" err="1" smtClean="0"/>
              <a:t>org</a:t>
            </a:r>
            <a:r>
              <a:rPr lang="cs-CZ" sz="2000" dirty="0" smtClean="0"/>
              <a:t>. – oogamie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řas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sporofyt</a:t>
            </a:r>
            <a:endParaRPr lang="cs-CZ" dirty="0" smtClean="0"/>
          </a:p>
          <a:p>
            <a:pPr lvl="1"/>
            <a:r>
              <a:rPr lang="cs-CZ" dirty="0" smtClean="0"/>
              <a:t>diploidní stélka</a:t>
            </a:r>
          </a:p>
          <a:p>
            <a:pPr lvl="1"/>
            <a:r>
              <a:rPr lang="cs-CZ" dirty="0" smtClean="0"/>
              <a:t>výtrusnice – sporangia</a:t>
            </a:r>
          </a:p>
          <a:p>
            <a:pPr lvl="1"/>
            <a:r>
              <a:rPr lang="cs-CZ" dirty="0" smtClean="0"/>
              <a:t>výtrusy – spory (vznikají meiózou)</a:t>
            </a:r>
          </a:p>
          <a:p>
            <a:pPr lvl="2"/>
            <a:r>
              <a:rPr lang="cs-CZ" dirty="0" err="1" smtClean="0"/>
              <a:t>aplanospory</a:t>
            </a:r>
            <a:r>
              <a:rPr lang="cs-CZ" dirty="0" smtClean="0"/>
              <a:t> – nepohyblivé</a:t>
            </a:r>
          </a:p>
          <a:p>
            <a:pPr lvl="2"/>
            <a:r>
              <a:rPr lang="cs-CZ" dirty="0" smtClean="0"/>
              <a:t>zoospory – pohyblivé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Oddělení: </a:t>
            </a:r>
            <a:r>
              <a:rPr lang="cs-CZ" dirty="0" err="1" smtClean="0"/>
              <a:t>Ruduchy</a:t>
            </a:r>
            <a:r>
              <a:rPr lang="cs-CZ" dirty="0" smtClean="0"/>
              <a:t> (</a:t>
            </a:r>
            <a:r>
              <a:rPr lang="cs-CZ" dirty="0" err="1" smtClean="0"/>
              <a:t>Rhodophyta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izolovaná větev</a:t>
            </a:r>
          </a:p>
          <a:p>
            <a:r>
              <a:rPr lang="cs-CZ" sz="2800" dirty="0" smtClean="0"/>
              <a:t>chlorofyl a + d, b-karoten, modrý </a:t>
            </a:r>
            <a:r>
              <a:rPr lang="cs-CZ" sz="2800" dirty="0" err="1" smtClean="0"/>
              <a:t>fykocyanin</a:t>
            </a:r>
            <a:r>
              <a:rPr lang="cs-CZ" sz="2800" dirty="0" smtClean="0"/>
              <a:t>, červený </a:t>
            </a:r>
            <a:r>
              <a:rPr lang="cs-CZ" sz="2800" dirty="0" err="1" smtClean="0"/>
              <a:t>fykoerytrin</a:t>
            </a:r>
            <a:endParaRPr lang="cs-CZ" sz="2800" dirty="0" smtClean="0"/>
          </a:p>
          <a:p>
            <a:pPr lvl="1"/>
            <a:r>
              <a:rPr lang="cs-CZ" sz="2400" dirty="0" smtClean="0"/>
              <a:t>podle poměru barviv různou barvu - modrozelené až červené</a:t>
            </a:r>
          </a:p>
          <a:p>
            <a:r>
              <a:rPr lang="cs-CZ" sz="2800" dirty="0" smtClean="0"/>
              <a:t>zásobní látka - </a:t>
            </a:r>
            <a:r>
              <a:rPr lang="cs-CZ" sz="2800" dirty="0" err="1" smtClean="0"/>
              <a:t>ruduchový</a:t>
            </a:r>
            <a:r>
              <a:rPr lang="cs-CZ" sz="2800" dirty="0" smtClean="0"/>
              <a:t> škrob</a:t>
            </a:r>
          </a:p>
          <a:p>
            <a:r>
              <a:rPr lang="cs-CZ" sz="2800" b="1" dirty="0" smtClean="0"/>
              <a:t>rozmnožování</a:t>
            </a:r>
            <a:endParaRPr lang="cs-CZ" sz="2800" dirty="0" smtClean="0"/>
          </a:p>
          <a:p>
            <a:pPr lvl="1"/>
            <a:r>
              <a:rPr lang="cs-CZ" sz="2400" dirty="0" smtClean="0"/>
              <a:t>jednobuněčné</a:t>
            </a:r>
          </a:p>
          <a:p>
            <a:pPr lvl="2"/>
            <a:r>
              <a:rPr lang="cs-CZ" sz="2000" dirty="0" smtClean="0"/>
              <a:t>dělení</a:t>
            </a:r>
          </a:p>
          <a:p>
            <a:pPr lvl="1"/>
            <a:r>
              <a:rPr lang="cs-CZ" sz="2400" dirty="0" smtClean="0"/>
              <a:t>mnohobuněčné</a:t>
            </a:r>
          </a:p>
          <a:p>
            <a:pPr lvl="2"/>
            <a:r>
              <a:rPr lang="cs-CZ" sz="2000" dirty="0" smtClean="0"/>
              <a:t>nepohlavně sporami</a:t>
            </a:r>
          </a:p>
          <a:p>
            <a:pPr lvl="2"/>
            <a:r>
              <a:rPr lang="cs-CZ" sz="2000" dirty="0" smtClean="0"/>
              <a:t>pohlavně oogamicky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Oddělení: </a:t>
            </a:r>
            <a:r>
              <a:rPr lang="cs-CZ" dirty="0" err="1" smtClean="0"/>
              <a:t>Ruduchy</a:t>
            </a:r>
            <a:r>
              <a:rPr lang="cs-CZ" dirty="0" smtClean="0"/>
              <a:t> (</a:t>
            </a:r>
            <a:r>
              <a:rPr lang="cs-CZ" dirty="0" err="1" smtClean="0"/>
              <a:t>Rhodophyta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ekologie</a:t>
            </a:r>
            <a:endParaRPr lang="cs-CZ" sz="2800" dirty="0" smtClean="0"/>
          </a:p>
          <a:p>
            <a:pPr lvl="1"/>
            <a:r>
              <a:rPr lang="cs-CZ" sz="2400" dirty="0" smtClean="0"/>
              <a:t>moře</a:t>
            </a:r>
          </a:p>
          <a:p>
            <a:pPr lvl="1"/>
            <a:r>
              <a:rPr lang="cs-CZ" sz="2400" dirty="0" smtClean="0"/>
              <a:t>i větší hloubky - nepatrné množství světla</a:t>
            </a:r>
          </a:p>
          <a:p>
            <a:r>
              <a:rPr lang="cs-CZ" sz="2800" b="1" dirty="0" smtClean="0"/>
              <a:t>zástupci</a:t>
            </a:r>
            <a:endParaRPr lang="cs-CZ" sz="2800" dirty="0" smtClean="0"/>
          </a:p>
          <a:p>
            <a:pPr lvl="1"/>
            <a:r>
              <a:rPr lang="cs-CZ" sz="2400" b="1" dirty="0" err="1" smtClean="0"/>
              <a:t>Gelidium</a:t>
            </a:r>
            <a:endParaRPr lang="cs-CZ" sz="2400" dirty="0" smtClean="0"/>
          </a:p>
          <a:p>
            <a:pPr lvl="2"/>
            <a:r>
              <a:rPr lang="cs-CZ" dirty="0" smtClean="0"/>
              <a:t>získávání </a:t>
            </a:r>
            <a:r>
              <a:rPr lang="cs-CZ" dirty="0" err="1" smtClean="0"/>
              <a:t>agaru</a:t>
            </a:r>
            <a:endParaRPr lang="cs-CZ" dirty="0" smtClean="0"/>
          </a:p>
          <a:p>
            <a:pPr lvl="1"/>
            <a:r>
              <a:rPr lang="cs-CZ" sz="2400" b="1" dirty="0" smtClean="0"/>
              <a:t>Puchratka kadeřavá</a:t>
            </a:r>
            <a:endParaRPr lang="cs-CZ" sz="2400" dirty="0" smtClean="0"/>
          </a:p>
          <a:p>
            <a:pPr lvl="2"/>
            <a:r>
              <a:rPr lang="cs-CZ" dirty="0" smtClean="0"/>
              <a:t>zploštělá stélka až 25 cm</a:t>
            </a:r>
          </a:p>
          <a:p>
            <a:pPr lvl="2"/>
            <a:r>
              <a:rPr lang="cs-CZ" dirty="0" smtClean="0"/>
              <a:t>evropská moře</a:t>
            </a:r>
          </a:p>
          <a:p>
            <a:pPr lvl="2"/>
            <a:r>
              <a:rPr lang="cs-CZ" dirty="0" smtClean="0"/>
              <a:t>vařením se mění v rosol (prodává se jako karagen)</a:t>
            </a:r>
          </a:p>
          <a:p>
            <a:pPr lvl="1"/>
            <a:r>
              <a:rPr lang="cs-CZ" sz="2400" b="1" dirty="0" err="1" smtClean="0"/>
              <a:t>potěrka</a:t>
            </a:r>
            <a:r>
              <a:rPr lang="cs-CZ" sz="2400" dirty="0" smtClean="0"/>
              <a:t> - horské vody, rašelinné tůně</a:t>
            </a: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Oddělení: Zelené řasy (</a:t>
            </a:r>
            <a:r>
              <a:rPr lang="cs-CZ" dirty="0" err="1" smtClean="0"/>
              <a:t>Chlorophyta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všechny typy stélek</a:t>
            </a:r>
          </a:p>
          <a:p>
            <a:r>
              <a:rPr lang="cs-CZ" sz="2800" dirty="0" smtClean="0"/>
              <a:t>chlorofyl a + b, karoten, xantofyly</a:t>
            </a:r>
          </a:p>
          <a:p>
            <a:r>
              <a:rPr lang="cs-CZ" sz="2800" dirty="0" err="1" smtClean="0"/>
              <a:t>buň</a:t>
            </a:r>
            <a:r>
              <a:rPr lang="cs-CZ" sz="2800" dirty="0" smtClean="0"/>
              <a:t>. stěna </a:t>
            </a:r>
            <a:r>
              <a:rPr lang="cs-CZ" sz="2800" dirty="0" err="1" smtClean="0"/>
              <a:t>celulózní</a:t>
            </a:r>
            <a:endParaRPr lang="cs-CZ" sz="2800" dirty="0" smtClean="0"/>
          </a:p>
          <a:p>
            <a:r>
              <a:rPr lang="cs-CZ" sz="2800" dirty="0" smtClean="0"/>
              <a:t>zásobní látkou škrob</a:t>
            </a:r>
          </a:p>
          <a:p>
            <a:r>
              <a:rPr lang="cs-CZ" sz="2400" b="1" dirty="0" smtClean="0"/>
              <a:t>KOLONIE</a:t>
            </a:r>
            <a:endParaRPr lang="cs-CZ" sz="2400" dirty="0" smtClean="0"/>
          </a:p>
          <a:p>
            <a:pPr lvl="2"/>
            <a:r>
              <a:rPr lang="cs-CZ" dirty="0" smtClean="0"/>
              <a:t>soubor buněk, držících pohromadě slizovými obaly</a:t>
            </a:r>
          </a:p>
          <a:p>
            <a:pPr lvl="2"/>
            <a:r>
              <a:rPr lang="cs-CZ" dirty="0" smtClean="0"/>
              <a:t>buňky patří k jedné nebo několika generacím</a:t>
            </a:r>
          </a:p>
          <a:p>
            <a:r>
              <a:rPr lang="cs-CZ" sz="2400" b="1" dirty="0" smtClean="0"/>
              <a:t>CENOBIUM</a:t>
            </a:r>
            <a:endParaRPr lang="cs-CZ" sz="2400" dirty="0" smtClean="0"/>
          </a:p>
          <a:p>
            <a:pPr lvl="2"/>
            <a:r>
              <a:rPr lang="cs-CZ" dirty="0" smtClean="0"/>
              <a:t>složitější buněčné soubory</a:t>
            </a:r>
          </a:p>
          <a:p>
            <a:pPr lvl="2"/>
            <a:r>
              <a:rPr lang="cs-CZ" dirty="0" smtClean="0"/>
              <a:t>pravidelné uspořádání</a:t>
            </a:r>
          </a:p>
          <a:p>
            <a:pPr lvl="2"/>
            <a:r>
              <a:rPr lang="cs-CZ" dirty="0" smtClean="0"/>
              <a:t>všechny buňky patří k jedné generaci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Oddělení: Zelené řasy (</a:t>
            </a:r>
            <a:r>
              <a:rPr lang="cs-CZ" dirty="0" err="1" smtClean="0"/>
              <a:t>Chlorophyta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71612"/>
            <a:ext cx="5786478" cy="5029200"/>
          </a:xfrm>
        </p:spPr>
        <p:txBody>
          <a:bodyPr/>
          <a:lstStyle/>
          <a:p>
            <a:r>
              <a:rPr lang="cs-CZ" b="1" dirty="0" smtClean="0"/>
              <a:t>Třída: </a:t>
            </a:r>
            <a:r>
              <a:rPr lang="cs-CZ" b="1" dirty="0" err="1" smtClean="0"/>
              <a:t>Zelenivky</a:t>
            </a:r>
            <a:endParaRPr lang="cs-CZ" dirty="0" smtClean="0"/>
          </a:p>
          <a:p>
            <a:pPr lvl="1"/>
            <a:r>
              <a:rPr lang="cs-CZ" sz="2400" dirty="0" smtClean="0"/>
              <a:t>volně žijící, koloniální nebo </a:t>
            </a:r>
            <a:r>
              <a:rPr lang="cs-CZ" sz="2400" dirty="0" err="1" smtClean="0"/>
              <a:t>cenobiální</a:t>
            </a:r>
            <a:r>
              <a:rPr lang="cs-CZ" sz="2400" dirty="0" smtClean="0"/>
              <a:t> bičíkovci i stélkaté řasy</a:t>
            </a:r>
            <a:endParaRPr lang="cs-CZ" sz="2800" dirty="0" smtClean="0"/>
          </a:p>
          <a:p>
            <a:pPr lvl="1"/>
            <a:r>
              <a:rPr lang="cs-CZ" sz="2400" b="1" dirty="0" smtClean="0"/>
              <a:t>váleč koulivý (</a:t>
            </a:r>
            <a:r>
              <a:rPr lang="cs-CZ" sz="2400" b="1" dirty="0" err="1" smtClean="0"/>
              <a:t>Volvox</a:t>
            </a:r>
            <a:r>
              <a:rPr lang="cs-CZ" sz="2400" b="1" dirty="0" smtClean="0"/>
              <a:t>)</a:t>
            </a:r>
            <a:endParaRPr lang="cs-CZ" sz="2400" dirty="0" smtClean="0"/>
          </a:p>
          <a:p>
            <a:pPr lvl="2"/>
            <a:r>
              <a:rPr lang="cs-CZ" dirty="0" err="1" smtClean="0"/>
              <a:t>cenobiální</a:t>
            </a:r>
            <a:r>
              <a:rPr lang="cs-CZ" dirty="0" smtClean="0"/>
              <a:t> </a:t>
            </a:r>
            <a:r>
              <a:rPr lang="cs-CZ" dirty="0" err="1" smtClean="0"/>
              <a:t>org</a:t>
            </a:r>
            <a:r>
              <a:rPr lang="cs-CZ" dirty="0" smtClean="0"/>
              <a:t>. – vysoká dokonalost</a:t>
            </a:r>
          </a:p>
          <a:p>
            <a:pPr lvl="2"/>
            <a:r>
              <a:rPr lang="cs-CZ" dirty="0" smtClean="0"/>
              <a:t>přechod </a:t>
            </a:r>
            <a:r>
              <a:rPr lang="cs-CZ" dirty="0" err="1" smtClean="0"/>
              <a:t>mezio</a:t>
            </a:r>
            <a:r>
              <a:rPr lang="cs-CZ" dirty="0" smtClean="0"/>
              <a:t> jednobuněčným a mnohobuněčným </a:t>
            </a:r>
            <a:r>
              <a:rPr lang="cs-CZ" dirty="0" err="1" smtClean="0"/>
              <a:t>org</a:t>
            </a:r>
            <a:r>
              <a:rPr lang="cs-CZ" dirty="0" smtClean="0"/>
              <a:t>.</a:t>
            </a:r>
          </a:p>
          <a:p>
            <a:pPr lvl="1"/>
            <a:r>
              <a:rPr lang="cs-CZ" sz="2400" b="1" dirty="0" smtClean="0"/>
              <a:t>zrněnka, </a:t>
            </a:r>
            <a:r>
              <a:rPr lang="cs-CZ" sz="2400" b="1" dirty="0" err="1" smtClean="0"/>
              <a:t>zelenivka</a:t>
            </a:r>
            <a:endParaRPr lang="cs-CZ" sz="2400" dirty="0" smtClean="0"/>
          </a:p>
          <a:p>
            <a:pPr lvl="2"/>
            <a:r>
              <a:rPr lang="cs-CZ" dirty="0" smtClean="0"/>
              <a:t>jednobuněčné kulovité stélky </a:t>
            </a:r>
          </a:p>
          <a:p>
            <a:pPr lvl="2"/>
            <a:r>
              <a:rPr lang="cs-CZ" dirty="0" smtClean="0"/>
              <a:t>zelené povlaky na různých podkladech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325" t="7101" r="7101" b="11243"/>
          <a:stretch>
            <a:fillRect/>
          </a:stretch>
        </p:blipFill>
        <p:spPr bwMode="auto">
          <a:xfrm>
            <a:off x="5857884" y="2357430"/>
            <a:ext cx="3045433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Přímá spojovací šipka 4"/>
          <p:cNvCxnSpPr/>
          <p:nvPr/>
        </p:nvCxnSpPr>
        <p:spPr bwMode="auto">
          <a:xfrm>
            <a:off x="3929058" y="3929066"/>
            <a:ext cx="1643074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ovéPole 3"/>
          <p:cNvSpPr txBox="1"/>
          <p:nvPr/>
        </p:nvSpPr>
        <p:spPr>
          <a:xfrm>
            <a:off x="5753107" y="6153459"/>
            <a:ext cx="315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Foto: Václav Hubáček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202</TotalTime>
  <Words>425</Words>
  <Application>Microsoft Office PowerPoint</Application>
  <PresentationFormat>Předvádění na obrazovce (4:3)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Šablona návrhu Zelenobílá abstrakce</vt:lpstr>
      <vt:lpstr>Prezentace aplikace PowerPoint</vt:lpstr>
      <vt:lpstr>Řasy</vt:lpstr>
      <vt:lpstr>Rozmnožování řas</vt:lpstr>
      <vt:lpstr>Rozmnožování řas</vt:lpstr>
      <vt:lpstr>Rozmnožování řas</vt:lpstr>
      <vt:lpstr>Oddělení: Ruduchy (Rhodophyta)</vt:lpstr>
      <vt:lpstr>Oddělení: Ruduchy (Rhodophyta)</vt:lpstr>
      <vt:lpstr>Oddělení: Zelené řasy (Chlorophyta)</vt:lpstr>
      <vt:lpstr>Oddělení: Zelené řasy (Chlorophyta)</vt:lpstr>
      <vt:lpstr>Oddělení: Zelené řasy (Chlorophyta)</vt:lpstr>
      <vt:lpstr>Oddělení: Zelené řasy (Chlorophyta)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Nižší rostliny (Protobionta)</dc:title>
  <dc:subject/>
  <dc:creator>*</dc:creator>
  <cp:keywords/>
  <dc:description/>
  <cp:lastModifiedBy>ivete00</cp:lastModifiedBy>
  <cp:revision>22</cp:revision>
  <dcterms:created xsi:type="dcterms:W3CDTF">2013-06-01T20:31:25Z</dcterms:created>
  <dcterms:modified xsi:type="dcterms:W3CDTF">2013-06-04T09:12:00Z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