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EEB42D"/>
    <a:srgbClr val="FF9D00"/>
    <a:srgbClr val="FF6702"/>
    <a:srgbClr val="FF3305"/>
    <a:srgbClr val="CF3E00"/>
    <a:srgbClr val="236F7A"/>
    <a:srgbClr val="5706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7" autoAdjust="0"/>
    <p:restoredTop sz="94649" autoAdjust="0"/>
  </p:normalViewPr>
  <p:slideViewPr>
    <p:cSldViewPr>
      <p:cViewPr varScale="1">
        <p:scale>
          <a:sx n="111" d="100"/>
          <a:sy n="111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6AA082-2A02-440D-8660-9D49A83040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D3EF0-1572-41C2-BF52-E4E537A9F2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FB521-E3B3-4359-B9E0-B42745B095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CA76-1C77-43D7-B26C-765B93835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4C23A-DE7A-484D-B38E-5D405BFAB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8DE3B-C973-4BDE-91A1-EAA709E7C3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5E8F2-7895-4313-96E3-CB694671B4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4CEA6-EE18-4DD5-A34E-AFFB3CBDFF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3D78F-5C4F-4A24-9F98-B199C052BE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7BDAE-B80B-49D0-B194-5BE4A62D0B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FE837-9CD0-4A01-8957-FB554E54D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73E6EFD-52A4-42C9-AEDD-4A1D5038F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feature=player_detailpage&amp;v=88t1Wj42dc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feature=player_detailpage&amp;v=SraXi6jupe4" TargetMode="External"/><Relationship Id="rId2" Type="http://schemas.openxmlformats.org/officeDocument/2006/relationships/hyperlink" Target="https://www.youtube.com/watch?feature=player_detailpage&amp;v=gtKs9fCnWz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Pohyby rostlin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způsobů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pohybů rostlin,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doplněná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o videa a schémata.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lokomoce,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tropismus, nastie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19.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Pohyby rostlin</a:t>
            </a:r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Vitální pohyby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215206" y="60007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Hu1_16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pohyby lokomoční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24000"/>
            <a:ext cx="5310198" cy="44958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pohyby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místa na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místo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indukované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(vyvolané nějakým podrážděním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orientované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(ve směru nebo proti směru podrážděni)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jednobuněčné rostliny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např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zelené řasy se pohybují ze zastíněné části nádoby do osvětlené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572264" y="535782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chemeClr val="tx2">
                    <a:lumMod val="90000"/>
                  </a:schemeClr>
                </a:solidFill>
                <a:hlinkClick r:id="rId2"/>
              </a:rPr>
              <a:t>video</a:t>
            </a:r>
            <a:endParaRPr lang="cs-CZ" sz="28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pohyby ohybové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tropismy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indukované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orientované pohyby vyšších rostlin, které jsou kořeny upevněny v zemi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fototropismus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thigmotropismus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hydrotropismus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543800" cy="1143000"/>
          </a:xfrm>
        </p:spPr>
        <p:txBody>
          <a:bodyPr/>
          <a:lstStyle/>
          <a:p>
            <a:r>
              <a:rPr lang="cs-CZ" dirty="0" smtClean="0"/>
              <a:t>tropismy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24000"/>
            <a:ext cx="4452942" cy="4495800"/>
          </a:xfrm>
        </p:spPr>
        <p:txBody>
          <a:bodyPr/>
          <a:lstStyle/>
          <a:p>
            <a:r>
              <a:rPr lang="cs-CZ" dirty="0"/>
              <a:t>fototropismus -vyvolává osvětlení z jednoho směru</a:t>
            </a:r>
          </a:p>
          <a:p>
            <a:pPr lvl="1"/>
            <a:r>
              <a:rPr lang="cs-CZ" dirty="0" err="1"/>
              <a:t>pozitivněfototropické</a:t>
            </a:r>
            <a:r>
              <a:rPr lang="cs-CZ" dirty="0"/>
              <a:t> </a:t>
            </a:r>
            <a:endParaRPr lang="cs-CZ" dirty="0" smtClean="0"/>
          </a:p>
          <a:p>
            <a:pPr lvl="2"/>
            <a:r>
              <a:rPr lang="cs-CZ" dirty="0" smtClean="0"/>
              <a:t>za </a:t>
            </a:r>
            <a:r>
              <a:rPr lang="cs-CZ" dirty="0"/>
              <a:t>světlem  (stonky a listové řapíky)</a:t>
            </a:r>
          </a:p>
          <a:p>
            <a:pPr lvl="1"/>
            <a:r>
              <a:rPr lang="cs-CZ" dirty="0" err="1" smtClean="0"/>
              <a:t>negativněfototropické</a:t>
            </a:r>
            <a:endParaRPr lang="cs-CZ" dirty="0" smtClean="0"/>
          </a:p>
          <a:p>
            <a:pPr lvl="2"/>
            <a:r>
              <a:rPr lang="cs-CZ" dirty="0" smtClean="0"/>
              <a:t>od </a:t>
            </a:r>
            <a:r>
              <a:rPr lang="cs-CZ" dirty="0"/>
              <a:t>světla (kořen)</a:t>
            </a:r>
          </a:p>
          <a:p>
            <a:endParaRPr lang="cs-CZ" dirty="0"/>
          </a:p>
        </p:txBody>
      </p:sp>
      <p:sp>
        <p:nvSpPr>
          <p:cNvPr id="4" name="Slunce 3"/>
          <p:cNvSpPr/>
          <p:nvPr/>
        </p:nvSpPr>
        <p:spPr bwMode="auto">
          <a:xfrm>
            <a:off x="7286644" y="285728"/>
            <a:ext cx="1571636" cy="1285884"/>
          </a:xfrm>
          <a:prstGeom prst="sun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Dvojitá vlna 6"/>
          <p:cNvSpPr/>
          <p:nvPr/>
        </p:nvSpPr>
        <p:spPr bwMode="auto">
          <a:xfrm rot="5400000">
            <a:off x="6036477" y="4321976"/>
            <a:ext cx="892976" cy="535785"/>
          </a:xfrm>
          <a:prstGeom prst="doubleWave">
            <a:avLst>
              <a:gd name="adj1" fmla="val 12500"/>
              <a:gd name="adj2" fmla="val -10000"/>
            </a:avLst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Vývojový diagram: ukončení 7"/>
          <p:cNvSpPr/>
          <p:nvPr/>
        </p:nvSpPr>
        <p:spPr bwMode="auto">
          <a:xfrm>
            <a:off x="6500826" y="4929198"/>
            <a:ext cx="214314" cy="500066"/>
          </a:xfrm>
          <a:prstGeom prst="flowChartTerminator">
            <a:avLst/>
          </a:prstGeom>
          <a:solidFill>
            <a:srgbClr val="C75102"/>
          </a:solidFill>
          <a:ln w="9525" cap="flat" cmpd="sng" algn="ctr">
            <a:solidFill>
              <a:srgbClr val="C7510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Vývojový diagram: ukončení 4"/>
          <p:cNvSpPr/>
          <p:nvPr/>
        </p:nvSpPr>
        <p:spPr bwMode="auto">
          <a:xfrm>
            <a:off x="6357950" y="4714884"/>
            <a:ext cx="928694" cy="285752"/>
          </a:xfrm>
          <a:prstGeom prst="flowChartTerminator">
            <a:avLst/>
          </a:prstGeom>
          <a:solidFill>
            <a:srgbClr val="EEB42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Dvojitá vlna 8"/>
          <p:cNvSpPr/>
          <p:nvPr/>
        </p:nvSpPr>
        <p:spPr bwMode="auto">
          <a:xfrm rot="5400000">
            <a:off x="5893602" y="3607595"/>
            <a:ext cx="1178727" cy="535785"/>
          </a:xfrm>
          <a:prstGeom prst="doubleWave">
            <a:avLst>
              <a:gd name="adj1" fmla="val 12500"/>
              <a:gd name="adj2" fmla="val -10000"/>
            </a:avLst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Dvojitá vlna 9"/>
          <p:cNvSpPr/>
          <p:nvPr/>
        </p:nvSpPr>
        <p:spPr bwMode="auto">
          <a:xfrm rot="5400000">
            <a:off x="5929322" y="2786058"/>
            <a:ext cx="1107289" cy="535785"/>
          </a:xfrm>
          <a:prstGeom prst="doubleWave">
            <a:avLst>
              <a:gd name="adj1" fmla="val 12500"/>
              <a:gd name="adj2" fmla="val -10000"/>
            </a:avLst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Dvojitá vlna 10"/>
          <p:cNvSpPr/>
          <p:nvPr/>
        </p:nvSpPr>
        <p:spPr bwMode="auto">
          <a:xfrm rot="5400000">
            <a:off x="5893603" y="1893083"/>
            <a:ext cx="1178727" cy="535785"/>
          </a:xfrm>
          <a:prstGeom prst="doubleWave">
            <a:avLst>
              <a:gd name="adj1" fmla="val 12500"/>
              <a:gd name="adj2" fmla="val -10000"/>
            </a:avLst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Dvojitá vlna 11"/>
          <p:cNvSpPr/>
          <p:nvPr/>
        </p:nvSpPr>
        <p:spPr bwMode="auto">
          <a:xfrm rot="5400000">
            <a:off x="5857884" y="928670"/>
            <a:ext cx="1250165" cy="535785"/>
          </a:xfrm>
          <a:prstGeom prst="doubleWave">
            <a:avLst>
              <a:gd name="adj1" fmla="val 12500"/>
              <a:gd name="adj2" fmla="val -10000"/>
            </a:avLst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Vývojový diagram: ukončení 12"/>
          <p:cNvSpPr/>
          <p:nvPr/>
        </p:nvSpPr>
        <p:spPr bwMode="auto">
          <a:xfrm>
            <a:off x="6500826" y="5286388"/>
            <a:ext cx="214314" cy="500066"/>
          </a:xfrm>
          <a:prstGeom prst="flowChartTerminator">
            <a:avLst/>
          </a:prstGeom>
          <a:solidFill>
            <a:srgbClr val="C75102"/>
          </a:solidFill>
          <a:ln w="9525" cap="flat" cmpd="sng" algn="ctr">
            <a:solidFill>
              <a:srgbClr val="C7510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Vývojový diagram: ukončení 13"/>
          <p:cNvSpPr/>
          <p:nvPr/>
        </p:nvSpPr>
        <p:spPr bwMode="auto">
          <a:xfrm>
            <a:off x="6500826" y="5572140"/>
            <a:ext cx="214314" cy="500066"/>
          </a:xfrm>
          <a:prstGeom prst="flowChartTerminator">
            <a:avLst/>
          </a:prstGeom>
          <a:solidFill>
            <a:srgbClr val="C75102"/>
          </a:solidFill>
          <a:ln w="9525" cap="flat" cmpd="sng" algn="ctr">
            <a:solidFill>
              <a:srgbClr val="C7510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Vývojový diagram: ukončení 14"/>
          <p:cNvSpPr/>
          <p:nvPr/>
        </p:nvSpPr>
        <p:spPr bwMode="auto">
          <a:xfrm>
            <a:off x="6500826" y="5857892"/>
            <a:ext cx="214314" cy="500066"/>
          </a:xfrm>
          <a:prstGeom prst="flowChartTerminator">
            <a:avLst/>
          </a:prstGeom>
          <a:solidFill>
            <a:srgbClr val="C75102"/>
          </a:solidFill>
          <a:ln w="9525" cap="flat" cmpd="sng" algn="ctr">
            <a:solidFill>
              <a:srgbClr val="C7510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Vývojový diagram: ukončení 15"/>
          <p:cNvSpPr/>
          <p:nvPr/>
        </p:nvSpPr>
        <p:spPr bwMode="auto">
          <a:xfrm>
            <a:off x="6500826" y="6072206"/>
            <a:ext cx="214314" cy="500066"/>
          </a:xfrm>
          <a:prstGeom prst="flowChartTerminator">
            <a:avLst/>
          </a:prstGeom>
          <a:solidFill>
            <a:srgbClr val="C75102"/>
          </a:solidFill>
          <a:ln w="9525" cap="flat" cmpd="sng" algn="ctr">
            <a:solidFill>
              <a:srgbClr val="C7510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929454" y="257174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stonek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929454" y="557214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kořen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358082" y="464344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semínko</a:t>
            </a:r>
            <a:endParaRPr lang="cs-CZ" dirty="0"/>
          </a:p>
        </p:txBody>
      </p:sp>
      <p:cxnSp>
        <p:nvCxnSpPr>
          <p:cNvPr id="21" name="Přímá spojovací šipka 20"/>
          <p:cNvCxnSpPr/>
          <p:nvPr/>
        </p:nvCxnSpPr>
        <p:spPr bwMode="auto">
          <a:xfrm>
            <a:off x="4429124" y="5143512"/>
            <a:ext cx="1571636" cy="50006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 bwMode="auto">
          <a:xfrm>
            <a:off x="4143372" y="4071942"/>
            <a:ext cx="1643074" cy="7143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500"/>
                            </p:stCondLst>
                            <p:childTnLst>
                              <p:par>
                                <p:cTn id="6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tropismy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thigmotropismy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ovíjivé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pohyby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úponků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popínavých rostlin po dotyku s oporou 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hydrotropismus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reakce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vodu, některé kořeny mohou růst směrem nahoru, jestliže je ve vyšších polohách více vody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nastie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indukované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neorientované pohyby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rostlin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vyvolané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teploty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intenzita světla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otřesy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nastie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24000"/>
            <a:ext cx="5167322" cy="4495800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termonastie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projevují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otevíráním květu vlivem tepla a   zavíráním vlivem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chladu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fotonastie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otevírání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zavírání květů vlivem změny intenzity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světla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00826" y="4786322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hlinkClick r:id="rId2"/>
              </a:rPr>
              <a:t>video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572264" y="2071678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hlinkClick r:id="rId3"/>
              </a:rPr>
              <a:t>video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-green cave design template">
  <a:themeElements>
    <a:clrScheme name="Motiv sady Offic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Motiv sady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131</TotalTime>
  <Words>215</Words>
  <Application>Microsoft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Blue-green cave design template</vt:lpstr>
      <vt:lpstr>Snímek 1</vt:lpstr>
      <vt:lpstr>Pohyby rostlin </vt:lpstr>
      <vt:lpstr>pohyby lokomoční </vt:lpstr>
      <vt:lpstr>pohyby ohybové</vt:lpstr>
      <vt:lpstr>tropismy</vt:lpstr>
      <vt:lpstr>tropismy</vt:lpstr>
      <vt:lpstr>nastie</vt:lpstr>
      <vt:lpstr>nastie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Pohyby rostlin </dc:title>
  <dc:subject/>
  <dc:creator>*</dc:creator>
  <cp:keywords/>
  <dc:description/>
  <cp:lastModifiedBy>*</cp:lastModifiedBy>
  <cp:revision>14</cp:revision>
  <cp:lastPrinted>1601-01-01T00:00:00Z</cp:lastPrinted>
  <dcterms:created xsi:type="dcterms:W3CDTF">2013-06-01T13:18:08Z</dcterms:created>
  <dcterms:modified xsi:type="dcterms:W3CDTF">2013-06-02T19:06:17Z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TC010721211033</vt:lpwstr>
  </property>
</Properties>
</file>