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C75102"/>
    <a:srgbClr val="FF9D00"/>
    <a:srgbClr val="FF6702"/>
    <a:srgbClr val="FF3305"/>
    <a:srgbClr val="CF3E00"/>
    <a:srgbClr val="236F7A"/>
    <a:srgbClr val="EEB42D"/>
    <a:srgbClr val="5706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0" autoAdjust="0"/>
    <p:restoredTop sz="94600" autoAdjust="0"/>
  </p:normalViewPr>
  <p:slideViewPr>
    <p:cSldViewPr>
      <p:cViewPr varScale="1">
        <p:scale>
          <a:sx n="111" d="100"/>
          <a:sy n="11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39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F3F057-772E-4E93-BF1F-976DB8D723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86370-0533-4BB3-9791-319DEFB095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73AD8-878C-4307-8A01-C7AEAD8ED2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CFBCE-6AF7-4D0A-9C47-64C255BFCD4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D309C-7439-45BF-ADBE-13931DAFE2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15A7-9460-44DE-97B3-8E674A64B9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386FC-E483-4C5A-AC6F-F60D685391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85E49-3E81-4A3B-9179-C1517B3F3C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1E063-4F93-4227-BC07-15EF676CF06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AD32-4CC6-4746-9A17-5912371D81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F25C7-B355-4892-AADE-F495F0D7C2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AEE5245-F5A3-4A54-95F6-9C863D6095E2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Růst rostlin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fytohormonů a jejich působení,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doplněná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schématy.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fytohormony, auxin, cytokinin, giberelin,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kys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abscisová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17.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Růst rostlin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28794" y="4038600"/>
            <a:ext cx="6148406" cy="1066800"/>
          </a:xfrm>
        </p:spPr>
        <p:txBody>
          <a:bodyPr/>
          <a:lstStyle/>
          <a:p>
            <a:r>
              <a:rPr lang="cs-CZ" dirty="0" smtClean="0"/>
              <a:t>Fáze růstu rostlin</a:t>
            </a:r>
          </a:p>
          <a:p>
            <a:r>
              <a:rPr lang="cs-CZ" dirty="0" smtClean="0"/>
              <a:t>Faktory ovlivňující růst rostlin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29520" y="600076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smtClean="0">
                <a:latin typeface="Arial Black" pitchFamily="34" charset="0"/>
              </a:rPr>
              <a:t>Hu1_15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růstu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357298"/>
            <a:ext cx="7543800" cy="4495800"/>
          </a:xfrm>
        </p:spPr>
        <p:txBody>
          <a:bodyPr/>
          <a:lstStyle/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neukončený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růst (nepohyblivost)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fáze růstu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embryonální </a:t>
            </a:r>
            <a:r>
              <a:rPr lang="cs-CZ" sz="2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fáze růstu</a:t>
            </a:r>
            <a:endParaRPr lang="cs-CZ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dělení buněk (zvětšování počtu)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meristémech (vrcholy stonků, kořenů)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sekundárních meristémech</a:t>
            </a:r>
          </a:p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prodlužovací fáze růstu</a:t>
            </a:r>
            <a:endParaRPr lang="cs-CZ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buňky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nedělí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vakuoly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nasávají vodu (splývají v jednu centrální vakuolu)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cytoplazma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 jádrem zatlačena k </a:t>
            </a:r>
            <a:r>
              <a:rPr lang="cs-CZ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buň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stěně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diferenciační fáze růstu</a:t>
            </a:r>
            <a:endParaRPr lang="cs-CZ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tvarové </a:t>
            </a: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funkční rozlišení buněk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Faktory ovlivňující růst </a:t>
            </a: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4167190" cy="4495800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rostlinné hormony (fytohormony)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stimulátory </a:t>
            </a:r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růstu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auxin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hromadí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ve vrcholcích stonků rostlin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stimuluje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růst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vyšších koncentracích brzdí růst postranních pupenů (řez dřevin)</a:t>
            </a:r>
          </a:p>
          <a:p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pic>
        <p:nvPicPr>
          <p:cNvPr id="4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5072066" y="1285860"/>
            <a:ext cx="3076597" cy="4989076"/>
          </a:xfrm>
          <a:prstGeom prst="roundRect">
            <a:avLst/>
          </a:prstGeom>
          <a:noFill/>
        </p:spPr>
      </p:pic>
      <p:sp>
        <p:nvSpPr>
          <p:cNvPr id="5" name="Šipka dolů 4"/>
          <p:cNvSpPr/>
          <p:nvPr/>
        </p:nvSpPr>
        <p:spPr>
          <a:xfrm rot="17839985">
            <a:off x="4814456" y="501070"/>
            <a:ext cx="642942" cy="158061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auxin</a:t>
            </a:r>
            <a:endParaRPr lang="cs-CZ" b="1" dirty="0"/>
          </a:p>
        </p:txBody>
      </p:sp>
      <p:sp>
        <p:nvSpPr>
          <p:cNvPr id="6" name="Šipka dolů 5"/>
          <p:cNvSpPr/>
          <p:nvPr/>
        </p:nvSpPr>
        <p:spPr>
          <a:xfrm rot="2286256">
            <a:off x="7491515" y="244245"/>
            <a:ext cx="642942" cy="158061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auxin</a:t>
            </a:r>
            <a:endParaRPr lang="cs-CZ" b="1" dirty="0"/>
          </a:p>
        </p:txBody>
      </p:sp>
      <p:sp>
        <p:nvSpPr>
          <p:cNvPr id="7" name="Šipka dolů 6"/>
          <p:cNvSpPr/>
          <p:nvPr/>
        </p:nvSpPr>
        <p:spPr>
          <a:xfrm rot="2311076">
            <a:off x="7851744" y="1028347"/>
            <a:ext cx="642942" cy="158061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auxin</a:t>
            </a:r>
            <a:endParaRPr lang="cs-CZ" b="1" dirty="0"/>
          </a:p>
        </p:txBody>
      </p:sp>
      <p:sp>
        <p:nvSpPr>
          <p:cNvPr id="8" name="Šipka dolů 7"/>
          <p:cNvSpPr/>
          <p:nvPr/>
        </p:nvSpPr>
        <p:spPr>
          <a:xfrm rot="18777232">
            <a:off x="4476507" y="1555112"/>
            <a:ext cx="642942" cy="158061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auxin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Faktory ovlivňující růst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4310066" cy="4495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rostlinné hormony (fytohormony)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  <a:latin typeface="+mn-lt"/>
              </a:rPr>
              <a:t>stimulátory růstu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cytokinin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hromadí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ve vrcholcích kořenů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stimuluje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růst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vyšších koncentracích brzdí růst postranních kořenů </a:t>
            </a:r>
            <a:endParaRPr lang="cs-CZ" sz="2400" dirty="0"/>
          </a:p>
        </p:txBody>
      </p:sp>
      <p:pic>
        <p:nvPicPr>
          <p:cNvPr id="4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5429256" y="1214422"/>
            <a:ext cx="3076597" cy="4989076"/>
          </a:xfrm>
          <a:prstGeom prst="roundRect">
            <a:avLst/>
          </a:prstGeom>
          <a:noFill/>
        </p:spPr>
      </p:pic>
      <p:sp>
        <p:nvSpPr>
          <p:cNvPr id="5" name="Šipka dolů 4"/>
          <p:cNvSpPr/>
          <p:nvPr/>
        </p:nvSpPr>
        <p:spPr>
          <a:xfrm rot="18515844">
            <a:off x="4842810" y="3325137"/>
            <a:ext cx="642942" cy="26477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cytokinin</a:t>
            </a:r>
            <a:endParaRPr lang="cs-CZ" b="1" dirty="0"/>
          </a:p>
        </p:txBody>
      </p:sp>
      <p:sp>
        <p:nvSpPr>
          <p:cNvPr id="6" name="Šipka dolů 5"/>
          <p:cNvSpPr/>
          <p:nvPr/>
        </p:nvSpPr>
        <p:spPr>
          <a:xfrm rot="19232812">
            <a:off x="6054385" y="2902997"/>
            <a:ext cx="642942" cy="26477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cytokinin</a:t>
            </a:r>
            <a:endParaRPr lang="cs-CZ" b="1" dirty="0"/>
          </a:p>
        </p:txBody>
      </p:sp>
      <p:sp>
        <p:nvSpPr>
          <p:cNvPr id="7" name="Šipka dolů 6"/>
          <p:cNvSpPr/>
          <p:nvPr/>
        </p:nvSpPr>
        <p:spPr>
          <a:xfrm rot="1423824">
            <a:off x="7863675" y="2946370"/>
            <a:ext cx="642942" cy="26477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cytokinin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Faktory ovlivňující růst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500174"/>
            <a:ext cx="3643338" cy="4495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rostlinné hormony (fytohormony)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stimulátory růstu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gibereliny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hromadí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v nejmladších listech a kořenech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stimuluje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růst</a:t>
            </a:r>
          </a:p>
          <a:p>
            <a:endParaRPr lang="cs-CZ" dirty="0"/>
          </a:p>
        </p:txBody>
      </p:sp>
      <p:pic>
        <p:nvPicPr>
          <p:cNvPr id="4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5143504" y="1214422"/>
            <a:ext cx="3076597" cy="4989076"/>
          </a:xfrm>
          <a:prstGeom prst="roundRect">
            <a:avLst/>
          </a:prstGeom>
          <a:noFill/>
        </p:spPr>
      </p:pic>
      <p:grpSp>
        <p:nvGrpSpPr>
          <p:cNvPr id="5" name="Skupina 4"/>
          <p:cNvGrpSpPr/>
          <p:nvPr/>
        </p:nvGrpSpPr>
        <p:grpSpPr>
          <a:xfrm rot="3561305">
            <a:off x="5957096" y="1908497"/>
            <a:ext cx="444519" cy="249215"/>
            <a:chOff x="500034" y="2928934"/>
            <a:chExt cx="1143008" cy="428628"/>
          </a:xfrm>
        </p:grpSpPr>
        <p:sp>
          <p:nvSpPr>
            <p:cNvPr id="6" name="Elipsa 5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>
              <a:stCxn id="6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>
              <a:stCxn id="6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>
              <a:stCxn id="6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>
              <a:stCxn id="6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>
              <a:stCxn id="6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>
              <a:stCxn id="6" idx="7"/>
              <a:endCxn id="6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>
              <a:stCxn id="6" idx="5"/>
              <a:endCxn id="6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 rot="4486622">
            <a:off x="6314286" y="1336994"/>
            <a:ext cx="444519" cy="249215"/>
            <a:chOff x="500034" y="2928934"/>
            <a:chExt cx="1143008" cy="428628"/>
          </a:xfrm>
        </p:grpSpPr>
        <p:sp>
          <p:nvSpPr>
            <p:cNvPr id="15" name="Elipsa 14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" name="Přímá spojovací čára 15"/>
            <p:cNvCxnSpPr>
              <a:stCxn id="15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>
              <a:stCxn id="15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>
              <a:stCxn id="15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>
              <a:stCxn id="15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>
              <a:stCxn id="15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>
              <a:stCxn id="15" idx="7"/>
              <a:endCxn id="15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>
              <a:stCxn id="15" idx="5"/>
              <a:endCxn id="15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22"/>
          <p:cNvGrpSpPr/>
          <p:nvPr/>
        </p:nvGrpSpPr>
        <p:grpSpPr>
          <a:xfrm rot="6107108">
            <a:off x="6731694" y="1404277"/>
            <a:ext cx="444519" cy="249215"/>
            <a:chOff x="500034" y="2928934"/>
            <a:chExt cx="1143008" cy="428628"/>
          </a:xfrm>
        </p:grpSpPr>
        <p:sp>
          <p:nvSpPr>
            <p:cNvPr id="24" name="Elipsa 23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5" name="Přímá spojovací čára 24"/>
            <p:cNvCxnSpPr>
              <a:stCxn id="24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>
              <a:stCxn id="24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>
              <a:stCxn id="24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>
              <a:stCxn id="24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>
              <a:stCxn id="24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>
              <a:stCxn id="24" idx="7"/>
              <a:endCxn id="24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>
              <a:stCxn id="24" idx="5"/>
              <a:endCxn id="24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 rot="3148938">
            <a:off x="5369750" y="2199246"/>
            <a:ext cx="444519" cy="249215"/>
            <a:chOff x="500034" y="2928934"/>
            <a:chExt cx="1143008" cy="428628"/>
          </a:xfrm>
        </p:grpSpPr>
        <p:sp>
          <p:nvSpPr>
            <p:cNvPr id="33" name="Elipsa 32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ovací čára 33"/>
            <p:cNvCxnSpPr>
              <a:stCxn id="33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>
              <a:stCxn id="33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>
              <a:stCxn id="33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>
              <a:stCxn id="33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>
              <a:stCxn id="33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38"/>
            <p:cNvCxnSpPr>
              <a:stCxn id="33" idx="7"/>
              <a:endCxn id="33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>
              <a:stCxn id="33" idx="5"/>
              <a:endCxn id="33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Skupina 40"/>
          <p:cNvGrpSpPr/>
          <p:nvPr/>
        </p:nvGrpSpPr>
        <p:grpSpPr>
          <a:xfrm rot="4486622">
            <a:off x="5814219" y="1408433"/>
            <a:ext cx="444519" cy="249215"/>
            <a:chOff x="500034" y="2928934"/>
            <a:chExt cx="1143008" cy="428628"/>
          </a:xfrm>
        </p:grpSpPr>
        <p:sp>
          <p:nvSpPr>
            <p:cNvPr id="42" name="Elipsa 41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3" name="Přímá spojovací čára 42"/>
            <p:cNvCxnSpPr>
              <a:stCxn id="42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>
              <a:stCxn id="42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>
              <a:stCxn id="42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>
              <a:stCxn id="42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>
              <a:stCxn id="42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>
              <a:stCxn id="42" idx="7"/>
              <a:endCxn id="42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>
              <a:stCxn id="42" idx="5"/>
              <a:endCxn id="42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Skupina 49"/>
          <p:cNvGrpSpPr/>
          <p:nvPr/>
        </p:nvGrpSpPr>
        <p:grpSpPr>
          <a:xfrm rot="7923145">
            <a:off x="7234343" y="1409751"/>
            <a:ext cx="444519" cy="249215"/>
            <a:chOff x="500034" y="2928934"/>
            <a:chExt cx="1143008" cy="428628"/>
          </a:xfrm>
        </p:grpSpPr>
        <p:sp>
          <p:nvSpPr>
            <p:cNvPr id="51" name="Elipsa 50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2" name="Přímá spojovací čára 51"/>
            <p:cNvCxnSpPr>
              <a:stCxn id="51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>
              <a:stCxn id="51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>
              <a:stCxn id="51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>
              <a:stCxn id="51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51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ovací čára 56"/>
            <p:cNvCxnSpPr>
              <a:stCxn id="51" idx="7"/>
              <a:endCxn id="51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>
              <a:stCxn id="51" idx="5"/>
              <a:endCxn id="51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Skupina 58"/>
          <p:cNvGrpSpPr/>
          <p:nvPr/>
        </p:nvGrpSpPr>
        <p:grpSpPr>
          <a:xfrm rot="4486622">
            <a:off x="5385591" y="1622746"/>
            <a:ext cx="444519" cy="249215"/>
            <a:chOff x="500034" y="2928934"/>
            <a:chExt cx="1143008" cy="428628"/>
          </a:xfrm>
        </p:grpSpPr>
        <p:sp>
          <p:nvSpPr>
            <p:cNvPr id="60" name="Elipsa 59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1" name="Přímá spojovací čára 60"/>
            <p:cNvCxnSpPr>
              <a:stCxn id="60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ovací čára 61"/>
            <p:cNvCxnSpPr>
              <a:stCxn id="60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>
              <a:stCxn id="60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>
              <a:stCxn id="60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>
              <a:stCxn id="60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ovací čára 65"/>
            <p:cNvCxnSpPr>
              <a:stCxn id="60" idx="7"/>
              <a:endCxn id="60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>
              <a:stCxn id="60" idx="5"/>
              <a:endCxn id="60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Skupina 67"/>
          <p:cNvGrpSpPr/>
          <p:nvPr/>
        </p:nvGrpSpPr>
        <p:grpSpPr>
          <a:xfrm rot="4486622">
            <a:off x="5314153" y="2837193"/>
            <a:ext cx="444519" cy="249215"/>
            <a:chOff x="500034" y="2928934"/>
            <a:chExt cx="1143008" cy="428628"/>
          </a:xfrm>
        </p:grpSpPr>
        <p:sp>
          <p:nvSpPr>
            <p:cNvPr id="69" name="Elipsa 68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0" name="Přímá spojovací čára 69"/>
            <p:cNvCxnSpPr>
              <a:stCxn id="69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ovací čára 70"/>
            <p:cNvCxnSpPr>
              <a:stCxn id="69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>
              <a:stCxn id="69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>
              <a:stCxn id="69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>
              <a:stCxn id="69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ovací čára 74"/>
            <p:cNvCxnSpPr>
              <a:stCxn id="69" idx="7"/>
              <a:endCxn id="69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ovací čára 75"/>
            <p:cNvCxnSpPr>
              <a:stCxn id="69" idx="5"/>
              <a:endCxn id="69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Skupina 76"/>
          <p:cNvGrpSpPr/>
          <p:nvPr/>
        </p:nvGrpSpPr>
        <p:grpSpPr>
          <a:xfrm rot="7475941">
            <a:off x="7507475" y="2272217"/>
            <a:ext cx="444519" cy="249215"/>
            <a:chOff x="500034" y="2928934"/>
            <a:chExt cx="1143008" cy="428628"/>
          </a:xfrm>
        </p:grpSpPr>
        <p:sp>
          <p:nvSpPr>
            <p:cNvPr id="78" name="Elipsa 77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9" name="Přímá spojovací čára 78"/>
            <p:cNvCxnSpPr>
              <a:stCxn id="78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Přímá spojovací čára 79"/>
            <p:cNvCxnSpPr>
              <a:stCxn id="78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>
              <a:stCxn id="78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>
              <a:stCxn id="78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ovací čára 82"/>
            <p:cNvCxnSpPr>
              <a:stCxn id="78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ovací čára 83"/>
            <p:cNvCxnSpPr>
              <a:stCxn id="78" idx="7"/>
              <a:endCxn id="78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Přímá spojovací čára 84"/>
            <p:cNvCxnSpPr>
              <a:stCxn id="78" idx="5"/>
              <a:endCxn id="78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Skupina 85"/>
          <p:cNvGrpSpPr/>
          <p:nvPr/>
        </p:nvGrpSpPr>
        <p:grpSpPr>
          <a:xfrm rot="5621167">
            <a:off x="6845833" y="1891129"/>
            <a:ext cx="444519" cy="249215"/>
            <a:chOff x="500034" y="2928934"/>
            <a:chExt cx="1143008" cy="428628"/>
          </a:xfrm>
        </p:grpSpPr>
        <p:sp>
          <p:nvSpPr>
            <p:cNvPr id="87" name="Elipsa 86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8" name="Přímá spojovací čára 87"/>
            <p:cNvCxnSpPr>
              <a:stCxn id="87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Přímá spojovací čára 88"/>
            <p:cNvCxnSpPr>
              <a:stCxn id="87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ovací čára 89"/>
            <p:cNvCxnSpPr>
              <a:stCxn id="87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ovací čára 90"/>
            <p:cNvCxnSpPr>
              <a:stCxn id="87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čára 91"/>
            <p:cNvCxnSpPr>
              <a:stCxn id="87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ovací čára 92"/>
            <p:cNvCxnSpPr>
              <a:stCxn id="87" idx="7"/>
              <a:endCxn id="87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>
              <a:stCxn id="87" idx="5"/>
              <a:endCxn id="87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Skupina 94"/>
          <p:cNvGrpSpPr/>
          <p:nvPr/>
        </p:nvGrpSpPr>
        <p:grpSpPr>
          <a:xfrm rot="4486622">
            <a:off x="6314286" y="1837059"/>
            <a:ext cx="444519" cy="249215"/>
            <a:chOff x="500034" y="2928934"/>
            <a:chExt cx="1143008" cy="428628"/>
          </a:xfrm>
        </p:grpSpPr>
        <p:sp>
          <p:nvSpPr>
            <p:cNvPr id="96" name="Elipsa 95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7" name="Přímá spojovací čára 96"/>
            <p:cNvCxnSpPr>
              <a:stCxn id="96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ovací čára 97"/>
            <p:cNvCxnSpPr>
              <a:stCxn id="96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ovací čára 98"/>
            <p:cNvCxnSpPr>
              <a:stCxn id="96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ovací čára 99"/>
            <p:cNvCxnSpPr>
              <a:stCxn id="96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>
              <a:stCxn id="96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>
              <a:stCxn id="96" idx="7"/>
              <a:endCxn id="96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ovací čára 102"/>
            <p:cNvCxnSpPr>
              <a:stCxn id="96" idx="5"/>
              <a:endCxn id="96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Skupina 103"/>
          <p:cNvGrpSpPr/>
          <p:nvPr/>
        </p:nvGrpSpPr>
        <p:grpSpPr>
          <a:xfrm rot="4486622">
            <a:off x="5885657" y="2980068"/>
            <a:ext cx="444519" cy="249215"/>
            <a:chOff x="500034" y="2928934"/>
            <a:chExt cx="1143008" cy="428628"/>
          </a:xfrm>
        </p:grpSpPr>
        <p:sp>
          <p:nvSpPr>
            <p:cNvPr id="105" name="Elipsa 104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6" name="Přímá spojovací čára 105"/>
            <p:cNvCxnSpPr>
              <a:stCxn id="105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ovací čára 106"/>
            <p:cNvCxnSpPr>
              <a:stCxn id="105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ovací čára 107"/>
            <p:cNvCxnSpPr>
              <a:stCxn id="105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ovací čára 108"/>
            <p:cNvCxnSpPr>
              <a:stCxn id="105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ovací čára 109"/>
            <p:cNvCxnSpPr>
              <a:stCxn id="105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ovací čára 110"/>
            <p:cNvCxnSpPr>
              <a:stCxn id="105" idx="7"/>
              <a:endCxn id="105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ovací čára 111"/>
            <p:cNvCxnSpPr>
              <a:stCxn id="105" idx="5"/>
              <a:endCxn id="105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Skupina 112"/>
          <p:cNvGrpSpPr/>
          <p:nvPr/>
        </p:nvGrpSpPr>
        <p:grpSpPr>
          <a:xfrm rot="5562187">
            <a:off x="6556394" y="2817901"/>
            <a:ext cx="444519" cy="249215"/>
            <a:chOff x="500034" y="2928934"/>
            <a:chExt cx="1143008" cy="428628"/>
          </a:xfrm>
        </p:grpSpPr>
        <p:sp>
          <p:nvSpPr>
            <p:cNvPr id="114" name="Elipsa 113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5" name="Přímá spojovací čára 114"/>
            <p:cNvCxnSpPr>
              <a:stCxn id="114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ovací čára 115"/>
            <p:cNvCxnSpPr>
              <a:stCxn id="114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ovací čára 116"/>
            <p:cNvCxnSpPr>
              <a:stCxn id="114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>
              <a:stCxn id="114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ovací čára 118"/>
            <p:cNvCxnSpPr>
              <a:stCxn id="114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ovací čára 119"/>
            <p:cNvCxnSpPr>
              <a:stCxn id="114" idx="7"/>
              <a:endCxn id="114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ovací čára 120"/>
            <p:cNvCxnSpPr>
              <a:stCxn id="114" idx="5"/>
              <a:endCxn id="114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Skupina 121"/>
          <p:cNvGrpSpPr/>
          <p:nvPr/>
        </p:nvGrpSpPr>
        <p:grpSpPr>
          <a:xfrm rot="6477576">
            <a:off x="7171541" y="2765753"/>
            <a:ext cx="444519" cy="249215"/>
            <a:chOff x="500034" y="2928934"/>
            <a:chExt cx="1143008" cy="428628"/>
          </a:xfrm>
        </p:grpSpPr>
        <p:sp>
          <p:nvSpPr>
            <p:cNvPr id="123" name="Elipsa 122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4" name="Přímá spojovací čára 123"/>
            <p:cNvCxnSpPr>
              <a:stCxn id="123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ovací čára 124"/>
            <p:cNvCxnSpPr>
              <a:stCxn id="123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ovací čára 125"/>
            <p:cNvCxnSpPr>
              <a:stCxn id="123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ovací čára 126"/>
            <p:cNvCxnSpPr>
              <a:stCxn id="123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ovací čára 127"/>
            <p:cNvCxnSpPr>
              <a:stCxn id="123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Přímá spojovací čára 128"/>
            <p:cNvCxnSpPr>
              <a:stCxn id="123" idx="7"/>
              <a:endCxn id="123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ovací čára 129"/>
            <p:cNvCxnSpPr>
              <a:stCxn id="123" idx="5"/>
              <a:endCxn id="123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Skupina 130"/>
          <p:cNvGrpSpPr/>
          <p:nvPr/>
        </p:nvGrpSpPr>
        <p:grpSpPr>
          <a:xfrm rot="4486622">
            <a:off x="6528600" y="2337126"/>
            <a:ext cx="444519" cy="249215"/>
            <a:chOff x="500034" y="2928934"/>
            <a:chExt cx="1143008" cy="428628"/>
          </a:xfrm>
        </p:grpSpPr>
        <p:sp>
          <p:nvSpPr>
            <p:cNvPr id="132" name="Elipsa 131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3" name="Přímá spojovací čára 132"/>
            <p:cNvCxnSpPr>
              <a:stCxn id="132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ovací čára 133"/>
            <p:cNvCxnSpPr>
              <a:stCxn id="132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Přímá spojovací čára 134"/>
            <p:cNvCxnSpPr>
              <a:stCxn id="132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Přímá spojovací čára 135"/>
            <p:cNvCxnSpPr>
              <a:stCxn id="132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Přímá spojovací čára 136"/>
            <p:cNvCxnSpPr>
              <a:stCxn id="132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ovací čára 137"/>
            <p:cNvCxnSpPr>
              <a:stCxn id="132" idx="7"/>
              <a:endCxn id="132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Přímá spojovací čára 138"/>
            <p:cNvCxnSpPr>
              <a:stCxn id="132" idx="5"/>
              <a:endCxn id="132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Skupina 139"/>
          <p:cNvGrpSpPr/>
          <p:nvPr/>
        </p:nvGrpSpPr>
        <p:grpSpPr>
          <a:xfrm rot="6252845">
            <a:off x="7171542" y="2265688"/>
            <a:ext cx="444519" cy="249215"/>
            <a:chOff x="500034" y="2928934"/>
            <a:chExt cx="1143008" cy="428628"/>
          </a:xfrm>
        </p:grpSpPr>
        <p:sp>
          <p:nvSpPr>
            <p:cNvPr id="141" name="Elipsa 140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2" name="Přímá spojovací čára 141"/>
            <p:cNvCxnSpPr>
              <a:stCxn id="141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ovací čára 142"/>
            <p:cNvCxnSpPr>
              <a:stCxn id="141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ovací čára 143"/>
            <p:cNvCxnSpPr>
              <a:stCxn id="141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ovací čára 144"/>
            <p:cNvCxnSpPr>
              <a:stCxn id="141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ovací čára 145"/>
            <p:cNvCxnSpPr>
              <a:stCxn id="141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ovací čára 146"/>
            <p:cNvCxnSpPr>
              <a:stCxn id="141" idx="7"/>
              <a:endCxn id="141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Přímá spojovací čára 147"/>
            <p:cNvCxnSpPr>
              <a:stCxn id="141" idx="5"/>
              <a:endCxn id="141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Skupina 148"/>
          <p:cNvGrpSpPr/>
          <p:nvPr/>
        </p:nvGrpSpPr>
        <p:grpSpPr>
          <a:xfrm rot="4486622">
            <a:off x="5957096" y="2480002"/>
            <a:ext cx="444519" cy="249215"/>
            <a:chOff x="500034" y="2928934"/>
            <a:chExt cx="1143008" cy="428628"/>
          </a:xfrm>
        </p:grpSpPr>
        <p:sp>
          <p:nvSpPr>
            <p:cNvPr id="150" name="Elipsa 149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1" name="Přímá spojovací čára 150"/>
            <p:cNvCxnSpPr>
              <a:stCxn id="150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Přímá spojovací čára 151"/>
            <p:cNvCxnSpPr>
              <a:stCxn id="150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Přímá spojovací čára 152"/>
            <p:cNvCxnSpPr>
              <a:stCxn id="150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ovací čára 153"/>
            <p:cNvCxnSpPr>
              <a:stCxn id="150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ovací čára 154"/>
            <p:cNvCxnSpPr>
              <a:stCxn id="150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Přímá spojovací čára 155"/>
            <p:cNvCxnSpPr>
              <a:stCxn id="150" idx="7"/>
              <a:endCxn id="150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ovací čára 156"/>
            <p:cNvCxnSpPr>
              <a:stCxn id="150" idx="5"/>
              <a:endCxn id="150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Volný tvar 158"/>
          <p:cNvSpPr/>
          <p:nvPr/>
        </p:nvSpPr>
        <p:spPr>
          <a:xfrm>
            <a:off x="5682953" y="5640224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Volný tvar 159"/>
          <p:cNvSpPr/>
          <p:nvPr/>
        </p:nvSpPr>
        <p:spPr>
          <a:xfrm>
            <a:off x="5835353" y="5792624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Volný tvar 160"/>
          <p:cNvSpPr/>
          <p:nvPr/>
        </p:nvSpPr>
        <p:spPr>
          <a:xfrm rot="16624896">
            <a:off x="6811527" y="5731137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Volný tvar 161"/>
          <p:cNvSpPr/>
          <p:nvPr/>
        </p:nvSpPr>
        <p:spPr>
          <a:xfrm>
            <a:off x="5357818" y="5715016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" name="Volný tvar 162"/>
          <p:cNvSpPr/>
          <p:nvPr/>
        </p:nvSpPr>
        <p:spPr>
          <a:xfrm rot="15776157">
            <a:off x="7525860" y="5659650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Volný tvar 163"/>
          <p:cNvSpPr/>
          <p:nvPr/>
        </p:nvSpPr>
        <p:spPr>
          <a:xfrm rot="16552679">
            <a:off x="7308363" y="5799234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Volný tvar 164"/>
          <p:cNvSpPr/>
          <p:nvPr/>
        </p:nvSpPr>
        <p:spPr>
          <a:xfrm rot="15510238">
            <a:off x="7322673" y="5171130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Volný tvar 165"/>
          <p:cNvSpPr/>
          <p:nvPr/>
        </p:nvSpPr>
        <p:spPr>
          <a:xfrm rot="17188680">
            <a:off x="6619292" y="5825567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Volný tvar 166"/>
          <p:cNvSpPr/>
          <p:nvPr/>
        </p:nvSpPr>
        <p:spPr>
          <a:xfrm>
            <a:off x="6286512" y="5857892"/>
            <a:ext cx="350378" cy="359825"/>
          </a:xfrm>
          <a:custGeom>
            <a:avLst/>
            <a:gdLst>
              <a:gd name="connsiteX0" fmla="*/ 350378 w 350378"/>
              <a:gd name="connsiteY0" fmla="*/ 0 h 359825"/>
              <a:gd name="connsiteX1" fmla="*/ 264920 w 350378"/>
              <a:gd name="connsiteY1" fmla="*/ 42729 h 359825"/>
              <a:gd name="connsiteX2" fmla="*/ 222191 w 350378"/>
              <a:gd name="connsiteY2" fmla="*/ 85458 h 359825"/>
              <a:gd name="connsiteX3" fmla="*/ 188008 w 350378"/>
              <a:gd name="connsiteY3" fmla="*/ 162370 h 359825"/>
              <a:gd name="connsiteX4" fmla="*/ 179462 w 350378"/>
              <a:gd name="connsiteY4" fmla="*/ 196554 h 359825"/>
              <a:gd name="connsiteX5" fmla="*/ 128187 w 350378"/>
              <a:gd name="connsiteY5" fmla="*/ 247828 h 359825"/>
              <a:gd name="connsiteX6" fmla="*/ 111096 w 350378"/>
              <a:gd name="connsiteY6" fmla="*/ 273466 h 359825"/>
              <a:gd name="connsiteX7" fmla="*/ 85458 w 350378"/>
              <a:gd name="connsiteY7" fmla="*/ 282012 h 359825"/>
              <a:gd name="connsiteX8" fmla="*/ 59821 w 350378"/>
              <a:gd name="connsiteY8" fmla="*/ 299103 h 359825"/>
              <a:gd name="connsiteX9" fmla="*/ 34183 w 350378"/>
              <a:gd name="connsiteY9" fmla="*/ 350378 h 359825"/>
              <a:gd name="connsiteX10" fmla="*/ 0 w 350378"/>
              <a:gd name="connsiteY10" fmla="*/ 358924 h 35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378" h="359825">
                <a:moveTo>
                  <a:pt x="350378" y="0"/>
                </a:moveTo>
                <a:cubicBezTo>
                  <a:pt x="321892" y="14243"/>
                  <a:pt x="282586" y="16230"/>
                  <a:pt x="264920" y="42729"/>
                </a:cubicBezTo>
                <a:cubicBezTo>
                  <a:pt x="242131" y="76913"/>
                  <a:pt x="256374" y="62670"/>
                  <a:pt x="222191" y="85458"/>
                </a:cubicBezTo>
                <a:cubicBezTo>
                  <a:pt x="199744" y="119129"/>
                  <a:pt x="200212" y="113555"/>
                  <a:pt x="188008" y="162370"/>
                </a:cubicBezTo>
                <a:cubicBezTo>
                  <a:pt x="185159" y="173765"/>
                  <a:pt x="186198" y="186932"/>
                  <a:pt x="179462" y="196554"/>
                </a:cubicBezTo>
                <a:cubicBezTo>
                  <a:pt x="165601" y="216356"/>
                  <a:pt x="141594" y="227716"/>
                  <a:pt x="128187" y="247828"/>
                </a:cubicBezTo>
                <a:cubicBezTo>
                  <a:pt x="122490" y="256374"/>
                  <a:pt x="119116" y="267050"/>
                  <a:pt x="111096" y="273466"/>
                </a:cubicBezTo>
                <a:cubicBezTo>
                  <a:pt x="104062" y="279094"/>
                  <a:pt x="93515" y="277983"/>
                  <a:pt x="85458" y="282012"/>
                </a:cubicBezTo>
                <a:cubicBezTo>
                  <a:pt x="76272" y="286605"/>
                  <a:pt x="68367" y="293406"/>
                  <a:pt x="59821" y="299103"/>
                </a:cubicBezTo>
                <a:cubicBezTo>
                  <a:pt x="54191" y="315992"/>
                  <a:pt x="49243" y="338330"/>
                  <a:pt x="34183" y="350378"/>
                </a:cubicBezTo>
                <a:cubicBezTo>
                  <a:pt x="22375" y="359825"/>
                  <a:pt x="12326" y="358924"/>
                  <a:pt x="0" y="358924"/>
                </a:cubicBezTo>
              </a:path>
            </a:pathLst>
          </a:custGeom>
          <a:ln w="19050">
            <a:solidFill>
              <a:srgbClr val="C751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Šipka dolů 167"/>
          <p:cNvSpPr/>
          <p:nvPr/>
        </p:nvSpPr>
        <p:spPr>
          <a:xfrm rot="17137562">
            <a:off x="3833556" y="51020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giberel</a:t>
            </a:r>
            <a:endParaRPr lang="cs-CZ" b="1" dirty="0" smtClean="0"/>
          </a:p>
          <a:p>
            <a:pPr algn="ctr"/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169" name="Šipka dolů 168"/>
          <p:cNvSpPr/>
          <p:nvPr/>
        </p:nvSpPr>
        <p:spPr>
          <a:xfrm rot="1724992">
            <a:off x="7900203" y="-9527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giberel</a:t>
            </a:r>
            <a:endParaRPr lang="cs-CZ" b="1" dirty="0" smtClean="0"/>
          </a:p>
          <a:p>
            <a:pPr algn="ctr"/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170" name="Šipka dolů 169"/>
          <p:cNvSpPr/>
          <p:nvPr/>
        </p:nvSpPr>
        <p:spPr>
          <a:xfrm rot="17137562">
            <a:off x="3904994" y="4194423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giberel</a:t>
            </a:r>
            <a:endParaRPr lang="cs-CZ" b="1" dirty="0" smtClean="0"/>
          </a:p>
          <a:p>
            <a:pPr algn="ctr"/>
            <a:r>
              <a:rPr lang="cs-CZ" b="1" dirty="0" smtClean="0"/>
              <a:t>in</a:t>
            </a:r>
            <a:endParaRPr lang="cs-CZ" b="1" dirty="0"/>
          </a:p>
        </p:txBody>
      </p:sp>
      <p:sp>
        <p:nvSpPr>
          <p:cNvPr id="171" name="Šipka dolů 170"/>
          <p:cNvSpPr/>
          <p:nvPr/>
        </p:nvSpPr>
        <p:spPr>
          <a:xfrm rot="1924248">
            <a:off x="7843082" y="2896412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giberel</a:t>
            </a:r>
            <a:endParaRPr lang="cs-CZ" b="1" dirty="0" smtClean="0"/>
          </a:p>
          <a:p>
            <a:pPr algn="ctr"/>
            <a:r>
              <a:rPr lang="cs-CZ" b="1" dirty="0" smtClean="0"/>
              <a:t>in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Faktory ovlivňující růst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3881438" cy="4495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rostlinné hormony (fytohormony)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inhibitory růstu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kyselina </a:t>
            </a:r>
            <a:r>
              <a:rPr lang="cs-CZ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abscisová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opad listů a plodů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blokuje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rozvíjení pupenů v době vegetačního klidu (dormance - jarovizace)</a:t>
            </a:r>
          </a:p>
          <a:p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5143504" y="1214422"/>
            <a:ext cx="3076597" cy="4989076"/>
          </a:xfrm>
          <a:prstGeom prst="roundRect">
            <a:avLst/>
          </a:prstGeom>
          <a:noFill/>
        </p:spPr>
      </p:pic>
      <p:grpSp>
        <p:nvGrpSpPr>
          <p:cNvPr id="5" name="Skupina 4"/>
          <p:cNvGrpSpPr/>
          <p:nvPr/>
        </p:nvGrpSpPr>
        <p:grpSpPr>
          <a:xfrm rot="3561305">
            <a:off x="5957096" y="1908497"/>
            <a:ext cx="444519" cy="249215"/>
            <a:chOff x="500034" y="2928934"/>
            <a:chExt cx="1143008" cy="428628"/>
          </a:xfrm>
        </p:grpSpPr>
        <p:sp>
          <p:nvSpPr>
            <p:cNvPr id="6" name="Elipsa 5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>
              <a:stCxn id="6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>
              <a:stCxn id="6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>
              <a:stCxn id="6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>
              <a:stCxn id="6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>
              <a:stCxn id="6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>
              <a:stCxn id="6" idx="7"/>
              <a:endCxn id="6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>
              <a:stCxn id="6" idx="5"/>
              <a:endCxn id="6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 rot="4486622">
            <a:off x="6314286" y="1336994"/>
            <a:ext cx="444519" cy="249215"/>
            <a:chOff x="500034" y="2928934"/>
            <a:chExt cx="1143008" cy="428628"/>
          </a:xfrm>
        </p:grpSpPr>
        <p:sp>
          <p:nvSpPr>
            <p:cNvPr id="15" name="Elipsa 14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" name="Přímá spojovací čára 15"/>
            <p:cNvCxnSpPr>
              <a:stCxn id="15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>
              <a:stCxn id="15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>
              <a:stCxn id="15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>
              <a:stCxn id="15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>
              <a:stCxn id="15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>
              <a:stCxn id="15" idx="7"/>
              <a:endCxn id="15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>
              <a:stCxn id="15" idx="5"/>
              <a:endCxn id="15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22"/>
          <p:cNvGrpSpPr/>
          <p:nvPr/>
        </p:nvGrpSpPr>
        <p:grpSpPr>
          <a:xfrm rot="6107108">
            <a:off x="6731694" y="1404277"/>
            <a:ext cx="444519" cy="249215"/>
            <a:chOff x="500034" y="2928934"/>
            <a:chExt cx="1143008" cy="428628"/>
          </a:xfrm>
        </p:grpSpPr>
        <p:sp>
          <p:nvSpPr>
            <p:cNvPr id="24" name="Elipsa 23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5" name="Přímá spojovací čára 24"/>
            <p:cNvCxnSpPr>
              <a:stCxn id="24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>
              <a:stCxn id="24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>
              <a:stCxn id="24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>
              <a:stCxn id="24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>
              <a:stCxn id="24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>
              <a:stCxn id="24" idx="7"/>
              <a:endCxn id="24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>
              <a:stCxn id="24" idx="5"/>
              <a:endCxn id="24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 rot="3148938">
            <a:off x="5369750" y="2199246"/>
            <a:ext cx="444519" cy="249215"/>
            <a:chOff x="500034" y="2928934"/>
            <a:chExt cx="1143008" cy="428628"/>
          </a:xfrm>
        </p:grpSpPr>
        <p:sp>
          <p:nvSpPr>
            <p:cNvPr id="33" name="Elipsa 32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ovací čára 33"/>
            <p:cNvCxnSpPr>
              <a:stCxn id="33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>
              <a:stCxn id="33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>
              <a:stCxn id="33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>
              <a:stCxn id="33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>
              <a:stCxn id="33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38"/>
            <p:cNvCxnSpPr>
              <a:stCxn id="33" idx="7"/>
              <a:endCxn id="33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>
              <a:stCxn id="33" idx="5"/>
              <a:endCxn id="33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Skupina 40"/>
          <p:cNvGrpSpPr/>
          <p:nvPr/>
        </p:nvGrpSpPr>
        <p:grpSpPr>
          <a:xfrm rot="4486622">
            <a:off x="5814219" y="1408433"/>
            <a:ext cx="444519" cy="249215"/>
            <a:chOff x="500034" y="2928934"/>
            <a:chExt cx="1143008" cy="428628"/>
          </a:xfrm>
        </p:grpSpPr>
        <p:sp>
          <p:nvSpPr>
            <p:cNvPr id="42" name="Elipsa 41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3" name="Přímá spojovací čára 42"/>
            <p:cNvCxnSpPr>
              <a:stCxn id="42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>
              <a:stCxn id="42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>
              <a:stCxn id="42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>
              <a:stCxn id="42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>
              <a:stCxn id="42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>
              <a:stCxn id="42" idx="7"/>
              <a:endCxn id="42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>
              <a:stCxn id="42" idx="5"/>
              <a:endCxn id="42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Skupina 49"/>
          <p:cNvGrpSpPr/>
          <p:nvPr/>
        </p:nvGrpSpPr>
        <p:grpSpPr>
          <a:xfrm rot="4486622">
            <a:off x="5385591" y="1622746"/>
            <a:ext cx="444519" cy="249215"/>
            <a:chOff x="500034" y="2928934"/>
            <a:chExt cx="1143008" cy="428628"/>
          </a:xfrm>
        </p:grpSpPr>
        <p:sp>
          <p:nvSpPr>
            <p:cNvPr id="51" name="Elipsa 50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2" name="Přímá spojovací čára 51"/>
            <p:cNvCxnSpPr>
              <a:stCxn id="51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>
              <a:stCxn id="51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>
              <a:stCxn id="51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>
              <a:stCxn id="51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>
              <a:stCxn id="51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ovací čára 56"/>
            <p:cNvCxnSpPr>
              <a:stCxn id="51" idx="7"/>
              <a:endCxn id="51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>
              <a:stCxn id="51" idx="5"/>
              <a:endCxn id="51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Skupina 58"/>
          <p:cNvGrpSpPr/>
          <p:nvPr/>
        </p:nvGrpSpPr>
        <p:grpSpPr>
          <a:xfrm rot="4486622">
            <a:off x="5314153" y="2837193"/>
            <a:ext cx="444519" cy="249215"/>
            <a:chOff x="500034" y="2928934"/>
            <a:chExt cx="1143008" cy="428628"/>
          </a:xfrm>
        </p:grpSpPr>
        <p:sp>
          <p:nvSpPr>
            <p:cNvPr id="60" name="Elipsa 59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1" name="Přímá spojovací čára 60"/>
            <p:cNvCxnSpPr>
              <a:stCxn id="60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ovací čára 61"/>
            <p:cNvCxnSpPr>
              <a:stCxn id="60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>
              <a:stCxn id="60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>
              <a:stCxn id="60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>
              <a:stCxn id="60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ovací čára 65"/>
            <p:cNvCxnSpPr>
              <a:stCxn id="60" idx="7"/>
              <a:endCxn id="60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>
              <a:stCxn id="60" idx="5"/>
              <a:endCxn id="60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Skupina 67"/>
          <p:cNvGrpSpPr/>
          <p:nvPr/>
        </p:nvGrpSpPr>
        <p:grpSpPr>
          <a:xfrm rot="5621167">
            <a:off x="6845833" y="1891129"/>
            <a:ext cx="444519" cy="249215"/>
            <a:chOff x="500034" y="2928934"/>
            <a:chExt cx="1143008" cy="428628"/>
          </a:xfrm>
        </p:grpSpPr>
        <p:sp>
          <p:nvSpPr>
            <p:cNvPr id="69" name="Elipsa 68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0" name="Přímá spojovací čára 69"/>
            <p:cNvCxnSpPr>
              <a:stCxn id="69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ovací čára 70"/>
            <p:cNvCxnSpPr>
              <a:stCxn id="69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>
              <a:stCxn id="69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>
              <a:stCxn id="69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>
              <a:stCxn id="69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ovací čára 74"/>
            <p:cNvCxnSpPr>
              <a:stCxn id="69" idx="7"/>
              <a:endCxn id="69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ovací čára 75"/>
            <p:cNvCxnSpPr>
              <a:stCxn id="69" idx="5"/>
              <a:endCxn id="69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Skupina 76"/>
          <p:cNvGrpSpPr/>
          <p:nvPr/>
        </p:nvGrpSpPr>
        <p:grpSpPr>
          <a:xfrm rot="4486622">
            <a:off x="6314286" y="1837059"/>
            <a:ext cx="444519" cy="249215"/>
            <a:chOff x="500034" y="2928934"/>
            <a:chExt cx="1143008" cy="428628"/>
          </a:xfrm>
        </p:grpSpPr>
        <p:sp>
          <p:nvSpPr>
            <p:cNvPr id="78" name="Elipsa 77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9" name="Přímá spojovací čára 78"/>
            <p:cNvCxnSpPr>
              <a:stCxn id="78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Přímá spojovací čára 79"/>
            <p:cNvCxnSpPr>
              <a:stCxn id="78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>
              <a:stCxn id="78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>
              <a:stCxn id="78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ovací čára 82"/>
            <p:cNvCxnSpPr>
              <a:stCxn id="78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ovací čára 83"/>
            <p:cNvCxnSpPr>
              <a:stCxn id="78" idx="7"/>
              <a:endCxn id="78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Přímá spojovací čára 84"/>
            <p:cNvCxnSpPr>
              <a:stCxn id="78" idx="5"/>
              <a:endCxn id="78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Skupina 85"/>
          <p:cNvGrpSpPr/>
          <p:nvPr/>
        </p:nvGrpSpPr>
        <p:grpSpPr>
          <a:xfrm rot="4486622">
            <a:off x="5885657" y="2980068"/>
            <a:ext cx="444519" cy="249215"/>
            <a:chOff x="500034" y="2928934"/>
            <a:chExt cx="1143008" cy="428628"/>
          </a:xfrm>
        </p:grpSpPr>
        <p:sp>
          <p:nvSpPr>
            <p:cNvPr id="87" name="Elipsa 86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8" name="Přímá spojovací čára 87"/>
            <p:cNvCxnSpPr>
              <a:stCxn id="87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Přímá spojovací čára 88"/>
            <p:cNvCxnSpPr>
              <a:stCxn id="87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ovací čára 89"/>
            <p:cNvCxnSpPr>
              <a:stCxn id="87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ovací čára 90"/>
            <p:cNvCxnSpPr>
              <a:stCxn id="87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čára 91"/>
            <p:cNvCxnSpPr>
              <a:stCxn id="87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ovací čára 92"/>
            <p:cNvCxnSpPr>
              <a:stCxn id="87" idx="7"/>
              <a:endCxn id="87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>
              <a:stCxn id="87" idx="5"/>
              <a:endCxn id="87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Skupina 94"/>
          <p:cNvGrpSpPr/>
          <p:nvPr/>
        </p:nvGrpSpPr>
        <p:grpSpPr>
          <a:xfrm rot="5562187">
            <a:off x="6556394" y="2817901"/>
            <a:ext cx="444519" cy="249215"/>
            <a:chOff x="500034" y="2928934"/>
            <a:chExt cx="1143008" cy="428628"/>
          </a:xfrm>
        </p:grpSpPr>
        <p:sp>
          <p:nvSpPr>
            <p:cNvPr id="96" name="Elipsa 95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7" name="Přímá spojovací čára 96"/>
            <p:cNvCxnSpPr>
              <a:stCxn id="96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ovací čára 97"/>
            <p:cNvCxnSpPr>
              <a:stCxn id="96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ovací čára 98"/>
            <p:cNvCxnSpPr>
              <a:stCxn id="96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ovací čára 99"/>
            <p:cNvCxnSpPr>
              <a:stCxn id="96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>
              <a:stCxn id="96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>
              <a:stCxn id="96" idx="7"/>
              <a:endCxn id="96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ovací čára 102"/>
            <p:cNvCxnSpPr>
              <a:stCxn id="96" idx="5"/>
              <a:endCxn id="96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Skupina 112"/>
          <p:cNvGrpSpPr/>
          <p:nvPr/>
        </p:nvGrpSpPr>
        <p:grpSpPr>
          <a:xfrm rot="4486622">
            <a:off x="6528600" y="2337126"/>
            <a:ext cx="444519" cy="249215"/>
            <a:chOff x="500034" y="2928934"/>
            <a:chExt cx="1143008" cy="428628"/>
          </a:xfrm>
        </p:grpSpPr>
        <p:sp>
          <p:nvSpPr>
            <p:cNvPr id="114" name="Elipsa 113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5" name="Přímá spojovací čára 114"/>
            <p:cNvCxnSpPr>
              <a:stCxn id="114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ovací čára 115"/>
            <p:cNvCxnSpPr>
              <a:stCxn id="114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ovací čára 116"/>
            <p:cNvCxnSpPr>
              <a:stCxn id="114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>
              <a:stCxn id="114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ovací čára 118"/>
            <p:cNvCxnSpPr>
              <a:stCxn id="114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ovací čára 119"/>
            <p:cNvCxnSpPr>
              <a:stCxn id="114" idx="7"/>
              <a:endCxn id="114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ovací čára 120"/>
            <p:cNvCxnSpPr>
              <a:stCxn id="114" idx="5"/>
              <a:endCxn id="114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Skupina 121"/>
          <p:cNvGrpSpPr/>
          <p:nvPr/>
        </p:nvGrpSpPr>
        <p:grpSpPr>
          <a:xfrm rot="4486622">
            <a:off x="5957096" y="2480002"/>
            <a:ext cx="444519" cy="249215"/>
            <a:chOff x="500034" y="2928934"/>
            <a:chExt cx="1143008" cy="428628"/>
          </a:xfrm>
        </p:grpSpPr>
        <p:sp>
          <p:nvSpPr>
            <p:cNvPr id="123" name="Elipsa 122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4" name="Přímá spojovací čára 123"/>
            <p:cNvCxnSpPr>
              <a:stCxn id="123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ovací čára 124"/>
            <p:cNvCxnSpPr>
              <a:stCxn id="123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ovací čára 125"/>
            <p:cNvCxnSpPr>
              <a:stCxn id="123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ovací čára 126"/>
            <p:cNvCxnSpPr>
              <a:stCxn id="123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ovací čára 127"/>
            <p:cNvCxnSpPr>
              <a:stCxn id="123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Přímá spojovací čára 128"/>
            <p:cNvCxnSpPr>
              <a:stCxn id="123" idx="7"/>
              <a:endCxn id="123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ovací čára 129"/>
            <p:cNvCxnSpPr>
              <a:stCxn id="123" idx="5"/>
              <a:endCxn id="123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Skupina 130"/>
          <p:cNvGrpSpPr/>
          <p:nvPr/>
        </p:nvGrpSpPr>
        <p:grpSpPr>
          <a:xfrm rot="7475941">
            <a:off x="7436037" y="2415093"/>
            <a:ext cx="444519" cy="249215"/>
            <a:chOff x="500034" y="2928934"/>
            <a:chExt cx="1143008" cy="428628"/>
          </a:xfrm>
        </p:grpSpPr>
        <p:sp>
          <p:nvSpPr>
            <p:cNvPr id="132" name="Elipsa 131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3" name="Přímá spojovací čára 132"/>
            <p:cNvCxnSpPr>
              <a:stCxn id="132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Přímá spojovací čára 133"/>
            <p:cNvCxnSpPr>
              <a:stCxn id="132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Přímá spojovací čára 134"/>
            <p:cNvCxnSpPr>
              <a:stCxn id="132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Přímá spojovací čára 135"/>
            <p:cNvCxnSpPr>
              <a:stCxn id="132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Přímá spojovací čára 136"/>
            <p:cNvCxnSpPr>
              <a:stCxn id="132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ovací čára 137"/>
            <p:cNvCxnSpPr>
              <a:stCxn id="132" idx="7"/>
              <a:endCxn id="132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Přímá spojovací čára 138"/>
            <p:cNvCxnSpPr>
              <a:stCxn id="132" idx="5"/>
              <a:endCxn id="132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Skupina 139"/>
          <p:cNvGrpSpPr/>
          <p:nvPr/>
        </p:nvGrpSpPr>
        <p:grpSpPr>
          <a:xfrm rot="6477576">
            <a:off x="7108577" y="2911302"/>
            <a:ext cx="444519" cy="249215"/>
            <a:chOff x="500034" y="2928934"/>
            <a:chExt cx="1143008" cy="428628"/>
          </a:xfrm>
        </p:grpSpPr>
        <p:sp>
          <p:nvSpPr>
            <p:cNvPr id="141" name="Elipsa 140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2" name="Přímá spojovací čára 141"/>
            <p:cNvCxnSpPr>
              <a:stCxn id="141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ovací čára 142"/>
            <p:cNvCxnSpPr>
              <a:stCxn id="141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Přímá spojovací čára 143"/>
            <p:cNvCxnSpPr>
              <a:stCxn id="141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ovací čára 144"/>
            <p:cNvCxnSpPr>
              <a:stCxn id="141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ovací čára 145"/>
            <p:cNvCxnSpPr>
              <a:stCxn id="141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ovací čára 146"/>
            <p:cNvCxnSpPr>
              <a:stCxn id="141" idx="7"/>
              <a:endCxn id="141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Přímá spojovací čára 147"/>
            <p:cNvCxnSpPr>
              <a:stCxn id="141" idx="5"/>
              <a:endCxn id="141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Skupina 148"/>
          <p:cNvGrpSpPr/>
          <p:nvPr/>
        </p:nvGrpSpPr>
        <p:grpSpPr>
          <a:xfrm rot="6252845">
            <a:off x="7168314" y="2335998"/>
            <a:ext cx="444519" cy="249215"/>
            <a:chOff x="500034" y="2928934"/>
            <a:chExt cx="1143008" cy="428628"/>
          </a:xfrm>
        </p:grpSpPr>
        <p:sp>
          <p:nvSpPr>
            <p:cNvPr id="150" name="Elipsa 149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1" name="Přímá spojovací čára 150"/>
            <p:cNvCxnSpPr>
              <a:stCxn id="150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Přímá spojovací čára 151"/>
            <p:cNvCxnSpPr>
              <a:stCxn id="150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Přímá spojovací čára 152"/>
            <p:cNvCxnSpPr>
              <a:stCxn id="150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ovací čára 153"/>
            <p:cNvCxnSpPr>
              <a:stCxn id="150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ovací čára 154"/>
            <p:cNvCxnSpPr>
              <a:stCxn id="150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Přímá spojovací čára 155"/>
            <p:cNvCxnSpPr>
              <a:stCxn id="150" idx="7"/>
              <a:endCxn id="150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ovací čára 156"/>
            <p:cNvCxnSpPr>
              <a:stCxn id="150" idx="5"/>
              <a:endCxn id="150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Šipka dolů 157"/>
          <p:cNvSpPr/>
          <p:nvPr/>
        </p:nvSpPr>
        <p:spPr>
          <a:xfrm rot="17137562">
            <a:off x="3833556" y="122458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inhibitor</a:t>
            </a:r>
            <a:endParaRPr lang="cs-CZ" b="1" dirty="0"/>
          </a:p>
        </p:txBody>
      </p:sp>
      <p:sp>
        <p:nvSpPr>
          <p:cNvPr id="159" name="Šipka dolů 158"/>
          <p:cNvSpPr/>
          <p:nvPr/>
        </p:nvSpPr>
        <p:spPr>
          <a:xfrm rot="2099319">
            <a:off x="7795600" y="-56332"/>
            <a:ext cx="642942" cy="26632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inhibitor</a:t>
            </a:r>
            <a:endParaRPr lang="cs-CZ" b="1" dirty="0"/>
          </a:p>
        </p:txBody>
      </p:sp>
      <p:grpSp>
        <p:nvGrpSpPr>
          <p:cNvPr id="162" name="Skupina 161"/>
          <p:cNvGrpSpPr/>
          <p:nvPr/>
        </p:nvGrpSpPr>
        <p:grpSpPr>
          <a:xfrm>
            <a:off x="6286512" y="2071678"/>
            <a:ext cx="285752" cy="359875"/>
            <a:chOff x="3143240" y="5426579"/>
            <a:chExt cx="285752" cy="359875"/>
          </a:xfrm>
        </p:grpSpPr>
        <p:sp>
          <p:nvSpPr>
            <p:cNvPr id="160" name="Vývojový diagram: spojka 159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1" name="Volný tvar 160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3" name="Skupina 162"/>
          <p:cNvGrpSpPr/>
          <p:nvPr/>
        </p:nvGrpSpPr>
        <p:grpSpPr>
          <a:xfrm>
            <a:off x="7072330" y="2571744"/>
            <a:ext cx="285752" cy="359875"/>
            <a:chOff x="3143240" y="5426579"/>
            <a:chExt cx="285752" cy="359875"/>
          </a:xfrm>
        </p:grpSpPr>
        <p:sp>
          <p:nvSpPr>
            <p:cNvPr id="164" name="Vývojový diagram: spojka 163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5" name="Volný tvar 164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6" name="Skupina 165"/>
          <p:cNvGrpSpPr/>
          <p:nvPr/>
        </p:nvGrpSpPr>
        <p:grpSpPr>
          <a:xfrm>
            <a:off x="6786578" y="2500306"/>
            <a:ext cx="285752" cy="359875"/>
            <a:chOff x="3143240" y="5426579"/>
            <a:chExt cx="285752" cy="359875"/>
          </a:xfrm>
        </p:grpSpPr>
        <p:sp>
          <p:nvSpPr>
            <p:cNvPr id="167" name="Vývojový diagram: spojka 166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8" name="Volný tvar 167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9" name="Skupina 168"/>
          <p:cNvGrpSpPr/>
          <p:nvPr/>
        </p:nvGrpSpPr>
        <p:grpSpPr>
          <a:xfrm>
            <a:off x="5857884" y="2143116"/>
            <a:ext cx="285752" cy="359875"/>
            <a:chOff x="3143240" y="5426579"/>
            <a:chExt cx="285752" cy="359875"/>
          </a:xfrm>
        </p:grpSpPr>
        <p:sp>
          <p:nvSpPr>
            <p:cNvPr id="170" name="Vývojový diagram: spojka 169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1" name="Volný tvar 170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2" name="Skupina 171"/>
          <p:cNvGrpSpPr/>
          <p:nvPr/>
        </p:nvGrpSpPr>
        <p:grpSpPr>
          <a:xfrm>
            <a:off x="7358082" y="3071810"/>
            <a:ext cx="285752" cy="359875"/>
            <a:chOff x="3143240" y="5426579"/>
            <a:chExt cx="285752" cy="359875"/>
          </a:xfrm>
        </p:grpSpPr>
        <p:sp>
          <p:nvSpPr>
            <p:cNvPr id="173" name="Vývojový diagram: spojka 172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4" name="Volný tvar 173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5" name="Skupina 174"/>
          <p:cNvGrpSpPr/>
          <p:nvPr/>
        </p:nvGrpSpPr>
        <p:grpSpPr>
          <a:xfrm>
            <a:off x="6215074" y="3000372"/>
            <a:ext cx="285752" cy="359875"/>
            <a:chOff x="3143240" y="5426579"/>
            <a:chExt cx="285752" cy="359875"/>
          </a:xfrm>
        </p:grpSpPr>
        <p:sp>
          <p:nvSpPr>
            <p:cNvPr id="176" name="Vývojový diagram: spojka 175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7" name="Volný tvar 176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8" name="Skupina 177"/>
          <p:cNvGrpSpPr/>
          <p:nvPr/>
        </p:nvGrpSpPr>
        <p:grpSpPr>
          <a:xfrm>
            <a:off x="6715140" y="3143248"/>
            <a:ext cx="285752" cy="359875"/>
            <a:chOff x="3143240" y="5426579"/>
            <a:chExt cx="285752" cy="359875"/>
          </a:xfrm>
        </p:grpSpPr>
        <p:sp>
          <p:nvSpPr>
            <p:cNvPr id="179" name="Vývojový diagram: spojka 178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0" name="Volný tvar 179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1" name="Skupina 180"/>
          <p:cNvGrpSpPr/>
          <p:nvPr/>
        </p:nvGrpSpPr>
        <p:grpSpPr>
          <a:xfrm>
            <a:off x="5572132" y="3214686"/>
            <a:ext cx="285752" cy="359875"/>
            <a:chOff x="3143240" y="5426579"/>
            <a:chExt cx="285752" cy="359875"/>
          </a:xfrm>
        </p:grpSpPr>
        <p:sp>
          <p:nvSpPr>
            <p:cNvPr id="182" name="Vývojový diagram: spojka 181"/>
            <p:cNvSpPr/>
            <p:nvPr/>
          </p:nvSpPr>
          <p:spPr>
            <a:xfrm>
              <a:off x="3143240" y="5500702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3" name="Volný tvar 182"/>
            <p:cNvSpPr/>
            <p:nvPr/>
          </p:nvSpPr>
          <p:spPr>
            <a:xfrm>
              <a:off x="3307222" y="5426579"/>
              <a:ext cx="111096" cy="170916"/>
            </a:xfrm>
            <a:custGeom>
              <a:avLst/>
              <a:gdLst>
                <a:gd name="connsiteX0" fmla="*/ 0 w 111096"/>
                <a:gd name="connsiteY0" fmla="*/ 170916 h 170916"/>
                <a:gd name="connsiteX1" fmla="*/ 17092 w 111096"/>
                <a:gd name="connsiteY1" fmla="*/ 119642 h 170916"/>
                <a:gd name="connsiteX2" fmla="*/ 25638 w 111096"/>
                <a:gd name="connsiteY2" fmla="*/ 94004 h 170916"/>
                <a:gd name="connsiteX3" fmla="*/ 59821 w 111096"/>
                <a:gd name="connsiteY3" fmla="*/ 42729 h 170916"/>
                <a:gd name="connsiteX4" fmla="*/ 76913 w 111096"/>
                <a:gd name="connsiteY4" fmla="*/ 17092 h 170916"/>
                <a:gd name="connsiteX5" fmla="*/ 111096 w 111096"/>
                <a:gd name="connsiteY5" fmla="*/ 0 h 17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96" h="170916">
                  <a:moveTo>
                    <a:pt x="0" y="170916"/>
                  </a:moveTo>
                  <a:lnTo>
                    <a:pt x="17092" y="119642"/>
                  </a:lnTo>
                  <a:cubicBezTo>
                    <a:pt x="19941" y="111096"/>
                    <a:pt x="20641" y="101499"/>
                    <a:pt x="25638" y="94004"/>
                  </a:cubicBezTo>
                  <a:lnTo>
                    <a:pt x="59821" y="42729"/>
                  </a:lnTo>
                  <a:cubicBezTo>
                    <a:pt x="65518" y="34183"/>
                    <a:pt x="67169" y="20340"/>
                    <a:pt x="76913" y="17092"/>
                  </a:cubicBezTo>
                  <a:cubicBezTo>
                    <a:pt x="106372" y="7272"/>
                    <a:pt x="96180" y="14916"/>
                    <a:pt x="111096" y="0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  <p:bldP spid="158" grpId="1" animBg="1"/>
      <p:bldP spid="159" grpId="0" animBg="1"/>
      <p:bldP spid="159" grpId="1" animBg="1"/>
    </p:bldLst>
  </p:timing>
</p:sld>
</file>

<file path=ppt/theme/theme1.xml><?xml version="1.0" encoding="utf-8"?>
<a:theme xmlns:a="http://schemas.openxmlformats.org/drawingml/2006/main" name="Šablona návrhu s motivem modrozelené jeskyně">
  <a:themeElements>
    <a:clrScheme name="Výchozí návrh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motivem modrozelené jeskyně</Template>
  <TotalTime>244</TotalTime>
  <Words>215</Words>
  <Application>Microsoft Office PowerPoint</Application>
  <PresentationFormat>Předvádění na obrazovce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 návrhu s motivem modrozelené jeskyně</vt:lpstr>
      <vt:lpstr>Snímek 1</vt:lpstr>
      <vt:lpstr>Růst rostlin</vt:lpstr>
      <vt:lpstr>Fáze růstu rostlin</vt:lpstr>
      <vt:lpstr>Faktory ovlivňující růst rostlin</vt:lpstr>
      <vt:lpstr>Faktory ovlivňující růst rostlin</vt:lpstr>
      <vt:lpstr>Faktory ovlivňující růst rostlin</vt:lpstr>
      <vt:lpstr>Faktory ovlivňující růst rostlin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Růst rostiĺin</dc:title>
  <dc:subject/>
  <dc:creator>*</dc:creator>
  <cp:keywords/>
  <dc:description/>
  <cp:lastModifiedBy>*</cp:lastModifiedBy>
  <cp:revision>25</cp:revision>
  <dcterms:created xsi:type="dcterms:W3CDTF">2013-06-01T09:13:58Z</dcterms:created>
  <dcterms:modified xsi:type="dcterms:W3CDTF">2013-06-02T19:04:12Z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TC010721211029</vt:lpwstr>
  </property>
</Properties>
</file>