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5102"/>
    <a:srgbClr val="FF9D00"/>
    <a:srgbClr val="FF6702"/>
    <a:srgbClr val="FF3305"/>
    <a:srgbClr val="CF3E00"/>
    <a:srgbClr val="236F7A"/>
    <a:srgbClr val="EEB42D"/>
    <a:srgbClr val="570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649" autoAdjust="0"/>
  </p:normalViewPr>
  <p:slideViewPr>
    <p:cSldViewPr>
      <p:cViewPr varScale="1">
        <p:scale>
          <a:sx n="71" d="100"/>
          <a:sy n="71" d="100"/>
        </p:scale>
        <p:origin x="-4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0"/>
            <a:ext cx="7467600" cy="1371600"/>
          </a:xfrm>
        </p:spPr>
        <p:txBody>
          <a:bodyPr/>
          <a:lstStyle>
            <a:lvl1pPr algn="r">
              <a:lnSpc>
                <a:spcPct val="80000"/>
              </a:lnSpc>
              <a:defRPr sz="56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038600"/>
            <a:ext cx="5410200" cy="10668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1722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04B0935-C6D1-42AB-BFEF-419CDEF3EA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33DDE-8E78-4AFB-9D89-AE6F2AB6DD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19850" y="304800"/>
            <a:ext cx="1885950" cy="57150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62000" y="304800"/>
            <a:ext cx="5505450" cy="57150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8FC1C-7542-485D-A675-5E07D83030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A19E8-F96E-43AF-AC13-38806B6BEC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8AAB9-3FB2-44CB-AD7D-18BC99A1DC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695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10100" y="1524000"/>
            <a:ext cx="3695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21F93-A2A2-473A-8886-DC71A9461F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8B6D4-5D8C-4C02-BFFE-9BA7C772CF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7DC76-BF34-4116-BA02-33D8603540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F2376-F762-409A-9066-AC3AF2B31B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EEC4F-F148-4EB6-B4D9-14A4075E51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C927E-0C33-42F9-BBCF-C2A9DFBDA72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7543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90800" y="6096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24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096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54B74783-97DC-4D62-920F-07D0DD5265F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42852"/>
            <a:ext cx="8748464" cy="1541875"/>
          </a:xfrm>
          <a:prstGeom prst="rect">
            <a:avLst/>
          </a:prstGeo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689410"/>
              </p:ext>
            </p:extLst>
          </p:nvPr>
        </p:nvGraphicFramePr>
        <p:xfrm>
          <a:off x="413284" y="1704114"/>
          <a:ext cx="8280920" cy="5155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Vodní režim rostlin 2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Biologie, 1. ročník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Botanika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Prezentace způsobů výdeje vody rostlinou,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doplněná fotografiemi z mikroskopu.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transpirace kutikulární, transpirace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stomatální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 faktory ovlivňující transpiraci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Mgr. Václav Hubáček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5. 3. 2013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000" dirty="0" smtClean="0"/>
              <a:t>Vodní režim rostlin 2</a:t>
            </a:r>
            <a:endParaRPr lang="cs-CZ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Transpirace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429520" y="600076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Arial Black" pitchFamily="34" charset="0"/>
              </a:rPr>
              <a:t>Hu1_14</a:t>
            </a:r>
            <a:endParaRPr lang="cs-CZ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543800" cy="1143000"/>
          </a:xfrm>
        </p:spPr>
        <p:txBody>
          <a:bodyPr/>
          <a:lstStyle/>
          <a:p>
            <a:r>
              <a:rPr lang="cs-CZ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Transpirace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1524000"/>
            <a:ext cx="5381636" cy="44958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výdej 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vody rostlinou</a:t>
            </a:r>
          </a:p>
          <a:p>
            <a:pPr>
              <a:buNone/>
            </a:pPr>
            <a:r>
              <a:rPr lang="cs-CZ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pokožková </a:t>
            </a:r>
            <a:r>
              <a:rPr lang="cs-CZ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kutikulární</a:t>
            </a:r>
            <a:endParaRPr lang="cs-CZ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maximálně 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10% vody - celým povrchem těla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nelze 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regulovat</a:t>
            </a:r>
          </a:p>
          <a:p>
            <a:pPr>
              <a:buNone/>
            </a:pPr>
            <a:r>
              <a:rPr lang="cs-CZ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průduchová (</a:t>
            </a:r>
            <a:r>
              <a:rPr lang="cs-CZ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stomatální</a:t>
            </a:r>
            <a:r>
              <a:rPr lang="cs-CZ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cs-CZ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až 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 vody z rostliny</a:t>
            </a:r>
          </a:p>
          <a:p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prostřednictvím 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průduchů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rostlina 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může regulovat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481593" y="2376530"/>
            <a:ext cx="396728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Přímá spojovací šipka 4"/>
          <p:cNvCxnSpPr/>
          <p:nvPr/>
        </p:nvCxnSpPr>
        <p:spPr bwMode="auto">
          <a:xfrm flipV="1">
            <a:off x="5715008" y="4286256"/>
            <a:ext cx="2143140" cy="285752"/>
          </a:xfrm>
          <a:prstGeom prst="straightConnector1">
            <a:avLst/>
          </a:prstGeom>
          <a:ln>
            <a:solidFill>
              <a:schemeClr val="tx2">
                <a:lumMod val="10000"/>
              </a:schemeClr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6123495" y="5709579"/>
            <a:ext cx="268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Foto: Václav Hubáček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Faktory ovlivňující </a:t>
            </a:r>
            <a:r>
              <a:rPr lang="cs-CZ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transpiraci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1524000"/>
            <a:ext cx="4452942" cy="4495800"/>
          </a:xfrm>
        </p:spPr>
        <p:txBody>
          <a:bodyPr/>
          <a:lstStyle/>
          <a:p>
            <a:pPr>
              <a:buNone/>
            </a:pPr>
            <a:r>
              <a:rPr lang="cs-CZ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vnitřní faktory</a:t>
            </a:r>
            <a:endParaRPr lang="cs-CZ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velikost 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počet průduchů</a:t>
            </a:r>
          </a:p>
          <a:p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morfologická 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anatomická stavba listu</a:t>
            </a:r>
          </a:p>
          <a:p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vnitřní 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struktura</a:t>
            </a:r>
          </a:p>
          <a:p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vlastnosti 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kutikuly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000108"/>
            <a:ext cx="3857634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Přímá spojovací šipka 6"/>
          <p:cNvCxnSpPr/>
          <p:nvPr/>
        </p:nvCxnSpPr>
        <p:spPr bwMode="auto">
          <a:xfrm>
            <a:off x="3286116" y="2928934"/>
            <a:ext cx="2857520" cy="21431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5580112" y="6165093"/>
            <a:ext cx="268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Foto: Václav Hubáček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Faktory ovlivňující transpiraci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1524000"/>
            <a:ext cx="4238628" cy="4495800"/>
          </a:xfrm>
        </p:spPr>
        <p:txBody>
          <a:bodyPr/>
          <a:lstStyle/>
          <a:p>
            <a:pPr>
              <a:buNone/>
            </a:pPr>
            <a:r>
              <a:rPr lang="cs-CZ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vnější faktory</a:t>
            </a:r>
            <a:endParaRPr lang="cs-CZ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teplota 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vlhkost vzduchu</a:t>
            </a:r>
          </a:p>
          <a:p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pohyb 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vzduchu</a:t>
            </a:r>
          </a:p>
          <a:p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vlhkost vzduchu</a:t>
            </a:r>
            <a:endParaRPr lang="cs-CZ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vody odejde z rostliny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9565"/>
          <a:stretch>
            <a:fillRect/>
          </a:stretch>
        </p:blipFill>
        <p:spPr bwMode="auto">
          <a:xfrm>
            <a:off x="4500562" y="1285860"/>
            <a:ext cx="3869229" cy="320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5093434" y="4490789"/>
            <a:ext cx="268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Foto: Václav Hubáček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Transpirace - dodatky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Transpirační koeficient</a:t>
            </a:r>
            <a:endParaRPr lang="cs-CZ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hmotnost 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vody (g) potřebné pro vytvoření jednoho gramu sušiny</a:t>
            </a:r>
          </a:p>
          <a:p>
            <a:pPr algn="r">
              <a:buNone/>
            </a:pPr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(kukuřice 370, vojtěška 800)</a:t>
            </a:r>
            <a:endParaRPr lang="cs-CZ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cs-CZ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Intenzita transpirace</a:t>
            </a:r>
            <a:endParaRPr lang="cs-CZ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množství 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vydané vody jednotkou listové plochy za jednotku času</a:t>
            </a:r>
          </a:p>
          <a:p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mění 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– během dne, během ročního období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Význam </a:t>
            </a:r>
            <a:r>
              <a:rPr lang="cs-CZ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transpirace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transpirační 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proud</a:t>
            </a:r>
          </a:p>
          <a:p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termoregulační 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funkce</a:t>
            </a:r>
          </a:p>
          <a:p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výměna 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plynů</a:t>
            </a:r>
          </a:p>
          <a:p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snižuje 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teplotní rozdíly zem. povrchu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-green cave design template">
  <a:themeElements>
    <a:clrScheme name="Motiv sady Office 11">
      <a:dk1>
        <a:srgbClr val="005A58"/>
      </a:dk1>
      <a:lt1>
        <a:srgbClr val="FFFFFF"/>
      </a:lt1>
      <a:dk2>
        <a:srgbClr val="33CCCC"/>
      </a:dk2>
      <a:lt2>
        <a:srgbClr val="FFFF99"/>
      </a:lt2>
      <a:accent1>
        <a:srgbClr val="006462"/>
      </a:accent1>
      <a:accent2>
        <a:srgbClr val="6D6FC7"/>
      </a:accent2>
      <a:accent3>
        <a:srgbClr val="ADE2E2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Motiv sady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DCEBE6"/>
        </a:dk1>
        <a:lt1>
          <a:srgbClr val="FFFFFF"/>
        </a:lt1>
        <a:dk2>
          <a:srgbClr val="000000"/>
        </a:dk2>
        <a:lt2>
          <a:srgbClr val="333333"/>
        </a:lt2>
        <a:accent1>
          <a:srgbClr val="3374A1"/>
        </a:accent1>
        <a:accent2>
          <a:srgbClr val="3B2E8A"/>
        </a:accent2>
        <a:accent3>
          <a:srgbClr val="FFFFFF"/>
        </a:accent3>
        <a:accent4>
          <a:srgbClr val="BCC9C4"/>
        </a:accent4>
        <a:accent5>
          <a:srgbClr val="ADBCCD"/>
        </a:accent5>
        <a:accent6>
          <a:srgbClr val="35297D"/>
        </a:accent6>
        <a:hlink>
          <a:srgbClr val="00FF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3E3E5C"/>
        </a:dk1>
        <a:lt1>
          <a:srgbClr val="FFFFFF"/>
        </a:lt1>
        <a:dk2>
          <a:srgbClr val="B9B9D7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D9D9E8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CCCC99"/>
        </a:dk1>
        <a:lt1>
          <a:srgbClr val="FFFFCC"/>
        </a:lt1>
        <a:dk2>
          <a:srgbClr val="DFD293"/>
        </a:dk2>
        <a:lt2>
          <a:srgbClr val="5C1F00"/>
        </a:lt2>
        <a:accent1>
          <a:srgbClr val="78783C"/>
        </a:accent1>
        <a:accent2>
          <a:srgbClr val="FFFFCC"/>
        </a:accent2>
        <a:accent3>
          <a:srgbClr val="FFFFE2"/>
        </a:accent3>
        <a:accent4>
          <a:srgbClr val="AEAE82"/>
        </a:accent4>
        <a:accent5>
          <a:srgbClr val="BEBEAF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2D2015"/>
        </a:dk1>
        <a:lt1>
          <a:srgbClr val="D2D2D2"/>
        </a:lt1>
        <a:dk2>
          <a:srgbClr val="CCCCA5"/>
        </a:dk2>
        <a:lt2>
          <a:srgbClr val="DFC08D"/>
        </a:lt2>
        <a:accent1>
          <a:srgbClr val="666666"/>
        </a:accent1>
        <a:accent2>
          <a:srgbClr val="0066FF"/>
        </a:accent2>
        <a:accent3>
          <a:srgbClr val="E2E2CF"/>
        </a:accent3>
        <a:accent4>
          <a:srgbClr val="B3B3B3"/>
        </a:accent4>
        <a:accent5>
          <a:srgbClr val="B8B8B8"/>
        </a:accent5>
        <a:accent6>
          <a:srgbClr val="005CE7"/>
        </a:accent6>
        <a:hlink>
          <a:srgbClr val="66CCFF"/>
        </a:hlink>
        <a:folHlink>
          <a:srgbClr val="FAF0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2D2015"/>
        </a:dk1>
        <a:lt1>
          <a:srgbClr val="D2D2D2"/>
        </a:lt1>
        <a:dk2>
          <a:srgbClr val="73CDFF"/>
        </a:dk2>
        <a:lt2>
          <a:srgbClr val="DFC08D"/>
        </a:lt2>
        <a:accent1>
          <a:srgbClr val="666666"/>
        </a:accent1>
        <a:accent2>
          <a:srgbClr val="0066FF"/>
        </a:accent2>
        <a:accent3>
          <a:srgbClr val="BCE3FF"/>
        </a:accent3>
        <a:accent4>
          <a:srgbClr val="B3B3B3"/>
        </a:accent4>
        <a:accent5>
          <a:srgbClr val="B8B8B8"/>
        </a:accent5>
        <a:accent6>
          <a:srgbClr val="005CE7"/>
        </a:accent6>
        <a:hlink>
          <a:srgbClr val="66CCFF"/>
        </a:hlink>
        <a:folHlink>
          <a:srgbClr val="FAF0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005A58"/>
        </a:dk1>
        <a:lt1>
          <a:srgbClr val="FFFFFF"/>
        </a:lt1>
        <a:dk2>
          <a:srgbClr val="33CCCC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DE2E2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003366"/>
        </a:dk1>
        <a:lt1>
          <a:srgbClr val="FFFFFF"/>
        </a:lt1>
        <a:dk2>
          <a:srgbClr val="0000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B8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Blue-green cave design template</Template>
  <TotalTime>62</TotalTime>
  <Words>215</Words>
  <Application>Microsoft Office PowerPoint</Application>
  <PresentationFormat>Předvádění na obrazovce (4:3)</PresentationFormat>
  <Paragraphs>57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Blue-green cave design template</vt:lpstr>
      <vt:lpstr>Prezentace aplikace PowerPoint</vt:lpstr>
      <vt:lpstr>Vodní režim rostlin 2</vt:lpstr>
      <vt:lpstr>Transpirace</vt:lpstr>
      <vt:lpstr>Faktory ovlivňující transpiraci</vt:lpstr>
      <vt:lpstr>Faktory ovlivňující transpiraci</vt:lpstr>
      <vt:lpstr>Transpirace - dodatky</vt:lpstr>
      <vt:lpstr>Význam transpirace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Vodní režim rostlin</dc:title>
  <dc:subject/>
  <dc:creator>*</dc:creator>
  <cp:keywords/>
  <dc:description/>
  <cp:lastModifiedBy>ivete00</cp:lastModifiedBy>
  <cp:revision>11</cp:revision>
  <cp:lastPrinted>1601-01-01T00:00:00Z</cp:lastPrinted>
  <dcterms:created xsi:type="dcterms:W3CDTF">2013-04-01T19:17:20Z</dcterms:created>
  <dcterms:modified xsi:type="dcterms:W3CDTF">2013-06-04T09:10:50Z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TC010721211033</vt:lpwstr>
  </property>
</Properties>
</file>