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C75102"/>
    <a:srgbClr val="FF9D00"/>
    <a:srgbClr val="FF6702"/>
    <a:srgbClr val="FF3305"/>
    <a:srgbClr val="CF3E00"/>
    <a:srgbClr val="236F7A"/>
    <a:srgbClr val="EEB42D"/>
    <a:srgbClr val="5706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00" autoAdjust="0"/>
    <p:restoredTop sz="94600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39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C46C08-65BA-44A4-87B2-16FCB9D0A4F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FE5A1-0832-4605-A0D7-D4699B70F0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22112-8B1E-48CA-8BDB-46EF17EC2E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5D757-2D9A-40EB-85D3-89C702AAD4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6E417-1494-4BBA-8D3E-34CC4DFA8A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9D46B-7519-44D6-A63F-69A8822DE4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8558C-A5AC-472B-8096-9F99294728A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C566B-EB58-4217-BBA1-1EBFB71E52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58F4-8F8E-42CF-B5E9-2C9992A8C8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74E9-7C08-49DC-AD70-DD1BF44FE76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0DFCA-4AED-4E09-B612-DC2F2B2CF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2A72890-EA42-4AF9-92B7-1C975CFA4C70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Vodní režim rostlin 1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způsobů příjmu vody do rostliny, doplněná animací.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příjem vody, transpirační proud, kořenový vztlak, symplastická cesta,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apoplastická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cesta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26.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Vodní režim </a:t>
            </a:r>
            <a:r>
              <a:rPr lang="cs-CZ" sz="6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rostlin 1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Příjem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vody</a:t>
            </a:r>
          </a:p>
          <a:p>
            <a:r>
              <a:rPr lang="cs-CZ" b="1" dirty="0" smtClean="0"/>
              <a:t>Transpirační proud</a:t>
            </a:r>
          </a:p>
          <a:p>
            <a:r>
              <a:rPr lang="cs-CZ" b="1" smtClean="0"/>
              <a:t>Kořenový vztlak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29520" y="607220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Hu1_13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543800" cy="1143000"/>
          </a:xfrm>
        </p:spPr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Příjem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nižší rostliny 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přijímají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vodu celým povrchem těla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základě difůze nebo osmózy</a:t>
            </a:r>
          </a:p>
          <a:p>
            <a:pPr>
              <a:buNone/>
            </a:pP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vyšší rostliny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kořeny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kořenovými vlásky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rozvod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vody pomocí vodivých svazků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Příjem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500174"/>
            <a:ext cx="4238628" cy="4495800"/>
          </a:xfrm>
        </p:spPr>
        <p:txBody>
          <a:bodyPr/>
          <a:lstStyle/>
          <a:p>
            <a:pPr>
              <a:buNone/>
            </a:pP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pasivně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apoplastická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cesta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pouze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přes prostory buněčných stěn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nespotřebovává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energie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prostřednictvím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transpiračního proudu (rostlina musí mít listy)</a:t>
            </a:r>
          </a:p>
          <a:p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5072066" y="2571744"/>
            <a:ext cx="3429024" cy="2143140"/>
            <a:chOff x="5072066" y="1643050"/>
            <a:chExt cx="3429024" cy="2143140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6" name="Vývojový diagram: alternativní postup 5"/>
            <p:cNvSpPr/>
            <p:nvPr/>
          </p:nvSpPr>
          <p:spPr>
            <a:xfrm rot="5400000">
              <a:off x="5393537" y="239314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Vývojový diagram: alternativní postup 6"/>
            <p:cNvSpPr/>
            <p:nvPr/>
          </p:nvSpPr>
          <p:spPr>
            <a:xfrm rot="5400000">
              <a:off x="5500694" y="257174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ývojový diagram: alternativní postup 9"/>
            <p:cNvSpPr/>
            <p:nvPr/>
          </p:nvSpPr>
          <p:spPr>
            <a:xfrm rot="5400000">
              <a:off x="5393537" y="132157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ývojový diagram: alternativní postup 10"/>
            <p:cNvSpPr/>
            <p:nvPr/>
          </p:nvSpPr>
          <p:spPr>
            <a:xfrm rot="5400000">
              <a:off x="5500694" y="150017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ývojový diagram: alternativní postup 13"/>
            <p:cNvSpPr/>
            <p:nvPr/>
          </p:nvSpPr>
          <p:spPr>
            <a:xfrm rot="5400000">
              <a:off x="7108049" y="239314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ývojový diagram: alternativní postup 14"/>
            <p:cNvSpPr/>
            <p:nvPr/>
          </p:nvSpPr>
          <p:spPr>
            <a:xfrm rot="5400000">
              <a:off x="7215206" y="257174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Vývojový diagram: alternativní postup 15"/>
            <p:cNvSpPr/>
            <p:nvPr/>
          </p:nvSpPr>
          <p:spPr>
            <a:xfrm rot="5400000">
              <a:off x="7108049" y="132157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Vývojový diagram: alternativní postup 16"/>
            <p:cNvSpPr/>
            <p:nvPr/>
          </p:nvSpPr>
          <p:spPr>
            <a:xfrm rot="5400000">
              <a:off x="7215206" y="150017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9" name="TextovéPole 18"/>
          <p:cNvSpPr txBox="1"/>
          <p:nvPr/>
        </p:nvSpPr>
        <p:spPr>
          <a:xfrm>
            <a:off x="5715008" y="1285860"/>
            <a:ext cx="192882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vnější prostředí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786446" y="5572140"/>
            <a:ext cx="207170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prostředí rostliny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Šipka dolů 20"/>
          <p:cNvSpPr/>
          <p:nvPr/>
        </p:nvSpPr>
        <p:spPr>
          <a:xfrm>
            <a:off x="6572264" y="1928802"/>
            <a:ext cx="428628" cy="3214710"/>
          </a:xfrm>
          <a:prstGeom prst="downArrow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786578" y="221455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buněčná stěna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643438" y="185736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cytoplazmatická membrána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 rot="5400000">
            <a:off x="4321967" y="2964653"/>
            <a:ext cx="157163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0800000" flipV="1">
            <a:off x="7715272" y="257174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643834" y="4286256"/>
            <a:ext cx="1000132" cy="646331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příjem vody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Příjem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4095752" cy="4495800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aktivně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symplastickou cestou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přes cytoplazmatickou membránu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spotřebovává se energie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souhrnu vytváří kořenový vztlak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jarním období</a:t>
            </a:r>
            <a:endParaRPr lang="cs-CZ" sz="24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5143504" y="2857496"/>
            <a:ext cx="3429024" cy="2143140"/>
            <a:chOff x="5072066" y="1643050"/>
            <a:chExt cx="3429024" cy="2143140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5" name="Vývojový diagram: alternativní postup 4"/>
            <p:cNvSpPr/>
            <p:nvPr/>
          </p:nvSpPr>
          <p:spPr>
            <a:xfrm rot="5400000">
              <a:off x="5393537" y="239314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Vývojový diagram: alternativní postup 5"/>
            <p:cNvSpPr/>
            <p:nvPr/>
          </p:nvSpPr>
          <p:spPr>
            <a:xfrm rot="5400000">
              <a:off x="5500694" y="257174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Vývojový diagram: alternativní postup 6"/>
            <p:cNvSpPr/>
            <p:nvPr/>
          </p:nvSpPr>
          <p:spPr>
            <a:xfrm rot="5400000">
              <a:off x="5393537" y="132157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ývojový diagram: alternativní postup 7"/>
            <p:cNvSpPr/>
            <p:nvPr/>
          </p:nvSpPr>
          <p:spPr>
            <a:xfrm rot="5400000">
              <a:off x="5500694" y="150017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ývojový diagram: alternativní postup 8"/>
            <p:cNvSpPr/>
            <p:nvPr/>
          </p:nvSpPr>
          <p:spPr>
            <a:xfrm rot="5400000">
              <a:off x="7108049" y="239314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ývojový diagram: alternativní postup 9"/>
            <p:cNvSpPr/>
            <p:nvPr/>
          </p:nvSpPr>
          <p:spPr>
            <a:xfrm rot="5400000">
              <a:off x="7215206" y="257174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ývojový diagram: alternativní postup 10"/>
            <p:cNvSpPr/>
            <p:nvPr/>
          </p:nvSpPr>
          <p:spPr>
            <a:xfrm rot="5400000">
              <a:off x="7108049" y="132157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ývojový diagram: alternativní postup 11"/>
            <p:cNvSpPr/>
            <p:nvPr/>
          </p:nvSpPr>
          <p:spPr>
            <a:xfrm rot="5400000">
              <a:off x="7215206" y="150017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3" name="Šipka dolů 12"/>
          <p:cNvSpPr/>
          <p:nvPr/>
        </p:nvSpPr>
        <p:spPr>
          <a:xfrm>
            <a:off x="6000760" y="2571744"/>
            <a:ext cx="428628" cy="3214710"/>
          </a:xfrm>
          <a:prstGeom prst="downArrow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715008" y="1571612"/>
            <a:ext cx="192882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vnější prostředí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86446" y="5857892"/>
            <a:ext cx="207170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prostředí rostliny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858016" y="250030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buněčná stěna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143504" y="214311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cytoplazmatická membrána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Přímá spojovací šipka 17"/>
          <p:cNvCxnSpPr/>
          <p:nvPr/>
        </p:nvCxnSpPr>
        <p:spPr>
          <a:xfrm rot="5400000">
            <a:off x="4500562" y="3143248"/>
            <a:ext cx="1571636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rot="10800000" flipV="1">
            <a:off x="7786710" y="2857496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Dvaatřiceticípá hvězda 21"/>
          <p:cNvSpPr/>
          <p:nvPr/>
        </p:nvSpPr>
        <p:spPr>
          <a:xfrm>
            <a:off x="5286380" y="3500438"/>
            <a:ext cx="571504" cy="500066"/>
          </a:xfrm>
          <a:prstGeom prst="star32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Dvaatřiceticípá hvězda 23"/>
          <p:cNvSpPr/>
          <p:nvPr/>
        </p:nvSpPr>
        <p:spPr>
          <a:xfrm>
            <a:off x="6500826" y="4357694"/>
            <a:ext cx="571504" cy="500066"/>
          </a:xfrm>
          <a:prstGeom prst="star32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4429124" y="5357826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přenašeč – spotřeba energie</a:t>
            </a:r>
            <a:endParaRPr lang="cs-CZ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Přímá spojovací šipka 26"/>
          <p:cNvCxnSpPr/>
          <p:nvPr/>
        </p:nvCxnSpPr>
        <p:spPr>
          <a:xfrm rot="5400000" flipH="1" flipV="1">
            <a:off x="4572000" y="4429132"/>
            <a:ext cx="1357322" cy="50006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flipV="1">
            <a:off x="5000628" y="4786322"/>
            <a:ext cx="1500198" cy="5715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7143768" y="4929198"/>
            <a:ext cx="1000132" cy="646331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příjem vody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Transpirační proud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koheze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soudržnost molekul vody</a:t>
            </a:r>
          </a:p>
          <a:p>
            <a:r>
              <a:rPr lang="cs-CZ" b="1" dirty="0" smtClean="0"/>
              <a:t>adheze</a:t>
            </a:r>
          </a:p>
          <a:p>
            <a:pPr lvl="1"/>
            <a:r>
              <a:rPr lang="cs-CZ" dirty="0" smtClean="0"/>
              <a:t>přilnavost vody na stěny cév</a:t>
            </a:r>
          </a:p>
          <a:p>
            <a:r>
              <a:rPr lang="cs-CZ" dirty="0" smtClean="0"/>
              <a:t>voda v rostlině se rozvádí pomocí rozdílné koncentrace roztoku v listech a kořenech </a:t>
            </a:r>
          </a:p>
          <a:p>
            <a:pPr lvl="1"/>
            <a:r>
              <a:rPr lang="cs-CZ" dirty="0" smtClean="0"/>
              <a:t>podmínkou je koheze a adheze molekul vody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Venoušek\Dokumenty\VAŠEK\projekt_BiCh\podklady pro výuku\strom_model\strom_kore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23226" r="23064" b="12903"/>
          <a:stretch>
            <a:fillRect/>
          </a:stretch>
        </p:blipFill>
        <p:spPr bwMode="auto">
          <a:xfrm>
            <a:off x="2071670" y="357166"/>
            <a:ext cx="3825505" cy="6203522"/>
          </a:xfrm>
          <a:prstGeom prst="roundRect">
            <a:avLst/>
          </a:prstGeom>
          <a:noFill/>
        </p:spPr>
      </p:pic>
      <p:sp>
        <p:nvSpPr>
          <p:cNvPr id="17" name="Levá jednoduchá závorka 16"/>
          <p:cNvSpPr/>
          <p:nvPr/>
        </p:nvSpPr>
        <p:spPr>
          <a:xfrm>
            <a:off x="4643438" y="642918"/>
            <a:ext cx="142876" cy="1785950"/>
          </a:xfrm>
          <a:prstGeom prst="leftBracket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Pravá jednoduchá závorka 17"/>
          <p:cNvSpPr/>
          <p:nvPr/>
        </p:nvSpPr>
        <p:spPr>
          <a:xfrm>
            <a:off x="5357818" y="642918"/>
            <a:ext cx="142876" cy="1785950"/>
          </a:xfrm>
          <a:prstGeom prst="rightBracket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Levá jednoduchá závorka 18"/>
          <p:cNvSpPr/>
          <p:nvPr/>
        </p:nvSpPr>
        <p:spPr>
          <a:xfrm>
            <a:off x="4643438" y="2500306"/>
            <a:ext cx="142876" cy="1500198"/>
          </a:xfrm>
          <a:prstGeom prst="leftBracket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Levá jednoduchá závorka 19"/>
          <p:cNvSpPr/>
          <p:nvPr/>
        </p:nvSpPr>
        <p:spPr>
          <a:xfrm>
            <a:off x="4643438" y="4071942"/>
            <a:ext cx="142876" cy="1428760"/>
          </a:xfrm>
          <a:prstGeom prst="leftBracket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Pravá jednoduchá závorka 20"/>
          <p:cNvSpPr/>
          <p:nvPr/>
        </p:nvSpPr>
        <p:spPr>
          <a:xfrm>
            <a:off x="5357818" y="4071942"/>
            <a:ext cx="142876" cy="1428760"/>
          </a:xfrm>
          <a:prstGeom prst="rightBracket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Pravá jednoduchá závorka 21"/>
          <p:cNvSpPr/>
          <p:nvPr/>
        </p:nvSpPr>
        <p:spPr>
          <a:xfrm>
            <a:off x="5357818" y="2500306"/>
            <a:ext cx="142876" cy="1500198"/>
          </a:xfrm>
          <a:prstGeom prst="rightBracket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0" name="Skupina 79"/>
          <p:cNvGrpSpPr/>
          <p:nvPr/>
        </p:nvGrpSpPr>
        <p:grpSpPr>
          <a:xfrm>
            <a:off x="5000628" y="142852"/>
            <a:ext cx="857256" cy="642942"/>
            <a:chOff x="5000628" y="142852"/>
            <a:chExt cx="857256" cy="642942"/>
          </a:xfrm>
        </p:grpSpPr>
        <p:sp>
          <p:nvSpPr>
            <p:cNvPr id="23" name="Elipsa 22"/>
            <p:cNvSpPr/>
            <p:nvPr/>
          </p:nvSpPr>
          <p:spPr>
            <a:xfrm>
              <a:off x="5143504" y="142852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O</a:t>
              </a:r>
              <a:endParaRPr lang="cs-CZ" dirty="0"/>
            </a:p>
          </p:txBody>
        </p:sp>
        <p:sp>
          <p:nvSpPr>
            <p:cNvPr id="45" name="Elipsa 44"/>
            <p:cNvSpPr/>
            <p:nvPr/>
          </p:nvSpPr>
          <p:spPr>
            <a:xfrm>
              <a:off x="5000628" y="500042"/>
              <a:ext cx="285752" cy="2857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H</a:t>
              </a:r>
              <a:endParaRPr lang="cs-CZ" dirty="0"/>
            </a:p>
          </p:txBody>
        </p:sp>
        <p:sp>
          <p:nvSpPr>
            <p:cNvPr id="46" name="Elipsa 45"/>
            <p:cNvSpPr/>
            <p:nvPr/>
          </p:nvSpPr>
          <p:spPr>
            <a:xfrm>
              <a:off x="5572132" y="285728"/>
              <a:ext cx="285752" cy="2857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H</a:t>
              </a:r>
              <a:endParaRPr lang="cs-CZ" dirty="0"/>
            </a:p>
          </p:txBody>
        </p:sp>
      </p:grpSp>
      <p:cxnSp>
        <p:nvCxnSpPr>
          <p:cNvPr id="56" name="Přímá spojovací čára 55"/>
          <p:cNvCxnSpPr/>
          <p:nvPr/>
        </p:nvCxnSpPr>
        <p:spPr>
          <a:xfrm rot="5400000">
            <a:off x="5144298" y="856438"/>
            <a:ext cx="142082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97" name="Skupina 96"/>
          <p:cNvGrpSpPr/>
          <p:nvPr/>
        </p:nvGrpSpPr>
        <p:grpSpPr>
          <a:xfrm>
            <a:off x="5357818" y="6215082"/>
            <a:ext cx="928694" cy="642918"/>
            <a:chOff x="5357818" y="6215082"/>
            <a:chExt cx="928694" cy="642918"/>
          </a:xfrm>
        </p:grpSpPr>
        <p:sp>
          <p:nvSpPr>
            <p:cNvPr id="48" name="Elipsa 47"/>
            <p:cNvSpPr/>
            <p:nvPr/>
          </p:nvSpPr>
          <p:spPr>
            <a:xfrm>
              <a:off x="5500694" y="6286520"/>
              <a:ext cx="285752" cy="2857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H</a:t>
              </a:r>
              <a:endParaRPr lang="cs-CZ" dirty="0"/>
            </a:p>
          </p:txBody>
        </p:sp>
        <p:sp>
          <p:nvSpPr>
            <p:cNvPr id="49" name="Elipsa 48"/>
            <p:cNvSpPr/>
            <p:nvPr/>
          </p:nvSpPr>
          <p:spPr>
            <a:xfrm>
              <a:off x="6000760" y="6215082"/>
              <a:ext cx="285752" cy="2857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H</a:t>
              </a:r>
              <a:endParaRPr lang="cs-CZ" dirty="0"/>
            </a:p>
          </p:txBody>
        </p:sp>
        <p:sp>
          <p:nvSpPr>
            <p:cNvPr id="50" name="Elipsa 49"/>
            <p:cNvSpPr/>
            <p:nvPr/>
          </p:nvSpPr>
          <p:spPr>
            <a:xfrm>
              <a:off x="5715008" y="6429372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O</a:t>
              </a:r>
              <a:endParaRPr lang="cs-CZ" dirty="0"/>
            </a:p>
          </p:txBody>
        </p:sp>
        <p:cxnSp>
          <p:nvCxnSpPr>
            <p:cNvPr id="52" name="Přímá spojovací čára 51"/>
            <p:cNvCxnSpPr>
              <a:endCxn id="48" idx="2"/>
            </p:cNvCxnSpPr>
            <p:nvPr/>
          </p:nvCxnSpPr>
          <p:spPr>
            <a:xfrm>
              <a:off x="5357818" y="6429396"/>
              <a:ext cx="142876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8" name="Skupina 97"/>
          <p:cNvGrpSpPr/>
          <p:nvPr/>
        </p:nvGrpSpPr>
        <p:grpSpPr>
          <a:xfrm>
            <a:off x="4786314" y="928670"/>
            <a:ext cx="642942" cy="5500726"/>
            <a:chOff x="4786314" y="928670"/>
            <a:chExt cx="642942" cy="5500726"/>
          </a:xfrm>
        </p:grpSpPr>
        <p:cxnSp>
          <p:nvCxnSpPr>
            <p:cNvPr id="54" name="Přímá spojovací čára 53"/>
            <p:cNvCxnSpPr/>
            <p:nvPr/>
          </p:nvCxnSpPr>
          <p:spPr>
            <a:xfrm rot="5400000">
              <a:off x="5215736" y="5642784"/>
              <a:ext cx="142082" cy="79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95" name="Skupina 94"/>
            <p:cNvGrpSpPr/>
            <p:nvPr/>
          </p:nvGrpSpPr>
          <p:grpSpPr>
            <a:xfrm>
              <a:off x="4786314" y="928670"/>
              <a:ext cx="642942" cy="5500726"/>
              <a:chOff x="4786314" y="928670"/>
              <a:chExt cx="642942" cy="5500726"/>
            </a:xfrm>
          </p:grpSpPr>
          <p:sp>
            <p:nvSpPr>
              <p:cNvPr id="28" name="Elipsa 27"/>
              <p:cNvSpPr/>
              <p:nvPr/>
            </p:nvSpPr>
            <p:spPr>
              <a:xfrm>
                <a:off x="5143504" y="2928934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29" name="Elipsa 28"/>
              <p:cNvSpPr/>
              <p:nvPr/>
            </p:nvSpPr>
            <p:spPr>
              <a:xfrm>
                <a:off x="4857752" y="1142984"/>
                <a:ext cx="428628" cy="428628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O</a:t>
                </a:r>
                <a:endParaRPr lang="cs-CZ" dirty="0"/>
              </a:p>
            </p:txBody>
          </p:sp>
          <p:sp>
            <p:nvSpPr>
              <p:cNvPr id="30" name="Elipsa 29"/>
              <p:cNvSpPr/>
              <p:nvPr/>
            </p:nvSpPr>
            <p:spPr>
              <a:xfrm>
                <a:off x="4857752" y="2143116"/>
                <a:ext cx="428628" cy="428628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O</a:t>
                </a:r>
                <a:endParaRPr lang="cs-CZ" dirty="0"/>
              </a:p>
            </p:txBody>
          </p:sp>
          <p:sp>
            <p:nvSpPr>
              <p:cNvPr id="31" name="Elipsa 30"/>
              <p:cNvSpPr/>
              <p:nvPr/>
            </p:nvSpPr>
            <p:spPr>
              <a:xfrm>
                <a:off x="4786314" y="5857892"/>
                <a:ext cx="428628" cy="428628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O</a:t>
                </a:r>
                <a:endParaRPr lang="cs-CZ" dirty="0"/>
              </a:p>
            </p:txBody>
          </p:sp>
          <p:sp>
            <p:nvSpPr>
              <p:cNvPr id="32" name="Elipsa 31"/>
              <p:cNvSpPr/>
              <p:nvPr/>
            </p:nvSpPr>
            <p:spPr>
              <a:xfrm>
                <a:off x="4786314" y="5000636"/>
                <a:ext cx="428628" cy="428628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O</a:t>
                </a:r>
                <a:endParaRPr lang="cs-CZ" dirty="0"/>
              </a:p>
            </p:txBody>
          </p:sp>
          <p:sp>
            <p:nvSpPr>
              <p:cNvPr id="33" name="Elipsa 32"/>
              <p:cNvSpPr/>
              <p:nvPr/>
            </p:nvSpPr>
            <p:spPr>
              <a:xfrm>
                <a:off x="4786314" y="4143380"/>
                <a:ext cx="428628" cy="428628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O</a:t>
                </a:r>
                <a:endParaRPr lang="cs-CZ" dirty="0"/>
              </a:p>
            </p:txBody>
          </p:sp>
          <p:sp>
            <p:nvSpPr>
              <p:cNvPr id="34" name="Elipsa 33"/>
              <p:cNvSpPr/>
              <p:nvPr/>
            </p:nvSpPr>
            <p:spPr>
              <a:xfrm>
                <a:off x="4857752" y="3143248"/>
                <a:ext cx="428628" cy="428628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O</a:t>
                </a:r>
                <a:endParaRPr lang="cs-CZ" dirty="0"/>
              </a:p>
            </p:txBody>
          </p:sp>
          <p:sp>
            <p:nvSpPr>
              <p:cNvPr id="35" name="Elipsa 34"/>
              <p:cNvSpPr/>
              <p:nvPr/>
            </p:nvSpPr>
            <p:spPr>
              <a:xfrm>
                <a:off x="5143504" y="3500438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36" name="Elipsa 35"/>
              <p:cNvSpPr/>
              <p:nvPr/>
            </p:nvSpPr>
            <p:spPr>
              <a:xfrm>
                <a:off x="5072066" y="3929066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37" name="Elipsa 36"/>
              <p:cNvSpPr/>
              <p:nvPr/>
            </p:nvSpPr>
            <p:spPr>
              <a:xfrm>
                <a:off x="5143504" y="4429132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38" name="Elipsa 37"/>
              <p:cNvSpPr/>
              <p:nvPr/>
            </p:nvSpPr>
            <p:spPr>
              <a:xfrm>
                <a:off x="5143504" y="4857760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39" name="Elipsa 38"/>
              <p:cNvSpPr/>
              <p:nvPr/>
            </p:nvSpPr>
            <p:spPr>
              <a:xfrm>
                <a:off x="5143504" y="5286388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40" name="Elipsa 39"/>
              <p:cNvSpPr/>
              <p:nvPr/>
            </p:nvSpPr>
            <p:spPr>
              <a:xfrm>
                <a:off x="5143504" y="5715016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41" name="Elipsa 40"/>
              <p:cNvSpPr/>
              <p:nvPr/>
            </p:nvSpPr>
            <p:spPr>
              <a:xfrm>
                <a:off x="5143504" y="1928802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42" name="Elipsa 41"/>
              <p:cNvSpPr/>
              <p:nvPr/>
            </p:nvSpPr>
            <p:spPr>
              <a:xfrm>
                <a:off x="5143504" y="6143644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43" name="Elipsa 42"/>
              <p:cNvSpPr/>
              <p:nvPr/>
            </p:nvSpPr>
            <p:spPr>
              <a:xfrm>
                <a:off x="5143504" y="1500174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44" name="Elipsa 43"/>
              <p:cNvSpPr/>
              <p:nvPr/>
            </p:nvSpPr>
            <p:spPr>
              <a:xfrm>
                <a:off x="5143504" y="928670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sp>
            <p:nvSpPr>
              <p:cNvPr id="47" name="Elipsa 46"/>
              <p:cNvSpPr/>
              <p:nvPr/>
            </p:nvSpPr>
            <p:spPr>
              <a:xfrm>
                <a:off x="5143504" y="2500306"/>
                <a:ext cx="285752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H</a:t>
                </a:r>
                <a:endParaRPr lang="cs-CZ" dirty="0"/>
              </a:p>
            </p:txBody>
          </p:sp>
          <p:cxnSp>
            <p:nvCxnSpPr>
              <p:cNvPr id="55" name="Přímá spojovací čára 54"/>
              <p:cNvCxnSpPr/>
              <p:nvPr/>
            </p:nvCxnSpPr>
            <p:spPr>
              <a:xfrm rot="5400000">
                <a:off x="5215736" y="4785528"/>
                <a:ext cx="142082" cy="79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Přímá spojovací čára 56"/>
              <p:cNvCxnSpPr/>
              <p:nvPr/>
            </p:nvCxnSpPr>
            <p:spPr>
              <a:xfrm rot="5400000">
                <a:off x="5215736" y="1856570"/>
                <a:ext cx="142082" cy="79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Přímá spojovací čára 57"/>
              <p:cNvCxnSpPr/>
              <p:nvPr/>
            </p:nvCxnSpPr>
            <p:spPr>
              <a:xfrm rot="5400000">
                <a:off x="5215736" y="2856702"/>
                <a:ext cx="142082" cy="79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Přímá spojovací čára 58"/>
              <p:cNvCxnSpPr/>
              <p:nvPr/>
            </p:nvCxnSpPr>
            <p:spPr>
              <a:xfrm rot="5400000">
                <a:off x="5144298" y="3856834"/>
                <a:ext cx="142082" cy="79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ovéPole 62"/>
          <p:cNvSpPr txBox="1"/>
          <p:nvPr/>
        </p:nvSpPr>
        <p:spPr>
          <a:xfrm>
            <a:off x="1785918" y="571480"/>
            <a:ext cx="1571636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listy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1428728" y="5500702"/>
            <a:ext cx="2286016" cy="830997"/>
          </a:xfrm>
          <a:prstGeom prst="rect">
            <a:avLst/>
          </a:prstGeom>
          <a:solidFill>
            <a:srgbClr val="C75102"/>
          </a:solidFill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kořeny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5" name="Elipsa 64"/>
          <p:cNvSpPr/>
          <p:nvPr/>
        </p:nvSpPr>
        <p:spPr>
          <a:xfrm>
            <a:off x="7000892" y="1428736"/>
            <a:ext cx="642942" cy="7143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H</a:t>
            </a:r>
            <a:endParaRPr lang="cs-CZ" sz="4000" dirty="0"/>
          </a:p>
        </p:txBody>
      </p:sp>
      <p:sp>
        <p:nvSpPr>
          <p:cNvPr id="66" name="Elipsa 65"/>
          <p:cNvSpPr/>
          <p:nvPr/>
        </p:nvSpPr>
        <p:spPr>
          <a:xfrm>
            <a:off x="7429520" y="2714621"/>
            <a:ext cx="642942" cy="7143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H</a:t>
            </a:r>
            <a:endParaRPr lang="cs-CZ" sz="4000" dirty="0"/>
          </a:p>
        </p:txBody>
      </p:sp>
      <p:sp>
        <p:nvSpPr>
          <p:cNvPr id="67" name="Elipsa 66"/>
          <p:cNvSpPr/>
          <p:nvPr/>
        </p:nvSpPr>
        <p:spPr>
          <a:xfrm>
            <a:off x="6643701" y="2071678"/>
            <a:ext cx="964413" cy="107157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O</a:t>
            </a:r>
            <a:endParaRPr lang="cs-CZ" sz="4000" dirty="0"/>
          </a:p>
        </p:txBody>
      </p:sp>
      <p:sp>
        <p:nvSpPr>
          <p:cNvPr id="68" name="Elipsa 67"/>
          <p:cNvSpPr/>
          <p:nvPr/>
        </p:nvSpPr>
        <p:spPr>
          <a:xfrm rot="21411143">
            <a:off x="7805837" y="4731997"/>
            <a:ext cx="642942" cy="7143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H</a:t>
            </a:r>
            <a:endParaRPr lang="cs-CZ" sz="4000" dirty="0"/>
          </a:p>
        </p:txBody>
      </p:sp>
      <p:sp>
        <p:nvSpPr>
          <p:cNvPr id="69" name="Elipsa 68"/>
          <p:cNvSpPr/>
          <p:nvPr/>
        </p:nvSpPr>
        <p:spPr>
          <a:xfrm rot="21411143">
            <a:off x="7805839" y="3588989"/>
            <a:ext cx="642942" cy="7143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H</a:t>
            </a:r>
            <a:endParaRPr lang="cs-CZ" sz="4000" dirty="0"/>
          </a:p>
        </p:txBody>
      </p:sp>
      <p:sp>
        <p:nvSpPr>
          <p:cNvPr id="70" name="Elipsa 69"/>
          <p:cNvSpPr/>
          <p:nvPr/>
        </p:nvSpPr>
        <p:spPr>
          <a:xfrm rot="21411143">
            <a:off x="7072330" y="3929066"/>
            <a:ext cx="964413" cy="107157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O</a:t>
            </a:r>
            <a:endParaRPr lang="cs-CZ" sz="4000" dirty="0"/>
          </a:p>
        </p:txBody>
      </p:sp>
      <p:cxnSp>
        <p:nvCxnSpPr>
          <p:cNvPr id="71" name="Přímá spojovací čára 70"/>
          <p:cNvCxnSpPr/>
          <p:nvPr/>
        </p:nvCxnSpPr>
        <p:spPr>
          <a:xfrm rot="16200000" flipH="1">
            <a:off x="7822826" y="3464322"/>
            <a:ext cx="213520" cy="1428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6143636" y="3357562"/>
            <a:ext cx="1143007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vodíkový můstek</a:t>
            </a:r>
            <a:endParaRPr lang="cs-CZ" dirty="0"/>
          </a:p>
        </p:txBody>
      </p:sp>
      <p:cxnSp>
        <p:nvCxnSpPr>
          <p:cNvPr id="75" name="Přímá spojovací šipka 74"/>
          <p:cNvCxnSpPr/>
          <p:nvPr/>
        </p:nvCxnSpPr>
        <p:spPr>
          <a:xfrm flipV="1">
            <a:off x="7215206" y="3571876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14" name="Skupina 113"/>
          <p:cNvGrpSpPr/>
          <p:nvPr/>
        </p:nvGrpSpPr>
        <p:grpSpPr>
          <a:xfrm rot="2601018">
            <a:off x="2991559" y="1191074"/>
            <a:ext cx="1143008" cy="428628"/>
            <a:chOff x="500034" y="2928934"/>
            <a:chExt cx="1143008" cy="428628"/>
          </a:xfrm>
        </p:grpSpPr>
        <p:sp>
          <p:nvSpPr>
            <p:cNvPr id="78" name="Elipsa 77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1" name="Přímá spojovací čára 100"/>
            <p:cNvCxnSpPr>
              <a:stCxn id="78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ovací čára 102"/>
            <p:cNvCxnSpPr>
              <a:stCxn id="78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ovací čára 104"/>
            <p:cNvCxnSpPr>
              <a:stCxn id="78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ovací čára 106"/>
            <p:cNvCxnSpPr>
              <a:stCxn id="78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ovací čára 108"/>
            <p:cNvCxnSpPr>
              <a:stCxn id="78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římá spojovací čára 110"/>
            <p:cNvCxnSpPr>
              <a:stCxn id="78" idx="7"/>
              <a:endCxn id="78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Přímá spojovací čára 112"/>
            <p:cNvCxnSpPr>
              <a:stCxn id="78" idx="5"/>
              <a:endCxn id="78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Skupina 114"/>
          <p:cNvGrpSpPr/>
          <p:nvPr/>
        </p:nvGrpSpPr>
        <p:grpSpPr>
          <a:xfrm rot="834141">
            <a:off x="2463612" y="1559773"/>
            <a:ext cx="1143008" cy="428628"/>
            <a:chOff x="500034" y="2928934"/>
            <a:chExt cx="1143008" cy="428628"/>
          </a:xfrm>
        </p:grpSpPr>
        <p:sp>
          <p:nvSpPr>
            <p:cNvPr id="116" name="Elipsa 115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7" name="Přímá spojovací čára 116"/>
            <p:cNvCxnSpPr>
              <a:stCxn id="116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ovací čára 117"/>
            <p:cNvCxnSpPr>
              <a:stCxn id="116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Přímá spojovací čára 118"/>
            <p:cNvCxnSpPr>
              <a:stCxn id="116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ovací čára 119"/>
            <p:cNvCxnSpPr>
              <a:stCxn id="116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ovací čára 120"/>
            <p:cNvCxnSpPr>
              <a:stCxn id="116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ovací čára 121"/>
            <p:cNvCxnSpPr>
              <a:stCxn id="116" idx="7"/>
              <a:endCxn id="116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Přímá spojovací čára 122"/>
            <p:cNvCxnSpPr>
              <a:stCxn id="116" idx="5"/>
              <a:endCxn id="116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Skupina 123"/>
          <p:cNvGrpSpPr/>
          <p:nvPr/>
        </p:nvGrpSpPr>
        <p:grpSpPr>
          <a:xfrm rot="1447302">
            <a:off x="2680855" y="2143648"/>
            <a:ext cx="1143008" cy="428628"/>
            <a:chOff x="500034" y="2928934"/>
            <a:chExt cx="1143008" cy="428628"/>
          </a:xfrm>
        </p:grpSpPr>
        <p:sp>
          <p:nvSpPr>
            <p:cNvPr id="125" name="Elipsa 124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6" name="Přímá spojovací čára 125"/>
            <p:cNvCxnSpPr>
              <a:stCxn id="125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ovací čára 126"/>
            <p:cNvCxnSpPr>
              <a:stCxn id="125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ovací čára 127"/>
            <p:cNvCxnSpPr>
              <a:stCxn id="125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Přímá spojovací čára 128"/>
            <p:cNvCxnSpPr>
              <a:stCxn id="125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ovací čára 129"/>
            <p:cNvCxnSpPr>
              <a:stCxn id="125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Přímá spojovací čára 130"/>
            <p:cNvCxnSpPr>
              <a:stCxn id="125" idx="7"/>
              <a:endCxn id="125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Přímá spojovací čára 131"/>
            <p:cNvCxnSpPr>
              <a:stCxn id="125" idx="5"/>
              <a:endCxn id="125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Skupina 132"/>
          <p:cNvGrpSpPr/>
          <p:nvPr/>
        </p:nvGrpSpPr>
        <p:grpSpPr>
          <a:xfrm rot="4486622">
            <a:off x="3714411" y="750576"/>
            <a:ext cx="1143008" cy="428628"/>
            <a:chOff x="500034" y="2928934"/>
            <a:chExt cx="1143008" cy="428628"/>
          </a:xfrm>
        </p:grpSpPr>
        <p:sp>
          <p:nvSpPr>
            <p:cNvPr id="134" name="Elipsa 133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5" name="Přímá spojovací čára 134"/>
            <p:cNvCxnSpPr>
              <a:stCxn id="134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Přímá spojovací čára 135"/>
            <p:cNvCxnSpPr>
              <a:stCxn id="134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Přímá spojovací čára 136"/>
            <p:cNvCxnSpPr>
              <a:stCxn id="134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ovací čára 137"/>
            <p:cNvCxnSpPr>
              <a:stCxn id="134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Přímá spojovací čára 138"/>
            <p:cNvCxnSpPr>
              <a:stCxn id="134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Přímá spojovací čára 139"/>
            <p:cNvCxnSpPr>
              <a:stCxn id="134" idx="7"/>
              <a:endCxn id="134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ovací čára 140"/>
            <p:cNvCxnSpPr>
              <a:stCxn id="134" idx="5"/>
              <a:endCxn id="134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Skupina 141"/>
          <p:cNvGrpSpPr/>
          <p:nvPr/>
        </p:nvGrpSpPr>
        <p:grpSpPr>
          <a:xfrm rot="3228762">
            <a:off x="3225014" y="1945090"/>
            <a:ext cx="1143008" cy="428628"/>
            <a:chOff x="500034" y="2928934"/>
            <a:chExt cx="1143008" cy="428628"/>
          </a:xfrm>
        </p:grpSpPr>
        <p:sp>
          <p:nvSpPr>
            <p:cNvPr id="143" name="Elipsa 142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4" name="Přímá spojovací čára 143"/>
            <p:cNvCxnSpPr>
              <a:stCxn id="143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ovací čára 144"/>
            <p:cNvCxnSpPr>
              <a:stCxn id="143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Přímá spojovací čára 145"/>
            <p:cNvCxnSpPr>
              <a:stCxn id="143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Přímá spojovací čára 146"/>
            <p:cNvCxnSpPr>
              <a:stCxn id="143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Přímá spojovací čára 147"/>
            <p:cNvCxnSpPr>
              <a:stCxn id="143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Přímá spojovací čára 148"/>
            <p:cNvCxnSpPr>
              <a:stCxn id="143" idx="7"/>
              <a:endCxn id="143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Přímá spojovací čára 149"/>
            <p:cNvCxnSpPr>
              <a:stCxn id="143" idx="5"/>
              <a:endCxn id="143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Skupina 150"/>
          <p:cNvGrpSpPr/>
          <p:nvPr/>
        </p:nvGrpSpPr>
        <p:grpSpPr>
          <a:xfrm rot="5146855">
            <a:off x="3684771" y="1800145"/>
            <a:ext cx="1143008" cy="428628"/>
            <a:chOff x="500034" y="2928934"/>
            <a:chExt cx="1143008" cy="428628"/>
          </a:xfrm>
        </p:grpSpPr>
        <p:sp>
          <p:nvSpPr>
            <p:cNvPr id="152" name="Elipsa 151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3" name="Přímá spojovací čára 152"/>
            <p:cNvCxnSpPr>
              <a:stCxn id="152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Přímá spojovací čára 153"/>
            <p:cNvCxnSpPr>
              <a:stCxn id="152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Přímá spojovací čára 154"/>
            <p:cNvCxnSpPr>
              <a:stCxn id="152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Přímá spojovací čára 155"/>
            <p:cNvCxnSpPr>
              <a:stCxn id="152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Přímá spojovací čára 156"/>
            <p:cNvCxnSpPr>
              <a:stCxn id="152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Přímá spojovací čára 157"/>
            <p:cNvCxnSpPr>
              <a:stCxn id="152" idx="7"/>
              <a:endCxn id="152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Přímá spojovací čára 158"/>
            <p:cNvCxnSpPr>
              <a:stCxn id="152" idx="5"/>
              <a:endCxn id="152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Skupina 159"/>
          <p:cNvGrpSpPr/>
          <p:nvPr/>
        </p:nvGrpSpPr>
        <p:grpSpPr>
          <a:xfrm rot="3249760">
            <a:off x="3242346" y="695940"/>
            <a:ext cx="1143008" cy="428628"/>
            <a:chOff x="500034" y="2928934"/>
            <a:chExt cx="1143008" cy="428628"/>
          </a:xfrm>
        </p:grpSpPr>
        <p:sp>
          <p:nvSpPr>
            <p:cNvPr id="161" name="Elipsa 160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62" name="Přímá spojovací čára 161"/>
            <p:cNvCxnSpPr>
              <a:stCxn id="161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římá spojovací čára 162"/>
            <p:cNvCxnSpPr>
              <a:stCxn id="161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Přímá spojovací čára 163"/>
            <p:cNvCxnSpPr>
              <a:stCxn id="161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Přímá spojovací čára 164"/>
            <p:cNvCxnSpPr>
              <a:stCxn id="161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Přímá spojovací čára 165"/>
            <p:cNvCxnSpPr>
              <a:stCxn id="161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Přímá spojovací čára 166"/>
            <p:cNvCxnSpPr>
              <a:stCxn id="161" idx="7"/>
              <a:endCxn id="161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Přímá spojovací čára 167"/>
            <p:cNvCxnSpPr>
              <a:stCxn id="161" idx="5"/>
              <a:endCxn id="161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474E-6 L 0.11025 3.747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90932E-7 L -0.0033 -0.162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8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09345E-6 L -0.05781 -0.1168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5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Kořenový vztlak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vytlačuje vodu do výše položených pletiv v rostlině</a:t>
            </a:r>
          </a:p>
          <a:p>
            <a:r>
              <a:rPr lang="cs-CZ" dirty="0" smtClean="0"/>
              <a:t>hlavně na jaře</a:t>
            </a:r>
          </a:p>
          <a:p>
            <a:r>
              <a:rPr lang="cs-CZ" dirty="0" smtClean="0"/>
              <a:t>aktivní příjem vody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ovlivňující příjem vody do rostliny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koncentrace půdního roztoku</a:t>
            </a:r>
          </a:p>
          <a:p>
            <a:r>
              <a:rPr lang="cs-CZ" dirty="0" smtClean="0"/>
              <a:t>teplota půdy</a:t>
            </a:r>
          </a:p>
          <a:p>
            <a:pPr lvl="1"/>
            <a:r>
              <a:rPr lang="cs-CZ" dirty="0" smtClean="0"/>
              <a:t>do 30 st. jsou buňky schopny vytvářet více energie </a:t>
            </a:r>
          </a:p>
          <a:p>
            <a:r>
              <a:rPr lang="cs-CZ" dirty="0" smtClean="0"/>
              <a:t>množství kyslíku v půdě</a:t>
            </a:r>
          </a:p>
          <a:p>
            <a:r>
              <a:rPr lang="cs-CZ" dirty="0" smtClean="0"/>
              <a:t>rostliny jsou schopny přijímat vodu mimokořenově .. hlavně listy</a:t>
            </a:r>
          </a:p>
          <a:p>
            <a:pPr lvl="1"/>
            <a:r>
              <a:rPr lang="cs-CZ" dirty="0" smtClean="0"/>
              <a:t>jedná se o malé množství vody .. významné pro epifyty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 návrhu s motivem modrozelené jeskyně">
  <a:themeElements>
    <a:clrScheme name="Výchozí návrh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Výchozí návr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motivem modrozelené jeskyně</Template>
  <TotalTime>357</TotalTime>
  <Words>287</Words>
  <Application>Microsoft Office PowerPoint</Application>
  <PresentationFormat>Předvádění na obrazovce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Šablona návrhu s motivem modrozelené jeskyně</vt:lpstr>
      <vt:lpstr>Snímek 1</vt:lpstr>
      <vt:lpstr>Vodní režim rostlin 1</vt:lpstr>
      <vt:lpstr>Příjem vody</vt:lpstr>
      <vt:lpstr>Příjem vody</vt:lpstr>
      <vt:lpstr>Příjem vody</vt:lpstr>
      <vt:lpstr>Transpirační proud</vt:lpstr>
      <vt:lpstr>Snímek 7</vt:lpstr>
      <vt:lpstr>Kořenový vztlak</vt:lpstr>
      <vt:lpstr>Faktory ovlivňující příjem vody do rostliny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Vodní režim rostlin</dc:title>
  <dc:subject/>
  <dc:creator>*</dc:creator>
  <cp:keywords/>
  <dc:description/>
  <cp:lastModifiedBy>*</cp:lastModifiedBy>
  <cp:revision>25</cp:revision>
  <dcterms:created xsi:type="dcterms:W3CDTF">2013-04-01T11:16:53Z</dcterms:created>
  <dcterms:modified xsi:type="dcterms:W3CDTF">2013-05-30T22:11:54Z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TC010721211029</vt:lpwstr>
  </property>
</Properties>
</file>