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relyOnVml="1" encoding="utf-8"/>
  <p:clrMru>
    <a:srgbClr val="C75102"/>
    <a:srgbClr val="FF9D00"/>
    <a:srgbClr val="FF6702"/>
    <a:srgbClr val="FF3305"/>
    <a:srgbClr val="CF3E00"/>
    <a:srgbClr val="236F7A"/>
    <a:srgbClr val="EEB42D"/>
    <a:srgbClr val="57066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00" autoAdjust="0"/>
    <p:restoredTop sz="94600" autoAdjust="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7467600" cy="1371600"/>
          </a:xfrm>
        </p:spPr>
        <p:txBody>
          <a:bodyPr/>
          <a:lstStyle>
            <a:lvl1pPr algn="r">
              <a:lnSpc>
                <a:spcPct val="80000"/>
              </a:lnSpc>
              <a:defRPr sz="39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4038600"/>
            <a:ext cx="5410200" cy="10668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1722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7C46C08-65BA-44A4-87B2-16FCB9D0A4F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DFE5A1-0832-4605-A0D7-D4699B70F06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19850" y="304800"/>
            <a:ext cx="1885950" cy="5715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62000" y="304800"/>
            <a:ext cx="5505450" cy="5715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22112-8B1E-48CA-8BDB-46EF17EC2E1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C5D757-2D9A-40EB-85D3-89C702AAD45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B6E417-1494-4BBA-8D3E-34CC4DFA8AE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0100" y="15240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9D46B-7519-44D6-A63F-69A8822DE4B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E8558C-A5AC-472B-8096-9F99294728A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8C566B-EB58-4217-BBA1-1EBFB71E52F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8D58F4-8F8E-42CF-B5E9-2C9992A8C85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F974E9-7C08-49DC-AD70-DD1BF44FE76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90DFCA-4AED-4E09-B612-DC2F2B2CF5B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48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nadpisů předlohy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543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textu předlohy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90800" y="60960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62400" y="6096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0960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D2A72890-EA42-4AF9-92B7-1C975CFA4C70}" type="slidenum">
              <a:rPr lang="cs-CZ"/>
              <a:pPr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844" y="142852"/>
            <a:ext cx="8748464" cy="1541875"/>
          </a:xfrm>
          <a:prstGeom prst="rect">
            <a:avLst/>
          </a:prstGeom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1689410"/>
              </p:ext>
            </p:extLst>
          </p:nvPr>
        </p:nvGraphicFramePr>
        <p:xfrm>
          <a:off x="413284" y="1704114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Vodní režim rostlin 1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Biologie, 1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Botanika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Prezentace způsobů příjmu vody do rostliny, doplněná animací.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příjem vody, transpirační proud, kořenový vztlak, symplastická cesta,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apoplastická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 cesta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Václav Hubáček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26. </a:t>
                      </a:r>
                      <a:r>
                        <a:rPr lang="cs-CZ" sz="1700" b="0" smtClean="0">
                          <a:latin typeface="Arial" pitchFamily="34" charset="0"/>
                          <a:cs typeface="Arial" pitchFamily="34" charset="0"/>
                        </a:rPr>
                        <a:t>2. 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Vodní režim </a:t>
            </a:r>
            <a:r>
              <a:rPr lang="cs-CZ" sz="6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rostlin 1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Příjem </a:t>
            </a:r>
            <a:r>
              <a:rPr lang="cs-CZ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vody</a:t>
            </a:r>
          </a:p>
          <a:p>
            <a:r>
              <a:rPr lang="cs-CZ" b="1" dirty="0" smtClean="0"/>
              <a:t>Transpirační proud</a:t>
            </a:r>
          </a:p>
          <a:p>
            <a:r>
              <a:rPr lang="cs-CZ" b="1" smtClean="0"/>
              <a:t>Kořenový vztlak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429520" y="6072206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cs-CZ" dirty="0" smtClean="0">
                <a:latin typeface="Arial Black" pitchFamily="34" charset="0"/>
              </a:rPr>
              <a:t>Hu1_13</a:t>
            </a:r>
            <a:endParaRPr lang="cs-CZ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7543800" cy="1143000"/>
          </a:xfrm>
        </p:spPr>
        <p:txBody>
          <a:bodyPr/>
          <a:lstStyle/>
          <a:p>
            <a:r>
              <a:rPr lang="cs-CZ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Příjem 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nižší rostliny 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přijímají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vodu celým povrchem těla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základě difůze nebo osmózy</a:t>
            </a:r>
          </a:p>
          <a:p>
            <a:pPr>
              <a:buNone/>
            </a:pPr>
            <a:r>
              <a:rPr lang="cs-CZ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vyšší rostliny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kořeny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kořenovými vlásky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rozvod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vody pomocí vodivých svazků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Příjem 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472" y="1500174"/>
            <a:ext cx="4238628" cy="4495800"/>
          </a:xfrm>
        </p:spPr>
        <p:txBody>
          <a:bodyPr/>
          <a:lstStyle/>
          <a:p>
            <a:pPr>
              <a:buNone/>
            </a:pPr>
            <a:r>
              <a:rPr lang="cs-CZ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pasivně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apoplastická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cesta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pouze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přes prostory buněčných stěn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nespotřebovává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 energie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prostřednictvím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transpiračního proudu (rostlina musí mít listy)</a:t>
            </a:r>
          </a:p>
          <a:p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grpSp>
        <p:nvGrpSpPr>
          <p:cNvPr id="18" name="Skupina 17"/>
          <p:cNvGrpSpPr/>
          <p:nvPr/>
        </p:nvGrpSpPr>
        <p:grpSpPr>
          <a:xfrm>
            <a:off x="5072066" y="2571744"/>
            <a:ext cx="3429024" cy="2143140"/>
            <a:chOff x="5072066" y="1643050"/>
            <a:chExt cx="3429024" cy="2143140"/>
          </a:xfrm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</p:grpSpPr>
        <p:sp>
          <p:nvSpPr>
            <p:cNvPr id="6" name="Vývojový diagram: alternativní postup 5"/>
            <p:cNvSpPr/>
            <p:nvPr/>
          </p:nvSpPr>
          <p:spPr>
            <a:xfrm rot="5400000">
              <a:off x="5393537" y="2393149"/>
              <a:ext cx="1071570" cy="1714512"/>
            </a:xfrm>
            <a:prstGeom prst="flowChartAlternateProcess">
              <a:avLst/>
            </a:prstGeom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Vývojový diagram: alternativní postup 6"/>
            <p:cNvSpPr/>
            <p:nvPr/>
          </p:nvSpPr>
          <p:spPr>
            <a:xfrm rot="5400000">
              <a:off x="5500694" y="2571744"/>
              <a:ext cx="857256" cy="1357322"/>
            </a:xfrm>
            <a:prstGeom prst="flowChartAlternateProcess">
              <a:avLst/>
            </a:prstGeom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Vývojový diagram: alternativní postup 9"/>
            <p:cNvSpPr/>
            <p:nvPr/>
          </p:nvSpPr>
          <p:spPr>
            <a:xfrm rot="5400000">
              <a:off x="5393537" y="1321579"/>
              <a:ext cx="1071570" cy="1714512"/>
            </a:xfrm>
            <a:prstGeom prst="flowChartAlternateProcess">
              <a:avLst/>
            </a:prstGeom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Vývojový diagram: alternativní postup 10"/>
            <p:cNvSpPr/>
            <p:nvPr/>
          </p:nvSpPr>
          <p:spPr>
            <a:xfrm rot="5400000">
              <a:off x="5500694" y="1500174"/>
              <a:ext cx="857256" cy="1357322"/>
            </a:xfrm>
            <a:prstGeom prst="flowChartAlternateProcess">
              <a:avLst/>
            </a:prstGeom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Vývojový diagram: alternativní postup 13"/>
            <p:cNvSpPr/>
            <p:nvPr/>
          </p:nvSpPr>
          <p:spPr>
            <a:xfrm rot="5400000">
              <a:off x="7108049" y="2393149"/>
              <a:ext cx="1071570" cy="1714512"/>
            </a:xfrm>
            <a:prstGeom prst="flowChartAlternateProcess">
              <a:avLst/>
            </a:prstGeom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Vývojový diagram: alternativní postup 14"/>
            <p:cNvSpPr/>
            <p:nvPr/>
          </p:nvSpPr>
          <p:spPr>
            <a:xfrm rot="5400000">
              <a:off x="7215206" y="2571744"/>
              <a:ext cx="857256" cy="1357322"/>
            </a:xfrm>
            <a:prstGeom prst="flowChartAlternateProcess">
              <a:avLst/>
            </a:prstGeom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Vývojový diagram: alternativní postup 15"/>
            <p:cNvSpPr/>
            <p:nvPr/>
          </p:nvSpPr>
          <p:spPr>
            <a:xfrm rot="5400000">
              <a:off x="7108049" y="1321579"/>
              <a:ext cx="1071570" cy="1714512"/>
            </a:xfrm>
            <a:prstGeom prst="flowChartAlternateProcess">
              <a:avLst/>
            </a:prstGeom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Vývojový diagram: alternativní postup 16"/>
            <p:cNvSpPr/>
            <p:nvPr/>
          </p:nvSpPr>
          <p:spPr>
            <a:xfrm rot="5400000">
              <a:off x="7215206" y="1500174"/>
              <a:ext cx="857256" cy="1357322"/>
            </a:xfrm>
            <a:prstGeom prst="flowChartAlternateProcess">
              <a:avLst/>
            </a:prstGeom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9" name="TextovéPole 18"/>
          <p:cNvSpPr txBox="1"/>
          <p:nvPr/>
        </p:nvSpPr>
        <p:spPr>
          <a:xfrm>
            <a:off x="5715008" y="1285860"/>
            <a:ext cx="1928826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vnější prostředí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5786446" y="5572140"/>
            <a:ext cx="2071702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prostředí rostliny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Šipka dolů 20"/>
          <p:cNvSpPr/>
          <p:nvPr/>
        </p:nvSpPr>
        <p:spPr>
          <a:xfrm>
            <a:off x="6572264" y="1928802"/>
            <a:ext cx="428628" cy="3214710"/>
          </a:xfrm>
          <a:prstGeom prst="downArrow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6786578" y="2214554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buněčná stěna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4643438" y="1857364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cytoplazmatická membrána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5" name="Přímá spojovací šipka 24"/>
          <p:cNvCxnSpPr/>
          <p:nvPr/>
        </p:nvCxnSpPr>
        <p:spPr>
          <a:xfrm rot="5400000">
            <a:off x="4321967" y="2964653"/>
            <a:ext cx="1571636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/>
          <p:nvPr/>
        </p:nvCxnSpPr>
        <p:spPr>
          <a:xfrm rot="10800000" flipV="1">
            <a:off x="7715272" y="2571744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7643834" y="4286256"/>
            <a:ext cx="1000132" cy="646331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příjem vody</a:t>
            </a:r>
            <a:endParaRPr lang="cs-CZ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Příjem 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571612"/>
            <a:ext cx="4095752" cy="4495800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aktivně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symplastickou cestou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přes cytoplazmatickou membránu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spotřebovává se energie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 souhrnu vytváří kořenový vztlak 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jarním období</a:t>
            </a:r>
            <a:endParaRPr lang="cs-CZ" sz="2400" dirty="0"/>
          </a:p>
        </p:txBody>
      </p:sp>
      <p:grpSp>
        <p:nvGrpSpPr>
          <p:cNvPr id="4" name="Skupina 3"/>
          <p:cNvGrpSpPr/>
          <p:nvPr/>
        </p:nvGrpSpPr>
        <p:grpSpPr>
          <a:xfrm>
            <a:off x="5143504" y="2857496"/>
            <a:ext cx="3429024" cy="2143140"/>
            <a:chOff x="5072066" y="1643050"/>
            <a:chExt cx="3429024" cy="2143140"/>
          </a:xfrm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</p:grpSpPr>
        <p:sp>
          <p:nvSpPr>
            <p:cNvPr id="5" name="Vývojový diagram: alternativní postup 4"/>
            <p:cNvSpPr/>
            <p:nvPr/>
          </p:nvSpPr>
          <p:spPr>
            <a:xfrm rot="5400000">
              <a:off x="5393537" y="2393149"/>
              <a:ext cx="1071570" cy="1714512"/>
            </a:xfrm>
            <a:prstGeom prst="flowChartAlternateProcess">
              <a:avLst/>
            </a:prstGeom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Vývojový diagram: alternativní postup 5"/>
            <p:cNvSpPr/>
            <p:nvPr/>
          </p:nvSpPr>
          <p:spPr>
            <a:xfrm rot="5400000">
              <a:off x="5500694" y="2571744"/>
              <a:ext cx="857256" cy="1357322"/>
            </a:xfrm>
            <a:prstGeom prst="flowChartAlternateProcess">
              <a:avLst/>
            </a:prstGeom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Vývojový diagram: alternativní postup 6"/>
            <p:cNvSpPr/>
            <p:nvPr/>
          </p:nvSpPr>
          <p:spPr>
            <a:xfrm rot="5400000">
              <a:off x="5393537" y="1321579"/>
              <a:ext cx="1071570" cy="1714512"/>
            </a:xfrm>
            <a:prstGeom prst="flowChartAlternateProcess">
              <a:avLst/>
            </a:prstGeom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Vývojový diagram: alternativní postup 7"/>
            <p:cNvSpPr/>
            <p:nvPr/>
          </p:nvSpPr>
          <p:spPr>
            <a:xfrm rot="5400000">
              <a:off x="5500694" y="1500174"/>
              <a:ext cx="857256" cy="1357322"/>
            </a:xfrm>
            <a:prstGeom prst="flowChartAlternateProcess">
              <a:avLst/>
            </a:prstGeom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Vývojový diagram: alternativní postup 8"/>
            <p:cNvSpPr/>
            <p:nvPr/>
          </p:nvSpPr>
          <p:spPr>
            <a:xfrm rot="5400000">
              <a:off x="7108049" y="2393149"/>
              <a:ext cx="1071570" cy="1714512"/>
            </a:xfrm>
            <a:prstGeom prst="flowChartAlternateProcess">
              <a:avLst/>
            </a:prstGeom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Vývojový diagram: alternativní postup 9"/>
            <p:cNvSpPr/>
            <p:nvPr/>
          </p:nvSpPr>
          <p:spPr>
            <a:xfrm rot="5400000">
              <a:off x="7215206" y="2571744"/>
              <a:ext cx="857256" cy="1357322"/>
            </a:xfrm>
            <a:prstGeom prst="flowChartAlternateProcess">
              <a:avLst/>
            </a:prstGeom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Vývojový diagram: alternativní postup 10"/>
            <p:cNvSpPr/>
            <p:nvPr/>
          </p:nvSpPr>
          <p:spPr>
            <a:xfrm rot="5400000">
              <a:off x="7108049" y="1321579"/>
              <a:ext cx="1071570" cy="1714512"/>
            </a:xfrm>
            <a:prstGeom prst="flowChartAlternateProcess">
              <a:avLst/>
            </a:prstGeom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Vývojový diagram: alternativní postup 11"/>
            <p:cNvSpPr/>
            <p:nvPr/>
          </p:nvSpPr>
          <p:spPr>
            <a:xfrm rot="5400000">
              <a:off x="7215206" y="1500174"/>
              <a:ext cx="857256" cy="1357322"/>
            </a:xfrm>
            <a:prstGeom prst="flowChartAlternateProcess">
              <a:avLst/>
            </a:prstGeom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3" name="Šipka dolů 12"/>
          <p:cNvSpPr/>
          <p:nvPr/>
        </p:nvSpPr>
        <p:spPr>
          <a:xfrm>
            <a:off x="6000760" y="2571744"/>
            <a:ext cx="428628" cy="3214710"/>
          </a:xfrm>
          <a:prstGeom prst="downArrow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5715008" y="1571612"/>
            <a:ext cx="1928826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vnější prostředí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786446" y="5857892"/>
            <a:ext cx="2071702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prostředí rostliny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6858016" y="2500306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buněčná stěna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5143504" y="2143116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cytoplazmatická membrána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8" name="Přímá spojovací šipka 17"/>
          <p:cNvCxnSpPr/>
          <p:nvPr/>
        </p:nvCxnSpPr>
        <p:spPr>
          <a:xfrm rot="5400000">
            <a:off x="4500562" y="3143248"/>
            <a:ext cx="1571636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/>
          <p:nvPr/>
        </p:nvCxnSpPr>
        <p:spPr>
          <a:xfrm rot="10800000" flipV="1">
            <a:off x="7786710" y="2857496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2" name="Dvaatřiceticípá hvězda 21"/>
          <p:cNvSpPr/>
          <p:nvPr/>
        </p:nvSpPr>
        <p:spPr>
          <a:xfrm>
            <a:off x="5286380" y="3500438"/>
            <a:ext cx="571504" cy="500066"/>
          </a:xfrm>
          <a:prstGeom prst="star32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Dvaatřiceticípá hvězda 23"/>
          <p:cNvSpPr/>
          <p:nvPr/>
        </p:nvSpPr>
        <p:spPr>
          <a:xfrm>
            <a:off x="6500826" y="4357694"/>
            <a:ext cx="571504" cy="500066"/>
          </a:xfrm>
          <a:prstGeom prst="star32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/>
          <p:cNvSpPr txBox="1"/>
          <p:nvPr/>
        </p:nvSpPr>
        <p:spPr>
          <a:xfrm>
            <a:off x="4429124" y="5357826"/>
            <a:ext cx="3357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přenašeč – spotřeba energie</a:t>
            </a:r>
            <a:endParaRPr lang="cs-CZ" sz="1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7" name="Přímá spojovací šipka 26"/>
          <p:cNvCxnSpPr/>
          <p:nvPr/>
        </p:nvCxnSpPr>
        <p:spPr>
          <a:xfrm rot="5400000" flipH="1" flipV="1">
            <a:off x="4572000" y="4429132"/>
            <a:ext cx="1357322" cy="500066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8" name="Přímá spojovací šipka 27"/>
          <p:cNvCxnSpPr/>
          <p:nvPr/>
        </p:nvCxnSpPr>
        <p:spPr>
          <a:xfrm flipV="1">
            <a:off x="5000628" y="4786322"/>
            <a:ext cx="1500198" cy="571504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7143768" y="4929198"/>
            <a:ext cx="1000132" cy="646331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příjem vody</a:t>
            </a:r>
            <a:endParaRPr lang="cs-CZ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Transpirační proud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koheze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soudržnost molekul vody</a:t>
            </a:r>
          </a:p>
          <a:p>
            <a:r>
              <a:rPr lang="cs-CZ" b="1" dirty="0" smtClean="0"/>
              <a:t>adheze</a:t>
            </a:r>
          </a:p>
          <a:p>
            <a:pPr lvl="1"/>
            <a:r>
              <a:rPr lang="cs-CZ" dirty="0" smtClean="0"/>
              <a:t>přilnavost vody na stěny cév</a:t>
            </a:r>
          </a:p>
          <a:p>
            <a:r>
              <a:rPr lang="cs-CZ" dirty="0" smtClean="0"/>
              <a:t>voda v rostlině se rozvádí pomocí rozdílné koncentrace roztoku v listech a kořenech </a:t>
            </a:r>
          </a:p>
          <a:p>
            <a:pPr lvl="1"/>
            <a:r>
              <a:rPr lang="cs-CZ" dirty="0" smtClean="0"/>
              <a:t>podmínkou je koheze a adheze molekul vody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Documents and Settings\Venoušek\Dokumenty\VAŠEK\projekt_BiCh\podklady pro výuku\strom_model\strom_kore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 l="23226" r="23064" b="12903"/>
          <a:stretch>
            <a:fillRect/>
          </a:stretch>
        </p:blipFill>
        <p:spPr bwMode="auto">
          <a:xfrm>
            <a:off x="2071670" y="357166"/>
            <a:ext cx="3825505" cy="6203522"/>
          </a:xfrm>
          <a:prstGeom prst="roundRect">
            <a:avLst/>
          </a:prstGeom>
          <a:noFill/>
        </p:spPr>
      </p:pic>
      <p:sp>
        <p:nvSpPr>
          <p:cNvPr id="17" name="Levá jednoduchá závorka 16"/>
          <p:cNvSpPr/>
          <p:nvPr/>
        </p:nvSpPr>
        <p:spPr>
          <a:xfrm>
            <a:off x="4643438" y="642918"/>
            <a:ext cx="142876" cy="1785950"/>
          </a:xfrm>
          <a:prstGeom prst="leftBracket">
            <a:avLst/>
          </a:prstGeom>
          <a:ln w="762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Pravá jednoduchá závorka 17"/>
          <p:cNvSpPr/>
          <p:nvPr/>
        </p:nvSpPr>
        <p:spPr>
          <a:xfrm>
            <a:off x="5357818" y="642918"/>
            <a:ext cx="142876" cy="1785950"/>
          </a:xfrm>
          <a:prstGeom prst="rightBracket">
            <a:avLst/>
          </a:prstGeom>
          <a:ln w="762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Levá jednoduchá závorka 18"/>
          <p:cNvSpPr/>
          <p:nvPr/>
        </p:nvSpPr>
        <p:spPr>
          <a:xfrm>
            <a:off x="4643438" y="2500306"/>
            <a:ext cx="142876" cy="1500198"/>
          </a:xfrm>
          <a:prstGeom prst="leftBracket">
            <a:avLst/>
          </a:prstGeom>
          <a:ln w="762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Levá jednoduchá závorka 19"/>
          <p:cNvSpPr/>
          <p:nvPr/>
        </p:nvSpPr>
        <p:spPr>
          <a:xfrm>
            <a:off x="4643438" y="4071942"/>
            <a:ext cx="142876" cy="1428760"/>
          </a:xfrm>
          <a:prstGeom prst="leftBracket">
            <a:avLst/>
          </a:prstGeom>
          <a:ln w="762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Pravá jednoduchá závorka 20"/>
          <p:cNvSpPr/>
          <p:nvPr/>
        </p:nvSpPr>
        <p:spPr>
          <a:xfrm>
            <a:off x="5357818" y="4071942"/>
            <a:ext cx="142876" cy="1428760"/>
          </a:xfrm>
          <a:prstGeom prst="rightBracket">
            <a:avLst/>
          </a:prstGeom>
          <a:ln w="762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Pravá jednoduchá závorka 21"/>
          <p:cNvSpPr/>
          <p:nvPr/>
        </p:nvSpPr>
        <p:spPr>
          <a:xfrm>
            <a:off x="5357818" y="2500306"/>
            <a:ext cx="142876" cy="1500198"/>
          </a:xfrm>
          <a:prstGeom prst="rightBracket">
            <a:avLst/>
          </a:prstGeom>
          <a:ln w="762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80" name="Skupina 79"/>
          <p:cNvGrpSpPr/>
          <p:nvPr/>
        </p:nvGrpSpPr>
        <p:grpSpPr>
          <a:xfrm>
            <a:off x="5000628" y="142852"/>
            <a:ext cx="857256" cy="642942"/>
            <a:chOff x="5000628" y="142852"/>
            <a:chExt cx="857256" cy="642942"/>
          </a:xfrm>
        </p:grpSpPr>
        <p:sp>
          <p:nvSpPr>
            <p:cNvPr id="23" name="Elipsa 22"/>
            <p:cNvSpPr/>
            <p:nvPr/>
          </p:nvSpPr>
          <p:spPr>
            <a:xfrm>
              <a:off x="5143504" y="142852"/>
              <a:ext cx="42862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O</a:t>
              </a:r>
              <a:endParaRPr lang="cs-CZ" dirty="0"/>
            </a:p>
          </p:txBody>
        </p:sp>
        <p:sp>
          <p:nvSpPr>
            <p:cNvPr id="45" name="Elipsa 44"/>
            <p:cNvSpPr/>
            <p:nvPr/>
          </p:nvSpPr>
          <p:spPr>
            <a:xfrm>
              <a:off x="5000628" y="500042"/>
              <a:ext cx="285752" cy="28575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H</a:t>
              </a:r>
              <a:endParaRPr lang="cs-CZ" dirty="0"/>
            </a:p>
          </p:txBody>
        </p:sp>
        <p:sp>
          <p:nvSpPr>
            <p:cNvPr id="46" name="Elipsa 45"/>
            <p:cNvSpPr/>
            <p:nvPr/>
          </p:nvSpPr>
          <p:spPr>
            <a:xfrm>
              <a:off x="5572132" y="285728"/>
              <a:ext cx="285752" cy="28575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H</a:t>
              </a:r>
              <a:endParaRPr lang="cs-CZ" dirty="0"/>
            </a:p>
          </p:txBody>
        </p:sp>
      </p:grpSp>
      <p:cxnSp>
        <p:nvCxnSpPr>
          <p:cNvPr id="56" name="Přímá spojovací čára 55"/>
          <p:cNvCxnSpPr/>
          <p:nvPr/>
        </p:nvCxnSpPr>
        <p:spPr>
          <a:xfrm rot="5400000">
            <a:off x="5144298" y="856438"/>
            <a:ext cx="142082" cy="79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97" name="Skupina 96"/>
          <p:cNvGrpSpPr/>
          <p:nvPr/>
        </p:nvGrpSpPr>
        <p:grpSpPr>
          <a:xfrm>
            <a:off x="5357818" y="6215082"/>
            <a:ext cx="928694" cy="642918"/>
            <a:chOff x="5357818" y="6215082"/>
            <a:chExt cx="928694" cy="642918"/>
          </a:xfrm>
        </p:grpSpPr>
        <p:sp>
          <p:nvSpPr>
            <p:cNvPr id="48" name="Elipsa 47"/>
            <p:cNvSpPr/>
            <p:nvPr/>
          </p:nvSpPr>
          <p:spPr>
            <a:xfrm>
              <a:off x="5500694" y="6286520"/>
              <a:ext cx="285752" cy="28575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H</a:t>
              </a:r>
              <a:endParaRPr lang="cs-CZ" dirty="0"/>
            </a:p>
          </p:txBody>
        </p:sp>
        <p:sp>
          <p:nvSpPr>
            <p:cNvPr id="49" name="Elipsa 48"/>
            <p:cNvSpPr/>
            <p:nvPr/>
          </p:nvSpPr>
          <p:spPr>
            <a:xfrm>
              <a:off x="6000760" y="6215082"/>
              <a:ext cx="285752" cy="28575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H</a:t>
              </a:r>
              <a:endParaRPr lang="cs-CZ" dirty="0"/>
            </a:p>
          </p:txBody>
        </p:sp>
        <p:sp>
          <p:nvSpPr>
            <p:cNvPr id="50" name="Elipsa 49"/>
            <p:cNvSpPr/>
            <p:nvPr/>
          </p:nvSpPr>
          <p:spPr>
            <a:xfrm>
              <a:off x="5715008" y="6429372"/>
              <a:ext cx="42862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O</a:t>
              </a:r>
              <a:endParaRPr lang="cs-CZ" dirty="0"/>
            </a:p>
          </p:txBody>
        </p:sp>
        <p:cxnSp>
          <p:nvCxnSpPr>
            <p:cNvPr id="52" name="Přímá spojovací čára 51"/>
            <p:cNvCxnSpPr>
              <a:endCxn id="48" idx="2"/>
            </p:cNvCxnSpPr>
            <p:nvPr/>
          </p:nvCxnSpPr>
          <p:spPr>
            <a:xfrm>
              <a:off x="5357818" y="6429396"/>
              <a:ext cx="142876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98" name="Skupina 97"/>
          <p:cNvGrpSpPr/>
          <p:nvPr/>
        </p:nvGrpSpPr>
        <p:grpSpPr>
          <a:xfrm>
            <a:off x="4786314" y="928670"/>
            <a:ext cx="642942" cy="5500726"/>
            <a:chOff x="4786314" y="928670"/>
            <a:chExt cx="642942" cy="5500726"/>
          </a:xfrm>
        </p:grpSpPr>
        <p:cxnSp>
          <p:nvCxnSpPr>
            <p:cNvPr id="54" name="Přímá spojovací čára 53"/>
            <p:cNvCxnSpPr/>
            <p:nvPr/>
          </p:nvCxnSpPr>
          <p:spPr>
            <a:xfrm rot="5400000">
              <a:off x="5215736" y="5642784"/>
              <a:ext cx="142082" cy="794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95" name="Skupina 94"/>
            <p:cNvGrpSpPr/>
            <p:nvPr/>
          </p:nvGrpSpPr>
          <p:grpSpPr>
            <a:xfrm>
              <a:off x="4786314" y="928670"/>
              <a:ext cx="642942" cy="5500726"/>
              <a:chOff x="4786314" y="928670"/>
              <a:chExt cx="642942" cy="5500726"/>
            </a:xfrm>
          </p:grpSpPr>
          <p:sp>
            <p:nvSpPr>
              <p:cNvPr id="28" name="Elipsa 27"/>
              <p:cNvSpPr/>
              <p:nvPr/>
            </p:nvSpPr>
            <p:spPr>
              <a:xfrm>
                <a:off x="5143504" y="2928934"/>
                <a:ext cx="285752" cy="285752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 smtClean="0"/>
                  <a:t>H</a:t>
                </a:r>
                <a:endParaRPr lang="cs-CZ" dirty="0"/>
              </a:p>
            </p:txBody>
          </p:sp>
          <p:sp>
            <p:nvSpPr>
              <p:cNvPr id="29" name="Elipsa 28"/>
              <p:cNvSpPr/>
              <p:nvPr/>
            </p:nvSpPr>
            <p:spPr>
              <a:xfrm>
                <a:off x="4857752" y="1142984"/>
                <a:ext cx="428628" cy="428628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 smtClean="0"/>
                  <a:t>O</a:t>
                </a:r>
                <a:endParaRPr lang="cs-CZ" dirty="0"/>
              </a:p>
            </p:txBody>
          </p:sp>
          <p:sp>
            <p:nvSpPr>
              <p:cNvPr id="30" name="Elipsa 29"/>
              <p:cNvSpPr/>
              <p:nvPr/>
            </p:nvSpPr>
            <p:spPr>
              <a:xfrm>
                <a:off x="4857752" y="2143116"/>
                <a:ext cx="428628" cy="428628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 smtClean="0"/>
                  <a:t>O</a:t>
                </a:r>
                <a:endParaRPr lang="cs-CZ" dirty="0"/>
              </a:p>
            </p:txBody>
          </p:sp>
          <p:sp>
            <p:nvSpPr>
              <p:cNvPr id="31" name="Elipsa 30"/>
              <p:cNvSpPr/>
              <p:nvPr/>
            </p:nvSpPr>
            <p:spPr>
              <a:xfrm>
                <a:off x="4786314" y="5857892"/>
                <a:ext cx="428628" cy="428628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 smtClean="0"/>
                  <a:t>O</a:t>
                </a:r>
                <a:endParaRPr lang="cs-CZ" dirty="0"/>
              </a:p>
            </p:txBody>
          </p:sp>
          <p:sp>
            <p:nvSpPr>
              <p:cNvPr id="32" name="Elipsa 31"/>
              <p:cNvSpPr/>
              <p:nvPr/>
            </p:nvSpPr>
            <p:spPr>
              <a:xfrm>
                <a:off x="4786314" y="5000636"/>
                <a:ext cx="428628" cy="428628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 smtClean="0"/>
                  <a:t>O</a:t>
                </a:r>
                <a:endParaRPr lang="cs-CZ" dirty="0"/>
              </a:p>
            </p:txBody>
          </p:sp>
          <p:sp>
            <p:nvSpPr>
              <p:cNvPr id="33" name="Elipsa 32"/>
              <p:cNvSpPr/>
              <p:nvPr/>
            </p:nvSpPr>
            <p:spPr>
              <a:xfrm>
                <a:off x="4786314" y="4143380"/>
                <a:ext cx="428628" cy="428628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 smtClean="0"/>
                  <a:t>O</a:t>
                </a:r>
                <a:endParaRPr lang="cs-CZ" dirty="0"/>
              </a:p>
            </p:txBody>
          </p:sp>
          <p:sp>
            <p:nvSpPr>
              <p:cNvPr id="34" name="Elipsa 33"/>
              <p:cNvSpPr/>
              <p:nvPr/>
            </p:nvSpPr>
            <p:spPr>
              <a:xfrm>
                <a:off x="4857752" y="3143248"/>
                <a:ext cx="428628" cy="428628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 smtClean="0"/>
                  <a:t>O</a:t>
                </a:r>
                <a:endParaRPr lang="cs-CZ" dirty="0"/>
              </a:p>
            </p:txBody>
          </p:sp>
          <p:sp>
            <p:nvSpPr>
              <p:cNvPr id="35" name="Elipsa 34"/>
              <p:cNvSpPr/>
              <p:nvPr/>
            </p:nvSpPr>
            <p:spPr>
              <a:xfrm>
                <a:off x="5143504" y="3500438"/>
                <a:ext cx="285752" cy="285752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 smtClean="0"/>
                  <a:t>H</a:t>
                </a:r>
                <a:endParaRPr lang="cs-CZ" dirty="0"/>
              </a:p>
            </p:txBody>
          </p:sp>
          <p:sp>
            <p:nvSpPr>
              <p:cNvPr id="36" name="Elipsa 35"/>
              <p:cNvSpPr/>
              <p:nvPr/>
            </p:nvSpPr>
            <p:spPr>
              <a:xfrm>
                <a:off x="5072066" y="3929066"/>
                <a:ext cx="285752" cy="285752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 smtClean="0"/>
                  <a:t>H</a:t>
                </a:r>
                <a:endParaRPr lang="cs-CZ" dirty="0"/>
              </a:p>
            </p:txBody>
          </p:sp>
          <p:sp>
            <p:nvSpPr>
              <p:cNvPr id="37" name="Elipsa 36"/>
              <p:cNvSpPr/>
              <p:nvPr/>
            </p:nvSpPr>
            <p:spPr>
              <a:xfrm>
                <a:off x="5143504" y="4429132"/>
                <a:ext cx="285752" cy="285752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 smtClean="0"/>
                  <a:t>H</a:t>
                </a:r>
                <a:endParaRPr lang="cs-CZ" dirty="0"/>
              </a:p>
            </p:txBody>
          </p:sp>
          <p:sp>
            <p:nvSpPr>
              <p:cNvPr id="38" name="Elipsa 37"/>
              <p:cNvSpPr/>
              <p:nvPr/>
            </p:nvSpPr>
            <p:spPr>
              <a:xfrm>
                <a:off x="5143504" y="4857760"/>
                <a:ext cx="285752" cy="285752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 smtClean="0"/>
                  <a:t>H</a:t>
                </a:r>
                <a:endParaRPr lang="cs-CZ" dirty="0"/>
              </a:p>
            </p:txBody>
          </p:sp>
          <p:sp>
            <p:nvSpPr>
              <p:cNvPr id="39" name="Elipsa 38"/>
              <p:cNvSpPr/>
              <p:nvPr/>
            </p:nvSpPr>
            <p:spPr>
              <a:xfrm>
                <a:off x="5143504" y="5286388"/>
                <a:ext cx="285752" cy="285752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 smtClean="0"/>
                  <a:t>H</a:t>
                </a:r>
                <a:endParaRPr lang="cs-CZ" dirty="0"/>
              </a:p>
            </p:txBody>
          </p:sp>
          <p:sp>
            <p:nvSpPr>
              <p:cNvPr id="40" name="Elipsa 39"/>
              <p:cNvSpPr/>
              <p:nvPr/>
            </p:nvSpPr>
            <p:spPr>
              <a:xfrm>
                <a:off x="5143504" y="5715016"/>
                <a:ext cx="285752" cy="285752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 smtClean="0"/>
                  <a:t>H</a:t>
                </a:r>
                <a:endParaRPr lang="cs-CZ" dirty="0"/>
              </a:p>
            </p:txBody>
          </p:sp>
          <p:sp>
            <p:nvSpPr>
              <p:cNvPr id="41" name="Elipsa 40"/>
              <p:cNvSpPr/>
              <p:nvPr/>
            </p:nvSpPr>
            <p:spPr>
              <a:xfrm>
                <a:off x="5143504" y="1928802"/>
                <a:ext cx="285752" cy="285752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 smtClean="0"/>
                  <a:t>H</a:t>
                </a:r>
                <a:endParaRPr lang="cs-CZ" dirty="0"/>
              </a:p>
            </p:txBody>
          </p:sp>
          <p:sp>
            <p:nvSpPr>
              <p:cNvPr id="42" name="Elipsa 41"/>
              <p:cNvSpPr/>
              <p:nvPr/>
            </p:nvSpPr>
            <p:spPr>
              <a:xfrm>
                <a:off x="5143504" y="6143644"/>
                <a:ext cx="285752" cy="285752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 smtClean="0"/>
                  <a:t>H</a:t>
                </a:r>
                <a:endParaRPr lang="cs-CZ" dirty="0"/>
              </a:p>
            </p:txBody>
          </p:sp>
          <p:sp>
            <p:nvSpPr>
              <p:cNvPr id="43" name="Elipsa 42"/>
              <p:cNvSpPr/>
              <p:nvPr/>
            </p:nvSpPr>
            <p:spPr>
              <a:xfrm>
                <a:off x="5143504" y="1500174"/>
                <a:ext cx="285752" cy="285752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 smtClean="0"/>
                  <a:t>H</a:t>
                </a:r>
                <a:endParaRPr lang="cs-CZ" dirty="0"/>
              </a:p>
            </p:txBody>
          </p:sp>
          <p:sp>
            <p:nvSpPr>
              <p:cNvPr id="44" name="Elipsa 43"/>
              <p:cNvSpPr/>
              <p:nvPr/>
            </p:nvSpPr>
            <p:spPr>
              <a:xfrm>
                <a:off x="5143504" y="928670"/>
                <a:ext cx="285752" cy="285752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 smtClean="0"/>
                  <a:t>H</a:t>
                </a:r>
                <a:endParaRPr lang="cs-CZ" dirty="0"/>
              </a:p>
            </p:txBody>
          </p:sp>
          <p:sp>
            <p:nvSpPr>
              <p:cNvPr id="47" name="Elipsa 46"/>
              <p:cNvSpPr/>
              <p:nvPr/>
            </p:nvSpPr>
            <p:spPr>
              <a:xfrm>
                <a:off x="5143504" y="2500306"/>
                <a:ext cx="285752" cy="285752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 smtClean="0"/>
                  <a:t>H</a:t>
                </a:r>
                <a:endParaRPr lang="cs-CZ" dirty="0"/>
              </a:p>
            </p:txBody>
          </p:sp>
          <p:cxnSp>
            <p:nvCxnSpPr>
              <p:cNvPr id="55" name="Přímá spojovací čára 54"/>
              <p:cNvCxnSpPr/>
              <p:nvPr/>
            </p:nvCxnSpPr>
            <p:spPr>
              <a:xfrm rot="5400000">
                <a:off x="5215736" y="4785528"/>
                <a:ext cx="142082" cy="794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7" name="Přímá spojovací čára 56"/>
              <p:cNvCxnSpPr/>
              <p:nvPr/>
            </p:nvCxnSpPr>
            <p:spPr>
              <a:xfrm rot="5400000">
                <a:off x="5215736" y="1856570"/>
                <a:ext cx="142082" cy="794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8" name="Přímá spojovací čára 57"/>
              <p:cNvCxnSpPr/>
              <p:nvPr/>
            </p:nvCxnSpPr>
            <p:spPr>
              <a:xfrm rot="5400000">
                <a:off x="5215736" y="2856702"/>
                <a:ext cx="142082" cy="794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9" name="Přímá spojovací čára 58"/>
              <p:cNvCxnSpPr/>
              <p:nvPr/>
            </p:nvCxnSpPr>
            <p:spPr>
              <a:xfrm rot="5400000">
                <a:off x="5144298" y="3856834"/>
                <a:ext cx="142082" cy="794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</p:grpSp>
      <p:sp>
        <p:nvSpPr>
          <p:cNvPr id="63" name="TextovéPole 62"/>
          <p:cNvSpPr txBox="1"/>
          <p:nvPr/>
        </p:nvSpPr>
        <p:spPr>
          <a:xfrm>
            <a:off x="1785918" y="571480"/>
            <a:ext cx="1571636" cy="83099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cs-CZ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listy</a:t>
            </a:r>
            <a:endParaRPr lang="cs-CZ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4" name="TextovéPole 63"/>
          <p:cNvSpPr txBox="1"/>
          <p:nvPr/>
        </p:nvSpPr>
        <p:spPr>
          <a:xfrm>
            <a:off x="1428728" y="5500702"/>
            <a:ext cx="2286016" cy="830997"/>
          </a:xfrm>
          <a:prstGeom prst="rect">
            <a:avLst/>
          </a:prstGeom>
          <a:solidFill>
            <a:srgbClr val="C75102"/>
          </a:solidFill>
        </p:spPr>
        <p:txBody>
          <a:bodyPr wrap="square" rtlCol="0">
            <a:spAutoFit/>
          </a:bodyPr>
          <a:lstStyle/>
          <a:p>
            <a:r>
              <a:rPr lang="cs-CZ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kořeny</a:t>
            </a:r>
            <a:endParaRPr lang="cs-CZ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5" name="Elipsa 64"/>
          <p:cNvSpPr/>
          <p:nvPr/>
        </p:nvSpPr>
        <p:spPr>
          <a:xfrm>
            <a:off x="7000892" y="1428736"/>
            <a:ext cx="642942" cy="71438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H</a:t>
            </a:r>
            <a:endParaRPr lang="cs-CZ" sz="4000" dirty="0"/>
          </a:p>
        </p:txBody>
      </p:sp>
      <p:sp>
        <p:nvSpPr>
          <p:cNvPr id="66" name="Elipsa 65"/>
          <p:cNvSpPr/>
          <p:nvPr/>
        </p:nvSpPr>
        <p:spPr>
          <a:xfrm>
            <a:off x="7429520" y="2714621"/>
            <a:ext cx="642942" cy="71438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H</a:t>
            </a:r>
            <a:endParaRPr lang="cs-CZ" sz="4000" dirty="0"/>
          </a:p>
        </p:txBody>
      </p:sp>
      <p:sp>
        <p:nvSpPr>
          <p:cNvPr id="67" name="Elipsa 66"/>
          <p:cNvSpPr/>
          <p:nvPr/>
        </p:nvSpPr>
        <p:spPr>
          <a:xfrm>
            <a:off x="6643701" y="2071678"/>
            <a:ext cx="964413" cy="107157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O</a:t>
            </a:r>
            <a:endParaRPr lang="cs-CZ" sz="4000" dirty="0"/>
          </a:p>
        </p:txBody>
      </p:sp>
      <p:sp>
        <p:nvSpPr>
          <p:cNvPr id="68" name="Elipsa 67"/>
          <p:cNvSpPr/>
          <p:nvPr/>
        </p:nvSpPr>
        <p:spPr>
          <a:xfrm rot="21411143">
            <a:off x="7805837" y="4731997"/>
            <a:ext cx="642942" cy="71438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H</a:t>
            </a:r>
            <a:endParaRPr lang="cs-CZ" sz="4000" dirty="0"/>
          </a:p>
        </p:txBody>
      </p:sp>
      <p:sp>
        <p:nvSpPr>
          <p:cNvPr id="69" name="Elipsa 68"/>
          <p:cNvSpPr/>
          <p:nvPr/>
        </p:nvSpPr>
        <p:spPr>
          <a:xfrm rot="21411143">
            <a:off x="7805839" y="3588989"/>
            <a:ext cx="642942" cy="71438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H</a:t>
            </a:r>
            <a:endParaRPr lang="cs-CZ" sz="4000" dirty="0"/>
          </a:p>
        </p:txBody>
      </p:sp>
      <p:sp>
        <p:nvSpPr>
          <p:cNvPr id="70" name="Elipsa 69"/>
          <p:cNvSpPr/>
          <p:nvPr/>
        </p:nvSpPr>
        <p:spPr>
          <a:xfrm rot="21411143">
            <a:off x="7072330" y="3929066"/>
            <a:ext cx="964413" cy="107157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O</a:t>
            </a:r>
            <a:endParaRPr lang="cs-CZ" sz="4000" dirty="0"/>
          </a:p>
        </p:txBody>
      </p:sp>
      <p:cxnSp>
        <p:nvCxnSpPr>
          <p:cNvPr id="71" name="Přímá spojovací čára 70"/>
          <p:cNvCxnSpPr/>
          <p:nvPr/>
        </p:nvCxnSpPr>
        <p:spPr>
          <a:xfrm rot="16200000" flipH="1">
            <a:off x="7822826" y="3464322"/>
            <a:ext cx="213520" cy="14287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3" name="TextovéPole 72"/>
          <p:cNvSpPr txBox="1"/>
          <p:nvPr/>
        </p:nvSpPr>
        <p:spPr>
          <a:xfrm>
            <a:off x="6143636" y="3357562"/>
            <a:ext cx="1143007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vodíkový můstek</a:t>
            </a:r>
            <a:endParaRPr lang="cs-CZ" dirty="0"/>
          </a:p>
        </p:txBody>
      </p:sp>
      <p:cxnSp>
        <p:nvCxnSpPr>
          <p:cNvPr id="75" name="Přímá spojovací šipka 74"/>
          <p:cNvCxnSpPr/>
          <p:nvPr/>
        </p:nvCxnSpPr>
        <p:spPr>
          <a:xfrm flipV="1">
            <a:off x="7215206" y="3571876"/>
            <a:ext cx="571504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114" name="Skupina 113"/>
          <p:cNvGrpSpPr/>
          <p:nvPr/>
        </p:nvGrpSpPr>
        <p:grpSpPr>
          <a:xfrm rot="2601018">
            <a:off x="2991559" y="1191074"/>
            <a:ext cx="1143008" cy="428628"/>
            <a:chOff x="500034" y="2928934"/>
            <a:chExt cx="1143008" cy="428628"/>
          </a:xfrm>
        </p:grpSpPr>
        <p:sp>
          <p:nvSpPr>
            <p:cNvPr id="78" name="Elipsa 77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01" name="Přímá spojovací čára 100"/>
            <p:cNvCxnSpPr>
              <a:stCxn id="78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Přímá spojovací čára 102"/>
            <p:cNvCxnSpPr>
              <a:stCxn id="78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Přímá spojovací čára 104"/>
            <p:cNvCxnSpPr>
              <a:stCxn id="78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Přímá spojovací čára 106"/>
            <p:cNvCxnSpPr>
              <a:stCxn id="78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Přímá spojovací čára 108"/>
            <p:cNvCxnSpPr>
              <a:stCxn id="78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Přímá spojovací čára 110"/>
            <p:cNvCxnSpPr>
              <a:stCxn id="78" idx="7"/>
              <a:endCxn id="78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Přímá spojovací čára 112"/>
            <p:cNvCxnSpPr>
              <a:stCxn id="78" idx="5"/>
              <a:endCxn id="78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Skupina 114"/>
          <p:cNvGrpSpPr/>
          <p:nvPr/>
        </p:nvGrpSpPr>
        <p:grpSpPr>
          <a:xfrm rot="834141">
            <a:off x="2463612" y="1559773"/>
            <a:ext cx="1143008" cy="428628"/>
            <a:chOff x="500034" y="2928934"/>
            <a:chExt cx="1143008" cy="428628"/>
          </a:xfrm>
        </p:grpSpPr>
        <p:sp>
          <p:nvSpPr>
            <p:cNvPr id="116" name="Elipsa 115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17" name="Přímá spojovací čára 116"/>
            <p:cNvCxnSpPr>
              <a:stCxn id="116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Přímá spojovací čára 117"/>
            <p:cNvCxnSpPr>
              <a:stCxn id="116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Přímá spojovací čára 118"/>
            <p:cNvCxnSpPr>
              <a:stCxn id="116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Přímá spojovací čára 119"/>
            <p:cNvCxnSpPr>
              <a:stCxn id="116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Přímá spojovací čára 120"/>
            <p:cNvCxnSpPr>
              <a:stCxn id="116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Přímá spojovací čára 121"/>
            <p:cNvCxnSpPr>
              <a:stCxn id="116" idx="7"/>
              <a:endCxn id="116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Přímá spojovací čára 122"/>
            <p:cNvCxnSpPr>
              <a:stCxn id="116" idx="5"/>
              <a:endCxn id="116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4" name="Skupina 123"/>
          <p:cNvGrpSpPr/>
          <p:nvPr/>
        </p:nvGrpSpPr>
        <p:grpSpPr>
          <a:xfrm rot="1447302">
            <a:off x="2680855" y="2143648"/>
            <a:ext cx="1143008" cy="428628"/>
            <a:chOff x="500034" y="2928934"/>
            <a:chExt cx="1143008" cy="428628"/>
          </a:xfrm>
        </p:grpSpPr>
        <p:sp>
          <p:nvSpPr>
            <p:cNvPr id="125" name="Elipsa 124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26" name="Přímá spojovací čára 125"/>
            <p:cNvCxnSpPr>
              <a:stCxn id="125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Přímá spojovací čára 126"/>
            <p:cNvCxnSpPr>
              <a:stCxn id="125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Přímá spojovací čára 127"/>
            <p:cNvCxnSpPr>
              <a:stCxn id="125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Přímá spojovací čára 128"/>
            <p:cNvCxnSpPr>
              <a:stCxn id="125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Přímá spojovací čára 129"/>
            <p:cNvCxnSpPr>
              <a:stCxn id="125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Přímá spojovací čára 130"/>
            <p:cNvCxnSpPr>
              <a:stCxn id="125" idx="7"/>
              <a:endCxn id="125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Přímá spojovací čára 131"/>
            <p:cNvCxnSpPr>
              <a:stCxn id="125" idx="5"/>
              <a:endCxn id="125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" name="Skupina 132"/>
          <p:cNvGrpSpPr/>
          <p:nvPr/>
        </p:nvGrpSpPr>
        <p:grpSpPr>
          <a:xfrm rot="4486622">
            <a:off x="3714411" y="750576"/>
            <a:ext cx="1143008" cy="428628"/>
            <a:chOff x="500034" y="2928934"/>
            <a:chExt cx="1143008" cy="428628"/>
          </a:xfrm>
        </p:grpSpPr>
        <p:sp>
          <p:nvSpPr>
            <p:cNvPr id="134" name="Elipsa 133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35" name="Přímá spojovací čára 134"/>
            <p:cNvCxnSpPr>
              <a:stCxn id="134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Přímá spojovací čára 135"/>
            <p:cNvCxnSpPr>
              <a:stCxn id="134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Přímá spojovací čára 136"/>
            <p:cNvCxnSpPr>
              <a:stCxn id="134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Přímá spojovací čára 137"/>
            <p:cNvCxnSpPr>
              <a:stCxn id="134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Přímá spojovací čára 138"/>
            <p:cNvCxnSpPr>
              <a:stCxn id="134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Přímá spojovací čára 139"/>
            <p:cNvCxnSpPr>
              <a:stCxn id="134" idx="7"/>
              <a:endCxn id="134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Přímá spojovací čára 140"/>
            <p:cNvCxnSpPr>
              <a:stCxn id="134" idx="5"/>
              <a:endCxn id="134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2" name="Skupina 141"/>
          <p:cNvGrpSpPr/>
          <p:nvPr/>
        </p:nvGrpSpPr>
        <p:grpSpPr>
          <a:xfrm rot="3228762">
            <a:off x="3225014" y="1945090"/>
            <a:ext cx="1143008" cy="428628"/>
            <a:chOff x="500034" y="2928934"/>
            <a:chExt cx="1143008" cy="428628"/>
          </a:xfrm>
        </p:grpSpPr>
        <p:sp>
          <p:nvSpPr>
            <p:cNvPr id="143" name="Elipsa 142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44" name="Přímá spojovací čára 143"/>
            <p:cNvCxnSpPr>
              <a:stCxn id="143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Přímá spojovací čára 144"/>
            <p:cNvCxnSpPr>
              <a:stCxn id="143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Přímá spojovací čára 145"/>
            <p:cNvCxnSpPr>
              <a:stCxn id="143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Přímá spojovací čára 146"/>
            <p:cNvCxnSpPr>
              <a:stCxn id="143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Přímá spojovací čára 147"/>
            <p:cNvCxnSpPr>
              <a:stCxn id="143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Přímá spojovací čára 148"/>
            <p:cNvCxnSpPr>
              <a:stCxn id="143" idx="7"/>
              <a:endCxn id="143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Přímá spojovací čára 149"/>
            <p:cNvCxnSpPr>
              <a:stCxn id="143" idx="5"/>
              <a:endCxn id="143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1" name="Skupina 150"/>
          <p:cNvGrpSpPr/>
          <p:nvPr/>
        </p:nvGrpSpPr>
        <p:grpSpPr>
          <a:xfrm rot="5146855">
            <a:off x="3684771" y="1800145"/>
            <a:ext cx="1143008" cy="428628"/>
            <a:chOff x="500034" y="2928934"/>
            <a:chExt cx="1143008" cy="428628"/>
          </a:xfrm>
        </p:grpSpPr>
        <p:sp>
          <p:nvSpPr>
            <p:cNvPr id="152" name="Elipsa 151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53" name="Přímá spojovací čára 152"/>
            <p:cNvCxnSpPr>
              <a:stCxn id="152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Přímá spojovací čára 153"/>
            <p:cNvCxnSpPr>
              <a:stCxn id="152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Přímá spojovací čára 154"/>
            <p:cNvCxnSpPr>
              <a:stCxn id="152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Přímá spojovací čára 155"/>
            <p:cNvCxnSpPr>
              <a:stCxn id="152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Přímá spojovací čára 156"/>
            <p:cNvCxnSpPr>
              <a:stCxn id="152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Přímá spojovací čára 157"/>
            <p:cNvCxnSpPr>
              <a:stCxn id="152" idx="7"/>
              <a:endCxn id="152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Přímá spojovací čára 158"/>
            <p:cNvCxnSpPr>
              <a:stCxn id="152" idx="5"/>
              <a:endCxn id="152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0" name="Skupina 159"/>
          <p:cNvGrpSpPr/>
          <p:nvPr/>
        </p:nvGrpSpPr>
        <p:grpSpPr>
          <a:xfrm rot="3249760">
            <a:off x="3242346" y="695940"/>
            <a:ext cx="1143008" cy="428628"/>
            <a:chOff x="500034" y="2928934"/>
            <a:chExt cx="1143008" cy="428628"/>
          </a:xfrm>
        </p:grpSpPr>
        <p:sp>
          <p:nvSpPr>
            <p:cNvPr id="161" name="Elipsa 160"/>
            <p:cNvSpPr/>
            <p:nvPr/>
          </p:nvSpPr>
          <p:spPr>
            <a:xfrm>
              <a:off x="500034" y="2928934"/>
              <a:ext cx="785818" cy="42862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62" name="Přímá spojovací čára 161"/>
            <p:cNvCxnSpPr>
              <a:stCxn id="161" idx="2"/>
            </p:cNvCxnSpPr>
            <p:nvPr/>
          </p:nvCxnSpPr>
          <p:spPr>
            <a:xfrm rot="10800000" flipH="1">
              <a:off x="500034" y="3143248"/>
              <a:ext cx="11430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Přímá spojovací čára 162"/>
            <p:cNvCxnSpPr>
              <a:stCxn id="161" idx="1"/>
            </p:cNvCxnSpPr>
            <p:nvPr/>
          </p:nvCxnSpPr>
          <p:spPr>
            <a:xfrm rot="16200000" flipH="1">
              <a:off x="588959" y="3017859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Přímá spojovací čára 163"/>
            <p:cNvCxnSpPr>
              <a:stCxn id="161" idx="0"/>
            </p:cNvCxnSpPr>
            <p:nvPr/>
          </p:nvCxnSpPr>
          <p:spPr>
            <a:xfrm rot="16200000" flipH="1">
              <a:off x="839364" y="2982513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Přímá spojovací čára 164"/>
            <p:cNvCxnSpPr>
              <a:stCxn id="161" idx="3"/>
            </p:cNvCxnSpPr>
            <p:nvPr/>
          </p:nvCxnSpPr>
          <p:spPr>
            <a:xfrm rot="5400000" flipH="1" flipV="1">
              <a:off x="588959" y="3169403"/>
              <a:ext cx="151543" cy="992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Přímá spojovací čára 165"/>
            <p:cNvCxnSpPr>
              <a:stCxn id="161" idx="4"/>
            </p:cNvCxnSpPr>
            <p:nvPr/>
          </p:nvCxnSpPr>
          <p:spPr>
            <a:xfrm rot="5400000" flipH="1" flipV="1">
              <a:off x="839364" y="3196826"/>
              <a:ext cx="214314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Přímá spojovací čára 166"/>
            <p:cNvCxnSpPr>
              <a:stCxn id="161" idx="7"/>
              <a:endCxn id="161" idx="6"/>
            </p:cNvCxnSpPr>
            <p:nvPr/>
          </p:nvCxnSpPr>
          <p:spPr>
            <a:xfrm rot="16200000" flipH="1">
              <a:off x="1152540" y="3009936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Přímá spojovací čára 167"/>
            <p:cNvCxnSpPr>
              <a:stCxn id="161" idx="5"/>
              <a:endCxn id="161" idx="6"/>
            </p:cNvCxnSpPr>
            <p:nvPr/>
          </p:nvCxnSpPr>
          <p:spPr>
            <a:xfrm rot="5400000" flipH="1" flipV="1">
              <a:off x="1152540" y="3161480"/>
              <a:ext cx="151543" cy="115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7474E-6 L 0.11025 3.747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90932E-7 L -0.0033 -0.1621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81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09345E-6 L -0.05781 -0.1168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" y="-59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3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Kořenový vztlak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vytlačuje vodu do výše položených pletiv v rostlině</a:t>
            </a:r>
          </a:p>
          <a:p>
            <a:r>
              <a:rPr lang="cs-CZ" dirty="0" smtClean="0"/>
              <a:t>hlavně na jaře</a:t>
            </a:r>
          </a:p>
          <a:p>
            <a:r>
              <a:rPr lang="cs-CZ" dirty="0" smtClean="0"/>
              <a:t>aktivní příjem vody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Faktory ovlivňující příjem vody do rostliny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koncentrace půdního roztoku</a:t>
            </a:r>
          </a:p>
          <a:p>
            <a:r>
              <a:rPr lang="cs-CZ" dirty="0" smtClean="0"/>
              <a:t>teplota půdy</a:t>
            </a:r>
          </a:p>
          <a:p>
            <a:pPr lvl="1"/>
            <a:r>
              <a:rPr lang="cs-CZ" dirty="0" smtClean="0"/>
              <a:t>do 30 st. jsou buňky schopny vytvářet více energie </a:t>
            </a:r>
          </a:p>
          <a:p>
            <a:r>
              <a:rPr lang="cs-CZ" dirty="0" smtClean="0"/>
              <a:t>množství kyslíku v půdě</a:t>
            </a:r>
          </a:p>
          <a:p>
            <a:r>
              <a:rPr lang="cs-CZ" dirty="0" smtClean="0"/>
              <a:t>rostliny jsou schopny přijímat vodu mimokořenově .. hlavně listy</a:t>
            </a:r>
          </a:p>
          <a:p>
            <a:pPr lvl="1"/>
            <a:r>
              <a:rPr lang="cs-CZ" dirty="0" smtClean="0"/>
              <a:t>jedná se o malé množství vody .. významné pro epifyty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Šablona návrhu s motivem modrozelené jeskyně">
  <a:themeElements>
    <a:clrScheme name="Výchozí návrh 11">
      <a:dk1>
        <a:srgbClr val="005A58"/>
      </a:dk1>
      <a:lt1>
        <a:srgbClr val="FFFFFF"/>
      </a:lt1>
      <a:dk2>
        <a:srgbClr val="33CCCC"/>
      </a:dk2>
      <a:lt2>
        <a:srgbClr val="FFFF99"/>
      </a:lt2>
      <a:accent1>
        <a:srgbClr val="006462"/>
      </a:accent1>
      <a:accent2>
        <a:srgbClr val="6D6FC7"/>
      </a:accent2>
      <a:accent3>
        <a:srgbClr val="ADE2E2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Výchozí návrh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DCEBE6"/>
        </a:dk1>
        <a:lt1>
          <a:srgbClr val="FFFFFF"/>
        </a:lt1>
        <a:dk2>
          <a:srgbClr val="000000"/>
        </a:dk2>
        <a:lt2>
          <a:srgbClr val="333333"/>
        </a:lt2>
        <a:accent1>
          <a:srgbClr val="3374A1"/>
        </a:accent1>
        <a:accent2>
          <a:srgbClr val="3B2E8A"/>
        </a:accent2>
        <a:accent3>
          <a:srgbClr val="FFFFFF"/>
        </a:accent3>
        <a:accent4>
          <a:srgbClr val="BCC9C4"/>
        </a:accent4>
        <a:accent5>
          <a:srgbClr val="ADBCCD"/>
        </a:accent5>
        <a:accent6>
          <a:srgbClr val="35297D"/>
        </a:accent6>
        <a:hlink>
          <a:srgbClr val="00FFFF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3E3E5C"/>
        </a:dk1>
        <a:lt1>
          <a:srgbClr val="FFFFFF"/>
        </a:lt1>
        <a:dk2>
          <a:srgbClr val="B9B9D7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D9D9E8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CCCC99"/>
        </a:dk1>
        <a:lt1>
          <a:srgbClr val="FFFFCC"/>
        </a:lt1>
        <a:dk2>
          <a:srgbClr val="DFD293"/>
        </a:dk2>
        <a:lt2>
          <a:srgbClr val="5C1F00"/>
        </a:lt2>
        <a:accent1>
          <a:srgbClr val="78783C"/>
        </a:accent1>
        <a:accent2>
          <a:srgbClr val="FFFFCC"/>
        </a:accent2>
        <a:accent3>
          <a:srgbClr val="FFFFE2"/>
        </a:accent3>
        <a:accent4>
          <a:srgbClr val="AEAE82"/>
        </a:accent4>
        <a:accent5>
          <a:srgbClr val="BEBEAF"/>
        </a:accent5>
        <a:accent6>
          <a:srgbClr val="E7E7B9"/>
        </a:accent6>
        <a:hlink>
          <a:srgbClr val="9900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2D2015"/>
        </a:dk1>
        <a:lt1>
          <a:srgbClr val="D2D2D2"/>
        </a:lt1>
        <a:dk2>
          <a:srgbClr val="CCCCA5"/>
        </a:dk2>
        <a:lt2>
          <a:srgbClr val="DFC08D"/>
        </a:lt2>
        <a:accent1>
          <a:srgbClr val="666666"/>
        </a:accent1>
        <a:accent2>
          <a:srgbClr val="0066FF"/>
        </a:accent2>
        <a:accent3>
          <a:srgbClr val="E2E2CF"/>
        </a:accent3>
        <a:accent4>
          <a:srgbClr val="B3B3B3"/>
        </a:accent4>
        <a:accent5>
          <a:srgbClr val="B8B8B8"/>
        </a:accent5>
        <a:accent6>
          <a:srgbClr val="005CE7"/>
        </a:accent6>
        <a:hlink>
          <a:srgbClr val="66CCFF"/>
        </a:hlink>
        <a:folHlink>
          <a:srgbClr val="FAF0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2D2015"/>
        </a:dk1>
        <a:lt1>
          <a:srgbClr val="D2D2D2"/>
        </a:lt1>
        <a:dk2>
          <a:srgbClr val="73CDFF"/>
        </a:dk2>
        <a:lt2>
          <a:srgbClr val="DFC08D"/>
        </a:lt2>
        <a:accent1>
          <a:srgbClr val="666666"/>
        </a:accent1>
        <a:accent2>
          <a:srgbClr val="0066FF"/>
        </a:accent2>
        <a:accent3>
          <a:srgbClr val="BCE3FF"/>
        </a:accent3>
        <a:accent4>
          <a:srgbClr val="B3B3B3"/>
        </a:accent4>
        <a:accent5>
          <a:srgbClr val="B8B8B8"/>
        </a:accent5>
        <a:accent6>
          <a:srgbClr val="005CE7"/>
        </a:accent6>
        <a:hlink>
          <a:srgbClr val="66CCFF"/>
        </a:hlink>
        <a:folHlink>
          <a:srgbClr val="FAF0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005A58"/>
        </a:dk1>
        <a:lt1>
          <a:srgbClr val="FFFFFF"/>
        </a:lt1>
        <a:dk2>
          <a:srgbClr val="33CCCC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DE2E2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003366"/>
        </a:dk1>
        <a:lt1>
          <a:srgbClr val="FFFFFF"/>
        </a:lt1>
        <a:dk2>
          <a:srgbClr val="000066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B8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návrhu s motivem modrozelené jeskyně</Template>
  <TotalTime>357</TotalTime>
  <Words>287</Words>
  <Application>Microsoft Office PowerPoint</Application>
  <PresentationFormat>Předvádění na obrazovce (4:3)</PresentationFormat>
  <Paragraphs>105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Šablona návrhu s motivem modrozelené jeskyně</vt:lpstr>
      <vt:lpstr>Snímek 1</vt:lpstr>
      <vt:lpstr>Vodní režim rostlin 1</vt:lpstr>
      <vt:lpstr>Příjem vody</vt:lpstr>
      <vt:lpstr>Příjem vody</vt:lpstr>
      <vt:lpstr>Příjem vody</vt:lpstr>
      <vt:lpstr>Transpirační proud</vt:lpstr>
      <vt:lpstr>Snímek 7</vt:lpstr>
      <vt:lpstr>Kořenový vztlak</vt:lpstr>
      <vt:lpstr>Faktory ovlivňující příjem vody do rostliny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Vodní režim rostlin</dc:title>
  <dc:subject/>
  <dc:creator>*</dc:creator>
  <cp:keywords/>
  <dc:description/>
  <cp:lastModifiedBy>*</cp:lastModifiedBy>
  <cp:revision>25</cp:revision>
  <dcterms:created xsi:type="dcterms:W3CDTF">2013-04-01T11:16:53Z</dcterms:created>
  <dcterms:modified xsi:type="dcterms:W3CDTF">2013-05-30T22:11:54Z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TC010721211029</vt:lpwstr>
  </property>
</Properties>
</file>