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4" r:id="rId2"/>
    <p:sldId id="256" r:id="rId3"/>
    <p:sldId id="257" r:id="rId4"/>
    <p:sldId id="263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relyOnVml="1" encoding="utf-8"/>
  <p:clrMru>
    <a:srgbClr val="FF9999"/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0"/>
    <p:restoredTop sz="9460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5D15FE-1D55-4E03-8E11-310F4F9F3BD8}" type="doc">
      <dgm:prSet loTypeId="urn:microsoft.com/office/officeart/2005/8/layout/equation2" loCatId="process" qsTypeId="urn:microsoft.com/office/officeart/2005/8/quickstyle/3d1" qsCatId="3D" csTypeId="urn:microsoft.com/office/officeart/2005/8/colors/accent2_1" csCatId="accent2" phldr="1"/>
      <dgm:spPr/>
      <dgm:t>
        <a:bodyPr/>
        <a:lstStyle/>
        <a:p>
          <a:endParaRPr lang="cs-CZ"/>
        </a:p>
      </dgm:t>
    </dgm:pt>
    <dgm:pt modelId="{EE3F9952-B8DE-4ADC-B03A-9843F06FA6D8}">
      <dgm:prSet phldrT="[Text]" custT="1"/>
      <dgm:spPr>
        <a:gradFill rotWithShape="0">
          <a:gsLst>
            <a:gs pos="0">
              <a:schemeClr val="tx1"/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cs-CZ" sz="1400" b="1" dirty="0" smtClean="0"/>
            <a:t>C</a:t>
          </a:r>
          <a:r>
            <a:rPr lang="cs-CZ" sz="1400" b="1" baseline="-25000" dirty="0" smtClean="0"/>
            <a:t>6</a:t>
          </a:r>
          <a:r>
            <a:rPr lang="cs-CZ" sz="1400" b="1" dirty="0" smtClean="0"/>
            <a:t>H</a:t>
          </a:r>
          <a:r>
            <a:rPr lang="cs-CZ" sz="1400" b="1" baseline="-25000" dirty="0" smtClean="0"/>
            <a:t>12</a:t>
          </a:r>
          <a:r>
            <a:rPr lang="cs-CZ" sz="1400" b="1" dirty="0" smtClean="0"/>
            <a:t>O</a:t>
          </a:r>
          <a:r>
            <a:rPr lang="cs-CZ" sz="1400" b="1" baseline="-25000" dirty="0" smtClean="0"/>
            <a:t>6</a:t>
          </a:r>
          <a:endParaRPr lang="cs-CZ" sz="1400" dirty="0"/>
        </a:p>
      </dgm:t>
    </dgm:pt>
    <dgm:pt modelId="{1798DC46-FEDB-496A-B9A8-1B25AF079612}" type="parTrans" cxnId="{916C63DA-4AB3-4EE3-9152-D791DAA4C409}">
      <dgm:prSet/>
      <dgm:spPr/>
      <dgm:t>
        <a:bodyPr/>
        <a:lstStyle/>
        <a:p>
          <a:endParaRPr lang="cs-CZ"/>
        </a:p>
      </dgm:t>
    </dgm:pt>
    <dgm:pt modelId="{498E427B-C0C1-4496-8F50-0D2C97D3B538}" type="sibTrans" cxnId="{916C63DA-4AB3-4EE3-9152-D791DAA4C409}">
      <dgm:prSet/>
      <dgm:spPr/>
      <dgm:t>
        <a:bodyPr/>
        <a:lstStyle/>
        <a:p>
          <a:endParaRPr lang="cs-CZ"/>
        </a:p>
      </dgm:t>
    </dgm:pt>
    <dgm:pt modelId="{E9DE2C49-2C67-4F9D-BFA0-F5D7EB6116DC}">
      <dgm:prSet phldrT="[Text]"/>
      <dgm:spPr>
        <a:gradFill rotWithShape="0">
          <a:gsLst>
            <a:gs pos="0">
              <a:srgbClr val="92D050"/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cs-CZ" b="1" dirty="0" smtClean="0"/>
            <a:t>6O</a:t>
          </a:r>
          <a:r>
            <a:rPr lang="cs-CZ" b="1" baseline="-25000" dirty="0" smtClean="0"/>
            <a:t>2</a:t>
          </a:r>
          <a:endParaRPr lang="cs-CZ" dirty="0"/>
        </a:p>
      </dgm:t>
    </dgm:pt>
    <dgm:pt modelId="{FC196DE7-2E87-4EC6-A7A6-95DDF807EC79}" type="parTrans" cxnId="{8E0BC635-A9ED-4BC3-A683-CFBC3FDB9725}">
      <dgm:prSet/>
      <dgm:spPr/>
      <dgm:t>
        <a:bodyPr/>
        <a:lstStyle/>
        <a:p>
          <a:endParaRPr lang="cs-CZ"/>
        </a:p>
      </dgm:t>
    </dgm:pt>
    <dgm:pt modelId="{6346A709-661C-4472-92E2-D38580ECF4EF}" type="sibTrans" cxnId="{8E0BC635-A9ED-4BC3-A683-CFBC3FDB9725}">
      <dgm:prSet/>
      <dgm:spPr/>
      <dgm:t>
        <a:bodyPr/>
        <a:lstStyle/>
        <a:p>
          <a:endParaRPr lang="cs-CZ"/>
        </a:p>
      </dgm:t>
    </dgm:pt>
    <dgm:pt modelId="{9749EC1F-4990-4835-868C-F985FA2C27AE}">
      <dgm:prSet phldrT="[Text]"/>
      <dgm:spPr>
        <a:gradFill rotWithShape="0">
          <a:gsLst>
            <a:gs pos="0">
              <a:srgbClr val="002060"/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cs-CZ" b="1" dirty="0" smtClean="0"/>
            <a:t>6CO</a:t>
          </a:r>
          <a:r>
            <a:rPr lang="cs-CZ" b="1" baseline="-25000" dirty="0" smtClean="0"/>
            <a:t>2</a:t>
          </a:r>
          <a:endParaRPr lang="cs-CZ" dirty="0"/>
        </a:p>
      </dgm:t>
    </dgm:pt>
    <dgm:pt modelId="{3069F3B9-B184-42DB-86FE-5417F7295717}" type="parTrans" cxnId="{8BB11A1E-4EC0-40DB-BCB2-2FCA371D764F}">
      <dgm:prSet/>
      <dgm:spPr/>
      <dgm:t>
        <a:bodyPr/>
        <a:lstStyle/>
        <a:p>
          <a:endParaRPr lang="cs-CZ"/>
        </a:p>
      </dgm:t>
    </dgm:pt>
    <dgm:pt modelId="{24830D6B-9DA4-4DC9-8328-F8DFEEF32EF4}" type="sibTrans" cxnId="{8BB11A1E-4EC0-40DB-BCB2-2FCA371D764F}">
      <dgm:prSet/>
      <dgm:spPr/>
      <dgm:t>
        <a:bodyPr/>
        <a:lstStyle/>
        <a:p>
          <a:endParaRPr lang="cs-CZ"/>
        </a:p>
      </dgm:t>
    </dgm:pt>
    <dgm:pt modelId="{E04AE5C5-9AD7-4AF2-86BA-96F49125073A}">
      <dgm:prSet phldrT="[Text]"/>
      <dgm:spPr>
        <a:gradFill rotWithShape="0">
          <a:gsLst>
            <a:gs pos="0">
              <a:schemeClr val="tx1">
                <a:lumMod val="75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cs-CZ" b="1" dirty="0" smtClean="0"/>
            <a:t>6H</a:t>
          </a:r>
          <a:r>
            <a:rPr lang="cs-CZ" b="1" baseline="-25000" dirty="0" smtClean="0"/>
            <a:t>2</a:t>
          </a:r>
          <a:r>
            <a:rPr lang="cs-CZ" b="1" dirty="0" smtClean="0"/>
            <a:t>O</a:t>
          </a:r>
          <a:endParaRPr lang="cs-CZ" dirty="0"/>
        </a:p>
      </dgm:t>
    </dgm:pt>
    <dgm:pt modelId="{1F91361C-FAC2-4BEA-AED2-8BDA794AAE37}" type="parTrans" cxnId="{DA67F3AC-1EAE-47F9-A824-67D9D76B9A70}">
      <dgm:prSet/>
      <dgm:spPr/>
      <dgm:t>
        <a:bodyPr/>
        <a:lstStyle/>
        <a:p>
          <a:endParaRPr lang="cs-CZ"/>
        </a:p>
      </dgm:t>
    </dgm:pt>
    <dgm:pt modelId="{69CFB504-F5F9-43B6-A103-993BE9C3C78A}" type="sibTrans" cxnId="{DA67F3AC-1EAE-47F9-A824-67D9D76B9A70}">
      <dgm:prSet/>
      <dgm:spPr/>
      <dgm:t>
        <a:bodyPr/>
        <a:lstStyle/>
        <a:p>
          <a:endParaRPr lang="cs-CZ"/>
        </a:p>
      </dgm:t>
    </dgm:pt>
    <dgm:pt modelId="{E3589D2D-5769-4AB9-8661-CC2DC6CF9153}">
      <dgm:prSet phldrT="[Text]"/>
      <dgm:spPr>
        <a:gradFill rotWithShape="0">
          <a:gsLst>
            <a:gs pos="0">
              <a:srgbClr val="FF0000"/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cs-CZ" dirty="0" smtClean="0"/>
            <a:t>energie</a:t>
          </a:r>
          <a:endParaRPr lang="cs-CZ" dirty="0"/>
        </a:p>
      </dgm:t>
    </dgm:pt>
    <dgm:pt modelId="{DE1363DB-0FA3-4BD4-9563-DBBDDB349BCC}" type="parTrans" cxnId="{028B4A7E-8E41-45E4-8582-C893F1CF03D6}">
      <dgm:prSet/>
      <dgm:spPr/>
      <dgm:t>
        <a:bodyPr/>
        <a:lstStyle/>
        <a:p>
          <a:endParaRPr lang="cs-CZ"/>
        </a:p>
      </dgm:t>
    </dgm:pt>
    <dgm:pt modelId="{A4F866CE-FF7E-4314-93D8-E734F866BC01}" type="sibTrans" cxnId="{028B4A7E-8E41-45E4-8582-C893F1CF03D6}">
      <dgm:prSet/>
      <dgm:spPr/>
      <dgm:t>
        <a:bodyPr/>
        <a:lstStyle/>
        <a:p>
          <a:endParaRPr lang="cs-CZ"/>
        </a:p>
      </dgm:t>
    </dgm:pt>
    <dgm:pt modelId="{404A9DB3-FBC4-4835-B292-50013E858E2E}" type="pres">
      <dgm:prSet presAssocID="{A65D15FE-1D55-4E03-8E11-310F4F9F3BD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DC119E1-B14C-4D94-9510-AE34100F95A9}" type="pres">
      <dgm:prSet presAssocID="{A65D15FE-1D55-4E03-8E11-310F4F9F3BD8}" presName="vNodes" presStyleCnt="0"/>
      <dgm:spPr/>
    </dgm:pt>
    <dgm:pt modelId="{714C1CE1-6B86-40CF-BFD0-CA02D85DCE55}" type="pres">
      <dgm:prSet presAssocID="{EE3F9952-B8DE-4ADC-B03A-9843F06FA6D8}" presName="node" presStyleLbl="node1" presStyleIdx="0" presStyleCnt="5" custScaleX="246196" custScaleY="247795" custLinFactX="-200000" custLinFactY="234617" custLinFactNeighborX="-214436" custLinFactNeighborY="3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50DABE5-245B-4316-9A89-5E060BFC3BE6}" type="pres">
      <dgm:prSet presAssocID="{498E427B-C0C1-4496-8F50-0D2C97D3B538}" presName="spacerT" presStyleCnt="0"/>
      <dgm:spPr/>
    </dgm:pt>
    <dgm:pt modelId="{93295242-2D57-4703-95FD-46AE29E1E522}" type="pres">
      <dgm:prSet presAssocID="{498E427B-C0C1-4496-8F50-0D2C97D3B538}" presName="sibTrans" presStyleLbl="sibTrans2D1" presStyleIdx="0" presStyleCnt="4" custLinFactX="-200000" custLinFactY="145298" custLinFactNeighborX="-214734" custLinFactNeighborY="200000"/>
      <dgm:spPr/>
      <dgm:t>
        <a:bodyPr/>
        <a:lstStyle/>
        <a:p>
          <a:endParaRPr lang="cs-CZ"/>
        </a:p>
      </dgm:t>
    </dgm:pt>
    <dgm:pt modelId="{D8A900E6-1F60-457C-8F70-D0D2625AB859}" type="pres">
      <dgm:prSet presAssocID="{498E427B-C0C1-4496-8F50-0D2C97D3B538}" presName="spacerB" presStyleCnt="0"/>
      <dgm:spPr/>
    </dgm:pt>
    <dgm:pt modelId="{CBC6DA42-068E-4C18-B20B-4B53C9C0C0B0}" type="pres">
      <dgm:prSet presAssocID="{E9DE2C49-2C67-4F9D-BFA0-F5D7EB6116DC}" presName="node" presStyleLbl="node1" presStyleIdx="1" presStyleCnt="5" custLinFactX="-46458" custLinFactY="1910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849A6A3-DA67-480E-B4E9-29FE220A0D94}" type="pres">
      <dgm:prSet presAssocID="{6346A709-661C-4472-92E2-D38580ECF4EF}" presName="spacerT" presStyleCnt="0"/>
      <dgm:spPr/>
    </dgm:pt>
    <dgm:pt modelId="{087159FC-0AC0-4FDF-99AE-EAC548F15F5C}" type="pres">
      <dgm:prSet presAssocID="{6346A709-661C-4472-92E2-D38580ECF4EF}" presName="sibTrans" presStyleLbl="sibTrans2D1" presStyleIdx="1" presStyleCnt="4" custLinFactX="120344" custLinFactY="-100000" custLinFactNeighborX="200000" custLinFactNeighborY="-193686"/>
      <dgm:spPr/>
      <dgm:t>
        <a:bodyPr/>
        <a:lstStyle/>
        <a:p>
          <a:endParaRPr lang="cs-CZ"/>
        </a:p>
      </dgm:t>
    </dgm:pt>
    <dgm:pt modelId="{F1F0329A-D406-48B0-84EB-6A4EDC7315F3}" type="pres">
      <dgm:prSet presAssocID="{6346A709-661C-4472-92E2-D38580ECF4EF}" presName="spacerB" presStyleCnt="0"/>
      <dgm:spPr/>
    </dgm:pt>
    <dgm:pt modelId="{F07A9E8C-9EB8-4244-9F19-3B094284D8A9}" type="pres">
      <dgm:prSet presAssocID="{9749EC1F-4990-4835-868C-F985FA2C27AE}" presName="node" presStyleLbl="node1" presStyleIdx="2" presStyleCnt="5" custLinFactY="-147970" custLinFactNeighborX="84986" custLinFactNeighborY="-2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2893188-D38F-4907-A992-A6B2BAA800EF}" type="pres">
      <dgm:prSet presAssocID="{24830D6B-9DA4-4DC9-8328-F8DFEEF32EF4}" presName="spacerT" presStyleCnt="0"/>
      <dgm:spPr/>
    </dgm:pt>
    <dgm:pt modelId="{8212632F-9A55-499F-8AD4-F8DBFBC22F2D}" type="pres">
      <dgm:prSet presAssocID="{24830D6B-9DA4-4DC9-8328-F8DFEEF32EF4}" presName="sibTrans" presStyleLbl="sibTrans2D1" presStyleIdx="2" presStyleCnt="4" custLinFactX="300000" custLinFactY="-371530" custLinFactNeighborX="398383" custLinFactNeighborY="-400000"/>
      <dgm:spPr/>
      <dgm:t>
        <a:bodyPr/>
        <a:lstStyle/>
        <a:p>
          <a:endParaRPr lang="cs-CZ"/>
        </a:p>
      </dgm:t>
    </dgm:pt>
    <dgm:pt modelId="{B6C97ECB-19FC-4195-A48D-9DBDF8793ECD}" type="pres">
      <dgm:prSet presAssocID="{24830D6B-9DA4-4DC9-8328-F8DFEEF32EF4}" presName="spacerB" presStyleCnt="0"/>
      <dgm:spPr/>
    </dgm:pt>
    <dgm:pt modelId="{F632D096-6ED0-42CE-A1CE-D523B94A6216}" type="pres">
      <dgm:prSet presAssocID="{E04AE5C5-9AD7-4AF2-86BA-96F49125073A}" presName="node" presStyleLbl="node1" presStyleIdx="3" presStyleCnt="5" custLinFactX="100000" custLinFactY="-305970" custLinFactNeighborX="192068" custLinFactNeighborY="-4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B6198B1-B304-4ABC-9166-44D6810B5CBC}" type="pres">
      <dgm:prSet presAssocID="{A65D15FE-1D55-4E03-8E11-310F4F9F3BD8}" presName="sibTransLast" presStyleLbl="sibTrans2D1" presStyleIdx="3" presStyleCnt="4" custAng="11290084" custFlipHor="1" custScaleX="483234" custLinFactX="-1533349" custLinFactNeighborX="-1600000" custLinFactNeighborY="-342"/>
      <dgm:spPr/>
      <dgm:t>
        <a:bodyPr/>
        <a:lstStyle/>
        <a:p>
          <a:endParaRPr lang="cs-CZ"/>
        </a:p>
      </dgm:t>
    </dgm:pt>
    <dgm:pt modelId="{D716BF23-12C1-410E-B728-2A8EF8DF3E3C}" type="pres">
      <dgm:prSet presAssocID="{A65D15FE-1D55-4E03-8E11-310F4F9F3BD8}" presName="connectorText" presStyleLbl="sibTrans2D1" presStyleIdx="3" presStyleCnt="4"/>
      <dgm:spPr/>
      <dgm:t>
        <a:bodyPr/>
        <a:lstStyle/>
        <a:p>
          <a:endParaRPr lang="cs-CZ"/>
        </a:p>
      </dgm:t>
    </dgm:pt>
    <dgm:pt modelId="{B5AA790D-EE8E-4E04-8B96-9CD5079FDD06}" type="pres">
      <dgm:prSet presAssocID="{A65D15FE-1D55-4E03-8E11-310F4F9F3BD8}" presName="lastNode" presStyleLbl="node1" presStyleIdx="4" presStyleCnt="5" custLinFactX="126700" custLinFactNeighborX="200000" custLinFactNeighborY="-704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BB11A1E-4EC0-40DB-BCB2-2FCA371D764F}" srcId="{A65D15FE-1D55-4E03-8E11-310F4F9F3BD8}" destId="{9749EC1F-4990-4835-868C-F985FA2C27AE}" srcOrd="2" destOrd="0" parTransId="{3069F3B9-B184-42DB-86FE-5417F7295717}" sibTransId="{24830D6B-9DA4-4DC9-8328-F8DFEEF32EF4}"/>
    <dgm:cxn modelId="{3B8A253B-12AB-4B0A-80E1-4B4BA1FA686E}" type="presOf" srcId="{24830D6B-9DA4-4DC9-8328-F8DFEEF32EF4}" destId="{8212632F-9A55-499F-8AD4-F8DBFBC22F2D}" srcOrd="0" destOrd="0" presId="urn:microsoft.com/office/officeart/2005/8/layout/equation2"/>
    <dgm:cxn modelId="{54EC66CD-AB9E-42DA-9AE2-BD73DAA65877}" type="presOf" srcId="{498E427B-C0C1-4496-8F50-0D2C97D3B538}" destId="{93295242-2D57-4703-95FD-46AE29E1E522}" srcOrd="0" destOrd="0" presId="urn:microsoft.com/office/officeart/2005/8/layout/equation2"/>
    <dgm:cxn modelId="{916B946D-4860-4134-9D96-1D6550FE3C03}" type="presOf" srcId="{69CFB504-F5F9-43B6-A103-993BE9C3C78A}" destId="{AB6198B1-B304-4ABC-9166-44D6810B5CBC}" srcOrd="0" destOrd="0" presId="urn:microsoft.com/office/officeart/2005/8/layout/equation2"/>
    <dgm:cxn modelId="{1AC14147-A87C-4015-85C2-32B4CDDC7DBF}" type="presOf" srcId="{EE3F9952-B8DE-4ADC-B03A-9843F06FA6D8}" destId="{714C1CE1-6B86-40CF-BFD0-CA02D85DCE55}" srcOrd="0" destOrd="0" presId="urn:microsoft.com/office/officeart/2005/8/layout/equation2"/>
    <dgm:cxn modelId="{916C63DA-4AB3-4EE3-9152-D791DAA4C409}" srcId="{A65D15FE-1D55-4E03-8E11-310F4F9F3BD8}" destId="{EE3F9952-B8DE-4ADC-B03A-9843F06FA6D8}" srcOrd="0" destOrd="0" parTransId="{1798DC46-FEDB-496A-B9A8-1B25AF079612}" sibTransId="{498E427B-C0C1-4496-8F50-0D2C97D3B538}"/>
    <dgm:cxn modelId="{ED6C1FA4-D41B-4FF9-91BC-12AEDC71F148}" type="presOf" srcId="{A65D15FE-1D55-4E03-8E11-310F4F9F3BD8}" destId="{404A9DB3-FBC4-4835-B292-50013E858E2E}" srcOrd="0" destOrd="0" presId="urn:microsoft.com/office/officeart/2005/8/layout/equation2"/>
    <dgm:cxn modelId="{DC22B7A7-986D-425A-8B6C-1F1F945B1324}" type="presOf" srcId="{69CFB504-F5F9-43B6-A103-993BE9C3C78A}" destId="{D716BF23-12C1-410E-B728-2A8EF8DF3E3C}" srcOrd="1" destOrd="0" presId="urn:microsoft.com/office/officeart/2005/8/layout/equation2"/>
    <dgm:cxn modelId="{E35B6495-94DA-42D6-ADD7-8E5FA6B34F3C}" type="presOf" srcId="{E04AE5C5-9AD7-4AF2-86BA-96F49125073A}" destId="{F632D096-6ED0-42CE-A1CE-D523B94A6216}" srcOrd="0" destOrd="0" presId="urn:microsoft.com/office/officeart/2005/8/layout/equation2"/>
    <dgm:cxn modelId="{E8162CEE-D36F-4157-9472-8DE67CDB56E2}" type="presOf" srcId="{E9DE2C49-2C67-4F9D-BFA0-F5D7EB6116DC}" destId="{CBC6DA42-068E-4C18-B20B-4B53C9C0C0B0}" srcOrd="0" destOrd="0" presId="urn:microsoft.com/office/officeart/2005/8/layout/equation2"/>
    <dgm:cxn modelId="{DA67F3AC-1EAE-47F9-A824-67D9D76B9A70}" srcId="{A65D15FE-1D55-4E03-8E11-310F4F9F3BD8}" destId="{E04AE5C5-9AD7-4AF2-86BA-96F49125073A}" srcOrd="3" destOrd="0" parTransId="{1F91361C-FAC2-4BEA-AED2-8BDA794AAE37}" sibTransId="{69CFB504-F5F9-43B6-A103-993BE9C3C78A}"/>
    <dgm:cxn modelId="{0DE89566-F50A-4802-87DE-B082BD986390}" type="presOf" srcId="{E3589D2D-5769-4AB9-8661-CC2DC6CF9153}" destId="{B5AA790D-EE8E-4E04-8B96-9CD5079FDD06}" srcOrd="0" destOrd="0" presId="urn:microsoft.com/office/officeart/2005/8/layout/equation2"/>
    <dgm:cxn modelId="{8E0BC635-A9ED-4BC3-A683-CFBC3FDB9725}" srcId="{A65D15FE-1D55-4E03-8E11-310F4F9F3BD8}" destId="{E9DE2C49-2C67-4F9D-BFA0-F5D7EB6116DC}" srcOrd="1" destOrd="0" parTransId="{FC196DE7-2E87-4EC6-A7A6-95DDF807EC79}" sibTransId="{6346A709-661C-4472-92E2-D38580ECF4EF}"/>
    <dgm:cxn modelId="{ED4F8C41-D8E9-41C0-996D-69CE4563C5F1}" type="presOf" srcId="{6346A709-661C-4472-92E2-D38580ECF4EF}" destId="{087159FC-0AC0-4FDF-99AE-EAC548F15F5C}" srcOrd="0" destOrd="0" presId="urn:microsoft.com/office/officeart/2005/8/layout/equation2"/>
    <dgm:cxn modelId="{028B4A7E-8E41-45E4-8582-C893F1CF03D6}" srcId="{A65D15FE-1D55-4E03-8E11-310F4F9F3BD8}" destId="{E3589D2D-5769-4AB9-8661-CC2DC6CF9153}" srcOrd="4" destOrd="0" parTransId="{DE1363DB-0FA3-4BD4-9563-DBBDDB349BCC}" sibTransId="{A4F866CE-FF7E-4314-93D8-E734F866BC01}"/>
    <dgm:cxn modelId="{71CE3F2C-BF73-44C3-832B-3AA0CD717870}" type="presOf" srcId="{9749EC1F-4990-4835-868C-F985FA2C27AE}" destId="{F07A9E8C-9EB8-4244-9F19-3B094284D8A9}" srcOrd="0" destOrd="0" presId="urn:microsoft.com/office/officeart/2005/8/layout/equation2"/>
    <dgm:cxn modelId="{803F60EB-94C1-4311-AB55-4BC6AEAB9965}" type="presParOf" srcId="{404A9DB3-FBC4-4835-B292-50013E858E2E}" destId="{1DC119E1-B14C-4D94-9510-AE34100F95A9}" srcOrd="0" destOrd="0" presId="urn:microsoft.com/office/officeart/2005/8/layout/equation2"/>
    <dgm:cxn modelId="{1AB51A27-D938-46FD-83B7-B11706171F20}" type="presParOf" srcId="{1DC119E1-B14C-4D94-9510-AE34100F95A9}" destId="{714C1CE1-6B86-40CF-BFD0-CA02D85DCE55}" srcOrd="0" destOrd="0" presId="urn:microsoft.com/office/officeart/2005/8/layout/equation2"/>
    <dgm:cxn modelId="{5D8706EC-EE3E-4ABE-87AD-2870D4F509AA}" type="presParOf" srcId="{1DC119E1-B14C-4D94-9510-AE34100F95A9}" destId="{E50DABE5-245B-4316-9A89-5E060BFC3BE6}" srcOrd="1" destOrd="0" presId="urn:microsoft.com/office/officeart/2005/8/layout/equation2"/>
    <dgm:cxn modelId="{A7984927-E572-40AC-A39F-1B30CDC7152A}" type="presParOf" srcId="{1DC119E1-B14C-4D94-9510-AE34100F95A9}" destId="{93295242-2D57-4703-95FD-46AE29E1E522}" srcOrd="2" destOrd="0" presId="urn:microsoft.com/office/officeart/2005/8/layout/equation2"/>
    <dgm:cxn modelId="{FFC8D2C0-457D-4176-AF03-CF65BD639615}" type="presParOf" srcId="{1DC119E1-B14C-4D94-9510-AE34100F95A9}" destId="{D8A900E6-1F60-457C-8F70-D0D2625AB859}" srcOrd="3" destOrd="0" presId="urn:microsoft.com/office/officeart/2005/8/layout/equation2"/>
    <dgm:cxn modelId="{C160FA23-9972-4A11-B9B0-002F70C7B25F}" type="presParOf" srcId="{1DC119E1-B14C-4D94-9510-AE34100F95A9}" destId="{CBC6DA42-068E-4C18-B20B-4B53C9C0C0B0}" srcOrd="4" destOrd="0" presId="urn:microsoft.com/office/officeart/2005/8/layout/equation2"/>
    <dgm:cxn modelId="{4BCEF4E5-D0F2-42B9-B3DD-365DAF63EDE4}" type="presParOf" srcId="{1DC119E1-B14C-4D94-9510-AE34100F95A9}" destId="{3849A6A3-DA67-480E-B4E9-29FE220A0D94}" srcOrd="5" destOrd="0" presId="urn:microsoft.com/office/officeart/2005/8/layout/equation2"/>
    <dgm:cxn modelId="{08D27B89-0FE4-40A1-89FD-846C88C034E9}" type="presParOf" srcId="{1DC119E1-B14C-4D94-9510-AE34100F95A9}" destId="{087159FC-0AC0-4FDF-99AE-EAC548F15F5C}" srcOrd="6" destOrd="0" presId="urn:microsoft.com/office/officeart/2005/8/layout/equation2"/>
    <dgm:cxn modelId="{F2D04241-BF83-49BF-B639-C25DF3C2F2BA}" type="presParOf" srcId="{1DC119E1-B14C-4D94-9510-AE34100F95A9}" destId="{F1F0329A-D406-48B0-84EB-6A4EDC7315F3}" srcOrd="7" destOrd="0" presId="urn:microsoft.com/office/officeart/2005/8/layout/equation2"/>
    <dgm:cxn modelId="{0F29CF2D-2757-47D8-81A0-9B28E2FABB67}" type="presParOf" srcId="{1DC119E1-B14C-4D94-9510-AE34100F95A9}" destId="{F07A9E8C-9EB8-4244-9F19-3B094284D8A9}" srcOrd="8" destOrd="0" presId="urn:microsoft.com/office/officeart/2005/8/layout/equation2"/>
    <dgm:cxn modelId="{9C26C118-206D-408A-913B-14198EBC1810}" type="presParOf" srcId="{1DC119E1-B14C-4D94-9510-AE34100F95A9}" destId="{42893188-D38F-4907-A992-A6B2BAA800EF}" srcOrd="9" destOrd="0" presId="urn:microsoft.com/office/officeart/2005/8/layout/equation2"/>
    <dgm:cxn modelId="{39703B2D-26EA-405A-A93D-0E8C832FEAF3}" type="presParOf" srcId="{1DC119E1-B14C-4D94-9510-AE34100F95A9}" destId="{8212632F-9A55-499F-8AD4-F8DBFBC22F2D}" srcOrd="10" destOrd="0" presId="urn:microsoft.com/office/officeart/2005/8/layout/equation2"/>
    <dgm:cxn modelId="{BEC5992A-8B0D-429D-A4E5-397F14DDEA74}" type="presParOf" srcId="{1DC119E1-B14C-4D94-9510-AE34100F95A9}" destId="{B6C97ECB-19FC-4195-A48D-9DBDF8793ECD}" srcOrd="11" destOrd="0" presId="urn:microsoft.com/office/officeart/2005/8/layout/equation2"/>
    <dgm:cxn modelId="{7DAF1BE8-F626-4432-A31C-2E791C60BB23}" type="presParOf" srcId="{1DC119E1-B14C-4D94-9510-AE34100F95A9}" destId="{F632D096-6ED0-42CE-A1CE-D523B94A6216}" srcOrd="12" destOrd="0" presId="urn:microsoft.com/office/officeart/2005/8/layout/equation2"/>
    <dgm:cxn modelId="{7546999E-1B6D-4A48-821A-5C9C0BCE1D66}" type="presParOf" srcId="{404A9DB3-FBC4-4835-B292-50013E858E2E}" destId="{AB6198B1-B304-4ABC-9166-44D6810B5CBC}" srcOrd="1" destOrd="0" presId="urn:microsoft.com/office/officeart/2005/8/layout/equation2"/>
    <dgm:cxn modelId="{918E02BF-5DE9-4532-B571-4A09ACC4739A}" type="presParOf" srcId="{AB6198B1-B304-4ABC-9166-44D6810B5CBC}" destId="{D716BF23-12C1-410E-B728-2A8EF8DF3E3C}" srcOrd="0" destOrd="0" presId="urn:microsoft.com/office/officeart/2005/8/layout/equation2"/>
    <dgm:cxn modelId="{1CC45AAB-FE10-4D1A-9348-93ECA282FAC4}" type="presParOf" srcId="{404A9DB3-FBC4-4835-B292-50013E858E2E}" destId="{B5AA790D-EE8E-4E04-8B96-9CD5079FDD06}" srcOrd="2" destOrd="0" presId="urn:microsoft.com/office/officeart/2005/8/layout/equati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0" y="0"/>
            <a:ext cx="825500" cy="6858000"/>
          </a:xfrm>
          <a:prstGeom prst="rect">
            <a:avLst/>
          </a:prstGeom>
          <a:solidFill>
            <a:schemeClr val="tx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cs-CZ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fld id="{2EBEFAAD-61EA-4F94-927B-9F19A02892D8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ltGray">
          <a:xfrm>
            <a:off x="0" y="3543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080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00CC20-9394-461A-9FC2-88A31E8A43C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400800" y="457200"/>
            <a:ext cx="2057400" cy="56388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019800" cy="56388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ADF091-BCDB-47D3-B6AF-37D882EFF37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D4BF9-87C8-4984-9570-14CA98C56FD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2C39A7-F4E5-4243-A329-42C7D76C02B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CBC951-3474-4503-B685-894FA44AAE4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BF8DA0-408B-4BEA-80B3-6361F7551BB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65CD23-EF01-4373-9A78-FEBA62BEEDF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EE3EF4-F17F-458D-A95D-DCB48A36573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A6F26E-0D8A-440D-A481-701265D5B1C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247E29-703C-4A59-94BF-4AD0B75B7A0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nadpisu předlohy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textu předlohy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/>
            </a:lvl1pPr>
          </a:lstStyle>
          <a:p>
            <a:endParaRPr lang="cs-CZ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/>
            </a:lvl1pPr>
          </a:lstStyle>
          <a:p>
            <a:endParaRPr lang="cs-CZ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/>
            </a:lvl1pPr>
          </a:lstStyle>
          <a:p>
            <a:fld id="{6543A023-6810-4976-90CC-8692127DE03C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0" y="1638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animBg="1"/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2844" y="142852"/>
            <a:ext cx="8748464" cy="1541875"/>
          </a:xfrm>
          <a:prstGeom prst="rect">
            <a:avLst/>
          </a:prstGeom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21689410"/>
              </p:ext>
            </p:extLst>
          </p:nvPr>
        </p:nvGraphicFramePr>
        <p:xfrm>
          <a:off x="413284" y="1704114"/>
          <a:ext cx="8280920" cy="507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Dýchání, kvašení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Biologie, 1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Botanika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Prezentace energetických procesů,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doplněná schématy.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dýchání,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disimilace, kvašení, fermentace,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Krebsův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cyklus, anaerobní glykolýza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Václav Hubáček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24. </a:t>
                      </a:r>
                      <a:r>
                        <a:rPr lang="cs-CZ" sz="1700" b="0" smtClean="0">
                          <a:latin typeface="Arial" pitchFamily="34" charset="0"/>
                          <a:cs typeface="Arial" pitchFamily="34" charset="0"/>
                        </a:rPr>
                        <a:t>2. 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Dýchání, </a:t>
            </a:r>
            <a:r>
              <a:rPr lang="cs-CZ" b="1" dirty="0"/>
              <a:t>kvašení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DISIMILACE, FERMENTACE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72396" y="6143644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cs-CZ" dirty="0" smtClean="0">
                <a:latin typeface="Arial Black" pitchFamily="34" charset="0"/>
              </a:rPr>
              <a:t>Hu1_12</a:t>
            </a:r>
            <a:endParaRPr lang="cs-CZ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Dýchání (DISIMILACE)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7886728" cy="4114800"/>
          </a:xfrm>
        </p:spPr>
        <p:txBody>
          <a:bodyPr/>
          <a:lstStyle/>
          <a:p>
            <a:r>
              <a:rPr lang="cs-CZ" dirty="0" smtClean="0"/>
              <a:t>využívání </a:t>
            </a:r>
            <a:r>
              <a:rPr lang="cs-CZ" dirty="0"/>
              <a:t>zásobních látek vytvořených fotosyntézou</a:t>
            </a:r>
          </a:p>
          <a:p>
            <a:r>
              <a:rPr lang="cs-CZ" dirty="0" smtClean="0"/>
              <a:t>při </a:t>
            </a:r>
            <a:r>
              <a:rPr lang="cs-CZ" dirty="0"/>
              <a:t>klíčení semen, v neosvětlených částech rostliny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pPr>
              <a:buNone/>
            </a:pPr>
            <a:r>
              <a:rPr lang="cs-CZ" sz="2800" b="1" dirty="0" smtClean="0"/>
              <a:t>C</a:t>
            </a:r>
            <a:r>
              <a:rPr lang="cs-CZ" sz="2800" b="1" baseline="-25000" dirty="0" smtClean="0"/>
              <a:t>6</a:t>
            </a:r>
            <a:r>
              <a:rPr lang="cs-CZ" sz="2800" b="1" dirty="0" smtClean="0"/>
              <a:t>H</a:t>
            </a:r>
            <a:r>
              <a:rPr lang="cs-CZ" sz="2800" b="1" baseline="-25000" dirty="0" smtClean="0"/>
              <a:t>12</a:t>
            </a:r>
            <a:r>
              <a:rPr lang="cs-CZ" sz="2800" b="1" dirty="0" smtClean="0"/>
              <a:t>O</a:t>
            </a:r>
            <a:r>
              <a:rPr lang="cs-CZ" sz="2800" b="1" baseline="-25000" dirty="0" smtClean="0"/>
              <a:t>6</a:t>
            </a:r>
            <a:r>
              <a:rPr lang="cs-CZ" sz="2800" b="1" dirty="0" smtClean="0"/>
              <a:t> </a:t>
            </a:r>
            <a:r>
              <a:rPr lang="cs-CZ" sz="2800" b="1" dirty="0"/>
              <a:t>+ 6O</a:t>
            </a:r>
            <a:r>
              <a:rPr lang="cs-CZ" sz="2800" b="1" baseline="-25000" dirty="0"/>
              <a:t>2</a:t>
            </a:r>
            <a:r>
              <a:rPr lang="cs-CZ" sz="2800" b="1" dirty="0"/>
              <a:t> -&gt; 6CO</a:t>
            </a:r>
            <a:r>
              <a:rPr lang="cs-CZ" sz="2800" b="1" baseline="-25000" dirty="0"/>
              <a:t>2</a:t>
            </a:r>
            <a:r>
              <a:rPr lang="cs-CZ" sz="2800" b="1" dirty="0"/>
              <a:t> + 6H</a:t>
            </a:r>
            <a:r>
              <a:rPr lang="cs-CZ" sz="2800" b="1" baseline="-25000" dirty="0"/>
              <a:t>2</a:t>
            </a:r>
            <a:r>
              <a:rPr lang="cs-CZ" sz="2800" b="1" dirty="0"/>
              <a:t>O + </a:t>
            </a:r>
            <a:r>
              <a:rPr lang="cs-CZ" sz="2800" b="1" dirty="0" smtClean="0"/>
              <a:t>energie</a:t>
            </a:r>
            <a:endParaRPr lang="cs-CZ" sz="2800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Dýchání - rovnice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8458200" cy="45196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Dýchání (DISIMILACE)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5529274" cy="4114800"/>
          </a:xfrm>
        </p:spPr>
        <p:txBody>
          <a:bodyPr/>
          <a:lstStyle/>
          <a:p>
            <a:pPr>
              <a:buNone/>
            </a:pPr>
            <a:r>
              <a:rPr lang="cs-CZ" b="1" dirty="0"/>
              <a:t>první etapa dýchaní </a:t>
            </a:r>
            <a:r>
              <a:rPr lang="cs-CZ" b="1" dirty="0" smtClean="0"/>
              <a:t>– </a:t>
            </a:r>
            <a:r>
              <a:rPr lang="cs-CZ" b="1" dirty="0"/>
              <a:t>glykolýza</a:t>
            </a:r>
            <a:endParaRPr lang="cs-CZ" dirty="0"/>
          </a:p>
          <a:p>
            <a:r>
              <a:rPr lang="cs-CZ" dirty="0" smtClean="0"/>
              <a:t>anaerobní </a:t>
            </a:r>
            <a:endParaRPr lang="cs-CZ" dirty="0"/>
          </a:p>
          <a:p>
            <a:pPr lvl="1"/>
            <a:r>
              <a:rPr lang="cs-CZ" dirty="0" smtClean="0"/>
              <a:t>glukóza </a:t>
            </a:r>
            <a:r>
              <a:rPr lang="cs-CZ" dirty="0"/>
              <a:t>se rozštěpí na kyselinu </a:t>
            </a:r>
            <a:r>
              <a:rPr lang="cs-CZ" dirty="0" err="1"/>
              <a:t>pyrohroznovou</a:t>
            </a:r>
            <a:endParaRPr lang="cs-CZ" dirty="0"/>
          </a:p>
          <a:p>
            <a:pPr lvl="1"/>
            <a:r>
              <a:rPr lang="cs-CZ" dirty="0" smtClean="0"/>
              <a:t>uvolní </a:t>
            </a:r>
            <a:r>
              <a:rPr lang="cs-CZ" dirty="0"/>
              <a:t>se energie 2 molekul ATP</a:t>
            </a:r>
          </a:p>
          <a:p>
            <a:pPr lvl="1"/>
            <a:r>
              <a:rPr lang="cs-CZ" dirty="0" smtClean="0"/>
              <a:t>enzymy </a:t>
            </a:r>
            <a:r>
              <a:rPr lang="cs-CZ" dirty="0"/>
              <a:t>uloženy volně v cytoplazmě </a:t>
            </a:r>
          </a:p>
          <a:p>
            <a:endParaRPr lang="cs-CZ" dirty="0"/>
          </a:p>
        </p:txBody>
      </p:sp>
      <p:sp>
        <p:nvSpPr>
          <p:cNvPr id="5" name="Elipsa 4"/>
          <p:cNvSpPr/>
          <p:nvPr/>
        </p:nvSpPr>
        <p:spPr>
          <a:xfrm>
            <a:off x="5786446" y="1714488"/>
            <a:ext cx="3143272" cy="4500594"/>
          </a:xfrm>
          <a:prstGeom prst="ellipse">
            <a:avLst/>
          </a:prstGeom>
          <a:solidFill>
            <a:srgbClr val="CCFFFF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buňka</a:t>
            </a:r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10" name="Skupina 9"/>
          <p:cNvGrpSpPr/>
          <p:nvPr/>
        </p:nvGrpSpPr>
        <p:grpSpPr>
          <a:xfrm>
            <a:off x="6429388" y="5357826"/>
            <a:ext cx="1571636" cy="500066"/>
            <a:chOff x="6572264" y="3071810"/>
            <a:chExt cx="1571636" cy="500066"/>
          </a:xfrm>
        </p:grpSpPr>
        <p:sp>
          <p:nvSpPr>
            <p:cNvPr id="6" name="Elipsa 5"/>
            <p:cNvSpPr/>
            <p:nvPr/>
          </p:nvSpPr>
          <p:spPr>
            <a:xfrm>
              <a:off x="6572264" y="3071810"/>
              <a:ext cx="1571636" cy="50006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Elipsa 8"/>
            <p:cNvSpPr/>
            <p:nvPr/>
          </p:nvSpPr>
          <p:spPr>
            <a:xfrm>
              <a:off x="6643702" y="3143248"/>
              <a:ext cx="1428760" cy="3571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000" dirty="0" smtClean="0"/>
                <a:t>mitochondrie</a:t>
              </a:r>
              <a:endParaRPr lang="cs-CZ" sz="1000" dirty="0"/>
            </a:p>
          </p:txBody>
        </p:sp>
      </p:grpSp>
      <p:sp>
        <p:nvSpPr>
          <p:cNvPr id="11" name="Elipsa 10"/>
          <p:cNvSpPr/>
          <p:nvPr/>
        </p:nvSpPr>
        <p:spPr>
          <a:xfrm>
            <a:off x="6429388" y="2143116"/>
            <a:ext cx="1785950" cy="928694"/>
          </a:xfrm>
          <a:prstGeom prst="ellipse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anaerobní glykolýza</a:t>
            </a:r>
            <a:endParaRPr lang="cs-CZ" dirty="0"/>
          </a:p>
        </p:txBody>
      </p:sp>
      <p:sp>
        <p:nvSpPr>
          <p:cNvPr id="12" name="Elipsa 11"/>
          <p:cNvSpPr/>
          <p:nvPr/>
        </p:nvSpPr>
        <p:spPr>
          <a:xfrm>
            <a:off x="7858148" y="3357562"/>
            <a:ext cx="1000132" cy="100013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rgbClr val="002060"/>
                </a:solidFill>
              </a:rPr>
              <a:t>2ATP</a:t>
            </a:r>
            <a:endParaRPr lang="cs-CZ" sz="1400" dirty="0">
              <a:solidFill>
                <a:srgbClr val="002060"/>
              </a:solidFill>
            </a:endParaRPr>
          </a:p>
        </p:txBody>
      </p:sp>
      <p:sp>
        <p:nvSpPr>
          <p:cNvPr id="13" name="Šipka doprava 12"/>
          <p:cNvSpPr/>
          <p:nvPr/>
        </p:nvSpPr>
        <p:spPr>
          <a:xfrm rot="2948166">
            <a:off x="7394353" y="3226168"/>
            <a:ext cx="571504" cy="357190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Dýchání (DISIMILACE)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4348" y="1785926"/>
            <a:ext cx="5314960" cy="4114800"/>
          </a:xfrm>
        </p:spPr>
        <p:txBody>
          <a:bodyPr/>
          <a:lstStyle/>
          <a:p>
            <a:pPr>
              <a:buNone/>
            </a:pPr>
            <a:r>
              <a:rPr lang="cs-CZ" b="1" dirty="0"/>
              <a:t>druhá etapa dýchání - </a:t>
            </a:r>
            <a:r>
              <a:rPr lang="cs-CZ" b="1" dirty="0" err="1"/>
              <a:t>Krebsův</a:t>
            </a:r>
            <a:r>
              <a:rPr lang="cs-CZ" b="1" dirty="0"/>
              <a:t> cyklus (cyklus </a:t>
            </a:r>
            <a:r>
              <a:rPr lang="cs-CZ" b="1" dirty="0" err="1"/>
              <a:t>kys</a:t>
            </a:r>
            <a:r>
              <a:rPr lang="cs-CZ" b="1" dirty="0"/>
              <a:t>. citrónové)</a:t>
            </a:r>
            <a:endParaRPr lang="cs-CZ" dirty="0"/>
          </a:p>
          <a:p>
            <a:pPr lvl="1"/>
            <a:r>
              <a:rPr lang="cs-CZ" dirty="0" smtClean="0"/>
              <a:t>proces </a:t>
            </a:r>
            <a:r>
              <a:rPr lang="cs-CZ" dirty="0"/>
              <a:t>aerobní</a:t>
            </a:r>
          </a:p>
          <a:p>
            <a:pPr lvl="2"/>
            <a:r>
              <a:rPr lang="cs-CZ" dirty="0" smtClean="0"/>
              <a:t>kyselina </a:t>
            </a:r>
            <a:r>
              <a:rPr lang="cs-CZ" dirty="0" err="1"/>
              <a:t>pyrohroznová</a:t>
            </a:r>
            <a:r>
              <a:rPr lang="cs-CZ" dirty="0"/>
              <a:t> se </a:t>
            </a:r>
            <a:r>
              <a:rPr lang="cs-CZ" dirty="0" err="1" smtClean="0"/>
              <a:t>dekarboxiluje</a:t>
            </a:r>
            <a:r>
              <a:rPr lang="cs-CZ" dirty="0"/>
              <a:t>, dehydrogenuje, vodík se sloučí se vzdušným kyslíkem .. vzniká tak voda</a:t>
            </a:r>
          </a:p>
          <a:p>
            <a:pPr lvl="1"/>
            <a:r>
              <a:rPr lang="cs-CZ" dirty="0" smtClean="0"/>
              <a:t>vzniká </a:t>
            </a:r>
            <a:r>
              <a:rPr lang="cs-CZ" dirty="0"/>
              <a:t>36 ATP</a:t>
            </a:r>
          </a:p>
          <a:p>
            <a:pPr lvl="1"/>
            <a:r>
              <a:rPr lang="cs-CZ" dirty="0" smtClean="0"/>
              <a:t>enzymy uvnitř </a:t>
            </a:r>
            <a:r>
              <a:rPr lang="cs-CZ" dirty="0"/>
              <a:t>mitochondrií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5786446" y="1714488"/>
            <a:ext cx="3143272" cy="4500594"/>
          </a:xfrm>
          <a:prstGeom prst="ellipse">
            <a:avLst/>
          </a:prstGeom>
          <a:solidFill>
            <a:srgbClr val="CCFFFF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buňka</a:t>
            </a:r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5" name="Skupina 4"/>
          <p:cNvGrpSpPr/>
          <p:nvPr/>
        </p:nvGrpSpPr>
        <p:grpSpPr>
          <a:xfrm>
            <a:off x="6429388" y="4500570"/>
            <a:ext cx="2143140" cy="1357322"/>
            <a:chOff x="6572264" y="3071810"/>
            <a:chExt cx="1571636" cy="500066"/>
          </a:xfrm>
        </p:grpSpPr>
        <p:sp>
          <p:nvSpPr>
            <p:cNvPr id="6" name="Elipsa 5"/>
            <p:cNvSpPr/>
            <p:nvPr/>
          </p:nvSpPr>
          <p:spPr>
            <a:xfrm>
              <a:off x="6572264" y="3071810"/>
              <a:ext cx="1571636" cy="50006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Elipsa 6"/>
            <p:cNvSpPr/>
            <p:nvPr/>
          </p:nvSpPr>
          <p:spPr>
            <a:xfrm>
              <a:off x="6643702" y="3143248"/>
              <a:ext cx="1428760" cy="3571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000" dirty="0" smtClean="0"/>
                <a:t>mitochondrie</a:t>
              </a:r>
              <a:endParaRPr lang="cs-CZ" sz="1000" dirty="0"/>
            </a:p>
          </p:txBody>
        </p:sp>
      </p:grpSp>
      <p:sp>
        <p:nvSpPr>
          <p:cNvPr id="8" name="Elipsa 7"/>
          <p:cNvSpPr/>
          <p:nvPr/>
        </p:nvSpPr>
        <p:spPr>
          <a:xfrm>
            <a:off x="7143768" y="4643446"/>
            <a:ext cx="1143008" cy="428628"/>
          </a:xfrm>
          <a:prstGeom prst="ellipse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000" dirty="0" err="1" smtClean="0"/>
              <a:t>Krebsův</a:t>
            </a:r>
            <a:r>
              <a:rPr lang="cs-CZ" sz="1000" dirty="0" smtClean="0"/>
              <a:t> cyklus</a:t>
            </a:r>
            <a:endParaRPr lang="cs-CZ" sz="1000" dirty="0"/>
          </a:p>
        </p:txBody>
      </p:sp>
      <p:sp>
        <p:nvSpPr>
          <p:cNvPr id="9" name="Elipsa 8"/>
          <p:cNvSpPr/>
          <p:nvPr/>
        </p:nvSpPr>
        <p:spPr>
          <a:xfrm>
            <a:off x="7715272" y="2786058"/>
            <a:ext cx="1000132" cy="100013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rgbClr val="002060"/>
                </a:solidFill>
              </a:rPr>
              <a:t>36ATP</a:t>
            </a:r>
            <a:endParaRPr lang="cs-CZ" sz="1400" dirty="0">
              <a:solidFill>
                <a:srgbClr val="002060"/>
              </a:solidFill>
            </a:endParaRPr>
          </a:p>
        </p:txBody>
      </p:sp>
      <p:sp>
        <p:nvSpPr>
          <p:cNvPr id="10" name="Šipka doprava 9"/>
          <p:cNvSpPr/>
          <p:nvPr/>
        </p:nvSpPr>
        <p:spPr>
          <a:xfrm rot="16833387">
            <a:off x="7877945" y="4015949"/>
            <a:ext cx="571504" cy="357190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8" grpId="2" animBg="1"/>
      <p:bldP spid="9" grpId="0" animBg="1"/>
      <p:bldP spid="9" grpId="1" animBg="1"/>
      <p:bldP spid="9" grpId="2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Fermentace (kvašení)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5672150" cy="4114800"/>
          </a:xfrm>
        </p:spPr>
        <p:txBody>
          <a:bodyPr/>
          <a:lstStyle/>
          <a:p>
            <a:r>
              <a:rPr lang="cs-CZ" dirty="0"/>
              <a:t>starobylý způsob získávání energie</a:t>
            </a:r>
          </a:p>
          <a:p>
            <a:r>
              <a:rPr lang="cs-CZ" dirty="0" smtClean="0"/>
              <a:t>probíhá </a:t>
            </a:r>
            <a:r>
              <a:rPr lang="cs-CZ" dirty="0"/>
              <a:t>v anaerobním prostředí </a:t>
            </a:r>
          </a:p>
          <a:p>
            <a:r>
              <a:rPr lang="cs-CZ" dirty="0" smtClean="0"/>
              <a:t>pouze </a:t>
            </a:r>
            <a:r>
              <a:rPr lang="cs-CZ" dirty="0"/>
              <a:t>u nižších organizmů (kvasinky, </a:t>
            </a:r>
            <a:r>
              <a:rPr lang="cs-CZ" dirty="0" err="1"/>
              <a:t>etc</a:t>
            </a:r>
            <a:r>
              <a:rPr lang="cs-CZ" dirty="0"/>
              <a:t>)</a:t>
            </a:r>
          </a:p>
          <a:p>
            <a:r>
              <a:rPr lang="cs-CZ" dirty="0" smtClean="0"/>
              <a:t>z </a:t>
            </a:r>
            <a:r>
              <a:rPr lang="cs-CZ" dirty="0"/>
              <a:t>1 molekuly glukózy energie na 2 molekuly ATP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Fermentace (kvašení)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4957770" cy="4114800"/>
          </a:xfrm>
        </p:spPr>
        <p:txBody>
          <a:bodyPr/>
          <a:lstStyle/>
          <a:p>
            <a:pPr>
              <a:buNone/>
            </a:pPr>
            <a:r>
              <a:rPr lang="cs-CZ" b="1" dirty="0"/>
              <a:t>1. fáze - glykolýza</a:t>
            </a:r>
            <a:endParaRPr lang="cs-CZ" dirty="0"/>
          </a:p>
          <a:p>
            <a:r>
              <a:rPr lang="cs-CZ" dirty="0" smtClean="0"/>
              <a:t>jedna </a:t>
            </a:r>
            <a:r>
              <a:rPr lang="cs-CZ" dirty="0"/>
              <a:t>molekula glukózy se rozštěpí na kyselinu </a:t>
            </a:r>
            <a:r>
              <a:rPr lang="cs-CZ" dirty="0" err="1" smtClean="0"/>
              <a:t>pyrohroznovou</a:t>
            </a:r>
            <a:endParaRPr lang="cs-CZ" dirty="0" smtClean="0"/>
          </a:p>
          <a:p>
            <a:r>
              <a:rPr lang="cs-CZ" dirty="0" smtClean="0"/>
              <a:t>uvolni </a:t>
            </a:r>
            <a:r>
              <a:rPr lang="cs-CZ" dirty="0"/>
              <a:t>se energie dostačující na vznik 2 ATP</a:t>
            </a:r>
          </a:p>
          <a:p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5786446" y="1714488"/>
            <a:ext cx="3143272" cy="4500594"/>
          </a:xfrm>
          <a:prstGeom prst="ellipse">
            <a:avLst/>
          </a:prstGeom>
          <a:solidFill>
            <a:srgbClr val="CCFFFF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buňka</a:t>
            </a:r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5" name="Skupina 4"/>
          <p:cNvGrpSpPr/>
          <p:nvPr/>
        </p:nvGrpSpPr>
        <p:grpSpPr>
          <a:xfrm>
            <a:off x="6429388" y="5357826"/>
            <a:ext cx="1571636" cy="500066"/>
            <a:chOff x="6572264" y="3071810"/>
            <a:chExt cx="1571636" cy="500066"/>
          </a:xfrm>
        </p:grpSpPr>
        <p:sp>
          <p:nvSpPr>
            <p:cNvPr id="6" name="Elipsa 5"/>
            <p:cNvSpPr/>
            <p:nvPr/>
          </p:nvSpPr>
          <p:spPr>
            <a:xfrm>
              <a:off x="6572264" y="3071810"/>
              <a:ext cx="1571636" cy="50006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Elipsa 6"/>
            <p:cNvSpPr/>
            <p:nvPr/>
          </p:nvSpPr>
          <p:spPr>
            <a:xfrm>
              <a:off x="6643702" y="3143248"/>
              <a:ext cx="1428760" cy="3571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000" dirty="0" smtClean="0"/>
                <a:t>mitochondrie</a:t>
              </a:r>
              <a:endParaRPr lang="cs-CZ" sz="1000" dirty="0"/>
            </a:p>
          </p:txBody>
        </p:sp>
      </p:grpSp>
      <p:sp>
        <p:nvSpPr>
          <p:cNvPr id="8" name="Elipsa 7"/>
          <p:cNvSpPr/>
          <p:nvPr/>
        </p:nvSpPr>
        <p:spPr>
          <a:xfrm>
            <a:off x="6429388" y="2143116"/>
            <a:ext cx="1785950" cy="928694"/>
          </a:xfrm>
          <a:prstGeom prst="ellipse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fermentace</a:t>
            </a:r>
            <a:endParaRPr lang="cs-CZ" sz="1600" dirty="0"/>
          </a:p>
        </p:txBody>
      </p:sp>
      <p:sp>
        <p:nvSpPr>
          <p:cNvPr id="9" name="Elipsa 8"/>
          <p:cNvSpPr/>
          <p:nvPr/>
        </p:nvSpPr>
        <p:spPr>
          <a:xfrm>
            <a:off x="7858148" y="3357562"/>
            <a:ext cx="1000132" cy="100013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rgbClr val="002060"/>
                </a:solidFill>
              </a:rPr>
              <a:t>2ATP</a:t>
            </a:r>
            <a:endParaRPr lang="cs-CZ" sz="1400" dirty="0">
              <a:solidFill>
                <a:srgbClr val="002060"/>
              </a:solidFill>
            </a:endParaRPr>
          </a:p>
        </p:txBody>
      </p:sp>
      <p:sp>
        <p:nvSpPr>
          <p:cNvPr id="10" name="Šipka doprava 9"/>
          <p:cNvSpPr/>
          <p:nvPr/>
        </p:nvSpPr>
        <p:spPr>
          <a:xfrm rot="2948166">
            <a:off x="7394353" y="3226168"/>
            <a:ext cx="571504" cy="357190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8" grpId="2" animBg="1"/>
      <p:bldP spid="9" grpId="0" animBg="1"/>
      <p:bldP spid="9" grpId="1" animBg="1"/>
      <p:bldP spid="9" grpId="2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Fermentace (kvašení)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/>
              <a:t>2. fáze </a:t>
            </a:r>
            <a:endParaRPr lang="cs-CZ" dirty="0"/>
          </a:p>
          <a:p>
            <a:r>
              <a:rPr lang="cs-CZ" b="1" dirty="0" smtClean="0"/>
              <a:t>alkoholové </a:t>
            </a:r>
            <a:r>
              <a:rPr lang="cs-CZ" b="1" dirty="0"/>
              <a:t>kvašení </a:t>
            </a:r>
            <a:endParaRPr lang="cs-CZ" b="1" dirty="0" smtClean="0"/>
          </a:p>
          <a:p>
            <a:pPr lvl="1"/>
            <a:r>
              <a:rPr lang="cs-CZ" b="1" dirty="0" smtClean="0"/>
              <a:t>vzniká </a:t>
            </a:r>
            <a:r>
              <a:rPr lang="cs-CZ" b="1" dirty="0" err="1"/>
              <a:t>ethanol</a:t>
            </a:r>
            <a:endParaRPr lang="cs-CZ" dirty="0"/>
          </a:p>
          <a:p>
            <a:pPr lvl="1"/>
            <a:r>
              <a:rPr lang="cs-CZ" dirty="0" smtClean="0"/>
              <a:t>hlavně </a:t>
            </a:r>
            <a:r>
              <a:rPr lang="cs-CZ" dirty="0"/>
              <a:t>u kvasinek</a:t>
            </a:r>
          </a:p>
          <a:p>
            <a:r>
              <a:rPr lang="cs-CZ" b="1" dirty="0" smtClean="0"/>
              <a:t>kvašení </a:t>
            </a:r>
            <a:r>
              <a:rPr lang="cs-CZ" b="1" dirty="0"/>
              <a:t>mléčné</a:t>
            </a:r>
            <a:endParaRPr lang="cs-CZ" dirty="0"/>
          </a:p>
          <a:p>
            <a:pPr lvl="1"/>
            <a:r>
              <a:rPr lang="cs-CZ" dirty="0" smtClean="0"/>
              <a:t>vzniká </a:t>
            </a:r>
            <a:r>
              <a:rPr lang="cs-CZ" b="1" dirty="0"/>
              <a:t>kyselina mléčná</a:t>
            </a:r>
          </a:p>
          <a:p>
            <a:pPr lvl="1"/>
            <a:r>
              <a:rPr lang="cs-CZ" dirty="0" smtClean="0"/>
              <a:t>bakterie</a:t>
            </a:r>
            <a:endParaRPr lang="cs-CZ" dirty="0"/>
          </a:p>
          <a:p>
            <a:pPr lvl="1"/>
            <a:r>
              <a:rPr lang="cs-CZ" dirty="0" smtClean="0"/>
              <a:t>siláž</a:t>
            </a:r>
            <a:r>
              <a:rPr lang="cs-CZ" dirty="0"/>
              <a:t>, kyselé zelí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Šablona návrhu s motivem víření">
  <a:themeElements>
    <a:clrScheme name="Default Design 1">
      <a:dk1>
        <a:srgbClr val="000066"/>
      </a:dk1>
      <a:lt1>
        <a:srgbClr val="CCECFF"/>
      </a:lt1>
      <a:dk2>
        <a:srgbClr val="0000CC"/>
      </a:dk2>
      <a:lt2>
        <a:srgbClr val="CCFFFF"/>
      </a:lt2>
      <a:accent1>
        <a:srgbClr val="CC99FF"/>
      </a:accent1>
      <a:accent2>
        <a:srgbClr val="9999FF"/>
      </a:accent2>
      <a:accent3>
        <a:srgbClr val="AAAAE2"/>
      </a:accent3>
      <a:accent4>
        <a:srgbClr val="AEC9DA"/>
      </a:accent4>
      <a:accent5>
        <a:srgbClr val="E2CAFF"/>
      </a:accent5>
      <a:accent6>
        <a:srgbClr val="8A8AE7"/>
      </a:accent6>
      <a:hlink>
        <a:srgbClr val="99CCFF"/>
      </a:hlink>
      <a:folHlink>
        <a:srgbClr val="0066FF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66"/>
        </a:dk1>
        <a:lt1>
          <a:srgbClr val="CCEC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66"/>
        </a:dk1>
        <a:lt1>
          <a:srgbClr val="CCEC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 návrhu s motivem víření</Template>
  <TotalTime>241</TotalTime>
  <Words>262</Words>
  <Application>Microsoft Office PowerPoint</Application>
  <PresentationFormat>Předvádění na obrazovce (4:3)</PresentationFormat>
  <Paragraphs>74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Šablona návrhu s motivem víření</vt:lpstr>
      <vt:lpstr>Snímek 1</vt:lpstr>
      <vt:lpstr>Dýchání, kvašení</vt:lpstr>
      <vt:lpstr>Dýchání (DISIMILACE)</vt:lpstr>
      <vt:lpstr>Dýchání - rovnice</vt:lpstr>
      <vt:lpstr>Dýchání (DISIMILACE)</vt:lpstr>
      <vt:lpstr>Dýchání (DISIMILACE)</vt:lpstr>
      <vt:lpstr>Fermentace (kvašení)</vt:lpstr>
      <vt:lpstr>Fermentace (kvašení)</vt:lpstr>
      <vt:lpstr>Fermentace (kvašení)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Dýchání, kvašení</dc:title>
  <dc:subject/>
  <dc:creator>*</dc:creator>
  <cp:keywords/>
  <dc:description/>
  <cp:lastModifiedBy>*</cp:lastModifiedBy>
  <cp:revision>26</cp:revision>
  <dcterms:created xsi:type="dcterms:W3CDTF">2013-03-31T21:04:01Z</dcterms:created>
  <dcterms:modified xsi:type="dcterms:W3CDTF">2013-05-30T22:07:40Z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TC010690981029</vt:lpwstr>
  </property>
</Properties>
</file>