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7" r:id="rId2"/>
    <p:sldId id="256" r:id="rId3"/>
    <p:sldId id="257" r:id="rId4"/>
    <p:sldId id="265" r:id="rId5"/>
    <p:sldId id="266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8DEA4AD8-A08C-428D-94D4-DFF5109A3D1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55A95-865F-4D53-AB0B-29C4BE215A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9BE8B-0E8E-4B14-8497-42EDDDD2C97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E4E29-A0D3-4C37-950A-D8C3921398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28DA5-F6BC-48E1-8807-ACCE5339156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DA52D-51A4-4A83-837A-DA9D97B953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C0F84-2D22-4342-A49C-2B88399A83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DEA05-68EB-4AF6-8AC4-F918F59AA0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708C-0F8C-475D-95EE-F5A09125D9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838C7-92D6-4BC5-9CBB-403B8C1F4D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3206A-F009-456C-86BB-3687FE0BE7F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 předlohy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146C05E4-739E-4BDF-BB15-61B6D1E2C51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Fotosyntéza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procesu fotosyntézy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doplněná schématy.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fotosyntéza, chlorofyl, ATP, ADP,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světlá fáze, tmavá fáze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19.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ovlivňující fotosyntézu - vnější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teplota</a:t>
            </a:r>
            <a:endParaRPr lang="cs-CZ" dirty="0" smtClean="0"/>
          </a:p>
          <a:p>
            <a:pPr lvl="1"/>
            <a:r>
              <a:rPr lang="cs-CZ" dirty="0" smtClean="0"/>
              <a:t>kolem 25 st. C </a:t>
            </a:r>
          </a:p>
          <a:p>
            <a:pPr lvl="1"/>
            <a:r>
              <a:rPr lang="cs-CZ" dirty="0" smtClean="0"/>
              <a:t>velmi vysoká i nízká teplota fotosyntézu brzdí (ztráta vody)</a:t>
            </a:r>
          </a:p>
          <a:p>
            <a:r>
              <a:rPr lang="cs-CZ" b="1" dirty="0" smtClean="0"/>
              <a:t>obsah oxidu uhličitého ve vzduchu</a:t>
            </a:r>
            <a:endParaRPr lang="cs-CZ" dirty="0" smtClean="0"/>
          </a:p>
          <a:p>
            <a:pPr lvl="1"/>
            <a:r>
              <a:rPr lang="cs-CZ" dirty="0" smtClean="0"/>
              <a:t>čím více ho je v atmosféře, tím rychleji probíhá fotosyntéza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ovlivňující fotosyntézu - vnější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voda a anorganické látky</a:t>
            </a:r>
            <a:endParaRPr lang="cs-CZ" dirty="0" smtClean="0"/>
          </a:p>
          <a:p>
            <a:pPr lvl="1"/>
            <a:r>
              <a:rPr lang="cs-CZ" dirty="0" smtClean="0"/>
              <a:t>při nedostatku vody dochází k uzavření průduchů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ovlivňující fotosyntézu - vnitřní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množství chloroplastu </a:t>
            </a:r>
            <a:endParaRPr lang="cs-CZ" dirty="0" smtClean="0"/>
          </a:p>
          <a:p>
            <a:r>
              <a:rPr lang="cs-CZ" b="1" dirty="0" smtClean="0"/>
              <a:t>množství průduchů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Fotosyntéza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643834" y="614364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Hu1_11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Asimilační barviva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chlorofyl </a:t>
            </a:r>
            <a:r>
              <a:rPr lang="cs-CZ" b="1" dirty="0"/>
              <a:t>a</a:t>
            </a:r>
            <a:endParaRPr lang="cs-CZ" dirty="0"/>
          </a:p>
          <a:p>
            <a:r>
              <a:rPr lang="cs-CZ" b="1" dirty="0" smtClean="0"/>
              <a:t>chlorofyl </a:t>
            </a:r>
            <a:r>
              <a:rPr lang="cs-CZ" b="1" dirty="0"/>
              <a:t>b</a:t>
            </a:r>
            <a:endParaRPr lang="cs-CZ" dirty="0"/>
          </a:p>
          <a:p>
            <a:r>
              <a:rPr lang="cs-CZ" b="1" dirty="0"/>
              <a:t>pomocná </a:t>
            </a:r>
            <a:r>
              <a:rPr lang="cs-CZ" b="1" dirty="0" err="1"/>
              <a:t>fotosyntetizující</a:t>
            </a:r>
            <a:r>
              <a:rPr lang="cs-CZ" b="1" dirty="0"/>
              <a:t> barviva</a:t>
            </a:r>
            <a:endParaRPr lang="cs-CZ" dirty="0"/>
          </a:p>
          <a:p>
            <a:pPr lvl="1"/>
            <a:r>
              <a:rPr lang="cs-CZ" dirty="0" err="1" smtClean="0"/>
              <a:t>fykocyan</a:t>
            </a:r>
            <a:endParaRPr lang="cs-CZ" dirty="0"/>
          </a:p>
          <a:p>
            <a:pPr lvl="1"/>
            <a:r>
              <a:rPr lang="cs-CZ" dirty="0" err="1" smtClean="0"/>
              <a:t>fykoeritrin</a:t>
            </a:r>
            <a:endParaRPr lang="cs-CZ" dirty="0"/>
          </a:p>
          <a:p>
            <a:pPr lvl="1"/>
            <a:r>
              <a:rPr lang="cs-CZ" dirty="0" smtClean="0"/>
              <a:t>xantofyly</a:t>
            </a:r>
            <a:endParaRPr lang="cs-CZ" dirty="0"/>
          </a:p>
          <a:p>
            <a:pPr lvl="1"/>
            <a:r>
              <a:rPr lang="cs-CZ" dirty="0" smtClean="0"/>
              <a:t>karotenoidy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0"/>
            <a:ext cx="7772400" cy="1143000"/>
          </a:xfrm>
        </p:spPr>
        <p:txBody>
          <a:bodyPr/>
          <a:lstStyle/>
          <a:p>
            <a:r>
              <a:rPr lang="cs-CZ" b="1" dirty="0" smtClean="0"/>
              <a:t>Průběh fotosyntézy</a:t>
            </a:r>
            <a:endParaRPr lang="cs-CZ" dirty="0"/>
          </a:p>
        </p:txBody>
      </p:sp>
      <p:sp>
        <p:nvSpPr>
          <p:cNvPr id="2120" name="Rectangle 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02" name="Rectangle 1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43" name="Rectangle 1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2213" name="Group 165"/>
          <p:cNvGrpSpPr>
            <a:grpSpLocks noChangeAspect="1"/>
          </p:cNvGrpSpPr>
          <p:nvPr/>
        </p:nvGrpSpPr>
        <p:grpSpPr bwMode="auto">
          <a:xfrm>
            <a:off x="928662" y="1214422"/>
            <a:ext cx="6997700" cy="5441967"/>
            <a:chOff x="1396" y="6814"/>
            <a:chExt cx="8745" cy="8052"/>
          </a:xfrm>
        </p:grpSpPr>
        <p:sp>
          <p:nvSpPr>
            <p:cNvPr id="2242" name="AutoShape 194"/>
            <p:cNvSpPr>
              <a:spLocks noChangeAspect="1" noChangeArrowheads="1" noTextEdit="1"/>
            </p:cNvSpPr>
            <p:nvPr/>
          </p:nvSpPr>
          <p:spPr bwMode="auto">
            <a:xfrm>
              <a:off x="1396" y="6814"/>
              <a:ext cx="8745" cy="8052"/>
            </a:xfrm>
            <a:prstGeom prst="rect">
              <a:avLst/>
            </a:prstGeom>
            <a:solidFill>
              <a:srgbClr val="FFFFFF"/>
            </a:solidFill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41" name="Text Box 193"/>
            <p:cNvSpPr txBox="1">
              <a:spLocks noChangeArrowheads="1"/>
            </p:cNvSpPr>
            <p:nvPr/>
          </p:nvSpPr>
          <p:spPr bwMode="auto">
            <a:xfrm>
              <a:off x="2199" y="8082"/>
              <a:ext cx="1487" cy="99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6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</a:t>
              </a:r>
              <a:r>
                <a:rPr kumimoji="0" lang="cs-CZ" sz="3600" b="1" i="0" u="none" strike="noStrike" cap="none" normalizeH="0" baseline="-3000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cs-CZ" sz="36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40" name="Text Box 192"/>
            <p:cNvSpPr txBox="1">
              <a:spLocks noChangeArrowheads="1"/>
            </p:cNvSpPr>
            <p:nvPr/>
          </p:nvSpPr>
          <p:spPr bwMode="auto">
            <a:xfrm>
              <a:off x="1725" y="12196"/>
              <a:ext cx="1487" cy="9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6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</a:t>
              </a:r>
              <a:r>
                <a:rPr kumimoji="0" lang="cs-CZ" sz="3600" b="1" i="0" u="none" strike="noStrike" cap="none" normalizeH="0" baseline="-3000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39" name="Text Box 191"/>
            <p:cNvSpPr txBox="1">
              <a:spLocks noChangeArrowheads="1"/>
            </p:cNvSpPr>
            <p:nvPr/>
          </p:nvSpPr>
          <p:spPr bwMode="auto">
            <a:xfrm>
              <a:off x="8074" y="8157"/>
              <a:ext cx="1487" cy="10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6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</a:t>
              </a:r>
              <a:r>
                <a:rPr kumimoji="0" lang="cs-CZ" sz="3600" b="1" i="0" u="none" strike="noStrike" cap="none" normalizeH="0" baseline="-3000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38" name="Text Box 190"/>
            <p:cNvSpPr txBox="1">
              <a:spLocks noChangeArrowheads="1"/>
            </p:cNvSpPr>
            <p:nvPr/>
          </p:nvSpPr>
          <p:spPr bwMode="auto">
            <a:xfrm>
              <a:off x="8276" y="13631"/>
              <a:ext cx="1659" cy="8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6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cukry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37" name="AutoShape 189"/>
            <p:cNvSpPr>
              <a:spLocks noChangeArrowheads="1"/>
            </p:cNvSpPr>
            <p:nvPr/>
          </p:nvSpPr>
          <p:spPr bwMode="auto">
            <a:xfrm>
              <a:off x="2790" y="9974"/>
              <a:ext cx="6048" cy="692"/>
            </a:xfrm>
            <a:prstGeom prst="cube">
              <a:avLst>
                <a:gd name="adj" fmla="val 25000"/>
              </a:avLst>
            </a:prstGeom>
            <a:solidFill>
              <a:srgbClr val="9BBB59"/>
            </a:solidFill>
            <a:ln w="38100">
              <a:solidFill>
                <a:srgbClr val="76923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světlá fáze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36" name="AutoShape 188"/>
            <p:cNvSpPr>
              <a:spLocks noChangeArrowheads="1"/>
            </p:cNvSpPr>
            <p:nvPr/>
          </p:nvSpPr>
          <p:spPr bwMode="auto">
            <a:xfrm>
              <a:off x="4519" y="6887"/>
              <a:ext cx="2698" cy="2100"/>
            </a:xfrm>
            <a:prstGeom prst="sun">
              <a:avLst>
                <a:gd name="adj" fmla="val 25000"/>
              </a:avLst>
            </a:prstGeom>
            <a:solidFill>
              <a:srgbClr val="FFC000"/>
            </a:solidFill>
            <a:ln w="0">
              <a:noFill/>
              <a:miter lim="800000"/>
              <a:headEnd/>
              <a:tailEnd/>
            </a:ln>
            <a:effectLst>
              <a:outerShdw dist="28398" dir="3806097" algn="ctr" rotWithShape="0">
                <a:srgbClr val="974706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světlo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35" name="AutoShape 187"/>
            <p:cNvSpPr>
              <a:spLocks noChangeShapeType="1"/>
            </p:cNvSpPr>
            <p:nvPr/>
          </p:nvSpPr>
          <p:spPr bwMode="auto">
            <a:xfrm>
              <a:off x="5384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34" name="AutoShape 186"/>
            <p:cNvSpPr>
              <a:spLocks noChangeShapeType="1"/>
            </p:cNvSpPr>
            <p:nvPr/>
          </p:nvSpPr>
          <p:spPr bwMode="auto">
            <a:xfrm>
              <a:off x="7125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33" name="AutoShape 185"/>
            <p:cNvSpPr>
              <a:spLocks noChangeShapeType="1"/>
            </p:cNvSpPr>
            <p:nvPr/>
          </p:nvSpPr>
          <p:spPr bwMode="auto">
            <a:xfrm>
              <a:off x="5118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32" name="AutoShape 184"/>
            <p:cNvSpPr>
              <a:spLocks noChangeShapeType="1"/>
            </p:cNvSpPr>
            <p:nvPr/>
          </p:nvSpPr>
          <p:spPr bwMode="auto">
            <a:xfrm>
              <a:off x="4812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31" name="AutoShape 183"/>
            <p:cNvSpPr>
              <a:spLocks noChangeShapeType="1"/>
            </p:cNvSpPr>
            <p:nvPr/>
          </p:nvSpPr>
          <p:spPr bwMode="auto">
            <a:xfrm>
              <a:off x="6859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30" name="AutoShape 182"/>
            <p:cNvSpPr>
              <a:spLocks noChangeShapeType="1"/>
            </p:cNvSpPr>
            <p:nvPr/>
          </p:nvSpPr>
          <p:spPr bwMode="auto">
            <a:xfrm>
              <a:off x="6606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29" name="AutoShape 181"/>
            <p:cNvSpPr>
              <a:spLocks noChangeShapeType="1"/>
            </p:cNvSpPr>
            <p:nvPr/>
          </p:nvSpPr>
          <p:spPr bwMode="auto">
            <a:xfrm>
              <a:off x="6301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28" name="AutoShape 180"/>
            <p:cNvSpPr>
              <a:spLocks noChangeShapeType="1"/>
            </p:cNvSpPr>
            <p:nvPr/>
          </p:nvSpPr>
          <p:spPr bwMode="auto">
            <a:xfrm>
              <a:off x="5982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27" name="AutoShape 179"/>
            <p:cNvSpPr>
              <a:spLocks noChangeShapeType="1"/>
            </p:cNvSpPr>
            <p:nvPr/>
          </p:nvSpPr>
          <p:spPr bwMode="auto">
            <a:xfrm>
              <a:off x="5703" y="8987"/>
              <a:ext cx="1" cy="858"/>
            </a:xfrm>
            <a:prstGeom prst="straightConnector1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26" name="AutoShape 178"/>
            <p:cNvSpPr>
              <a:spLocks noChangeArrowheads="1"/>
            </p:cNvSpPr>
            <p:nvPr/>
          </p:nvSpPr>
          <p:spPr bwMode="auto">
            <a:xfrm rot="-2446106">
              <a:off x="3694" y="10773"/>
              <a:ext cx="154" cy="1300"/>
            </a:xfrm>
            <a:prstGeom prst="downArrow">
              <a:avLst>
                <a:gd name="adj1" fmla="val 50000"/>
                <a:gd name="adj2" fmla="val 211039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243F60"/>
                </a:gs>
              </a:gsLst>
              <a:lin ang="2700000" scaled="1"/>
            </a:gradFill>
            <a:ln w="127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25" name="Text Box 177"/>
            <p:cNvSpPr txBox="1">
              <a:spLocks noChangeArrowheads="1"/>
            </p:cNvSpPr>
            <p:nvPr/>
          </p:nvSpPr>
          <p:spPr bwMode="auto">
            <a:xfrm>
              <a:off x="5120" y="12634"/>
              <a:ext cx="1487" cy="99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 err="1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Calvinův</a:t>
              </a:r>
              <a:r>
                <a:rPr kumimoji="0" lang="cs-CZ" sz="18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cyklus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24" name="AutoShape 176"/>
            <p:cNvSpPr>
              <a:spLocks noChangeArrowheads="1"/>
            </p:cNvSpPr>
            <p:nvPr/>
          </p:nvSpPr>
          <p:spPr bwMode="auto">
            <a:xfrm flipH="1">
              <a:off x="3757" y="11572"/>
              <a:ext cx="3708" cy="1489"/>
            </a:xfrm>
            <a:prstGeom prst="curvedDownArrow">
              <a:avLst>
                <a:gd name="adj1" fmla="val 50704"/>
                <a:gd name="adj2" fmla="val 98734"/>
                <a:gd name="adj3" fmla="val 31574"/>
              </a:avLst>
            </a:prstGeom>
            <a:solidFill>
              <a:srgbClr val="C0504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23" name="AutoShape 175"/>
            <p:cNvSpPr>
              <a:spLocks noChangeArrowheads="1"/>
            </p:cNvSpPr>
            <p:nvPr/>
          </p:nvSpPr>
          <p:spPr bwMode="auto">
            <a:xfrm rot="-2446106">
              <a:off x="3212" y="8987"/>
              <a:ext cx="439" cy="811"/>
            </a:xfrm>
            <a:prstGeom prst="downArrow">
              <a:avLst>
                <a:gd name="adj1" fmla="val 50000"/>
                <a:gd name="adj2" fmla="val 46185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243F60"/>
                </a:gs>
              </a:gsLst>
              <a:lin ang="2700000" scaled="1"/>
            </a:gradFill>
            <a:ln w="127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22" name="AutoShape 174"/>
            <p:cNvSpPr>
              <a:spLocks noChangeArrowheads="1"/>
            </p:cNvSpPr>
            <p:nvPr/>
          </p:nvSpPr>
          <p:spPr bwMode="auto">
            <a:xfrm>
              <a:off x="4222" y="13288"/>
              <a:ext cx="3535" cy="1341"/>
            </a:xfrm>
            <a:prstGeom prst="curvedUpArrow">
              <a:avLst>
                <a:gd name="adj1" fmla="val 52722"/>
                <a:gd name="adj2" fmla="val 105444"/>
                <a:gd name="adj3" fmla="val 33333"/>
              </a:avLst>
            </a:prstGeom>
            <a:solidFill>
              <a:srgbClr val="C0504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21" name="AutoShape 173"/>
            <p:cNvSpPr>
              <a:spLocks noChangeArrowheads="1"/>
            </p:cNvSpPr>
            <p:nvPr/>
          </p:nvSpPr>
          <p:spPr bwMode="auto">
            <a:xfrm rot="16200000">
              <a:off x="3132" y="12268"/>
              <a:ext cx="438" cy="813"/>
            </a:xfrm>
            <a:prstGeom prst="downArrow">
              <a:avLst>
                <a:gd name="adj1" fmla="val 50000"/>
                <a:gd name="adj2" fmla="val 46404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243F60"/>
                </a:gs>
              </a:gsLst>
              <a:lin ang="2700000" scaled="1"/>
            </a:gradFill>
            <a:ln w="127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20" name="AutoShape 172"/>
            <p:cNvSpPr>
              <a:spLocks noChangeArrowheads="1"/>
            </p:cNvSpPr>
            <p:nvPr/>
          </p:nvSpPr>
          <p:spPr bwMode="auto">
            <a:xfrm rot="13050263">
              <a:off x="8162" y="8859"/>
              <a:ext cx="440" cy="811"/>
            </a:xfrm>
            <a:prstGeom prst="downArrow">
              <a:avLst>
                <a:gd name="adj1" fmla="val 50000"/>
                <a:gd name="adj2" fmla="val 46080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243F60"/>
                </a:gs>
              </a:gsLst>
              <a:lin ang="2700000" scaled="1"/>
            </a:gradFill>
            <a:ln w="127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19" name="AutoShape 171"/>
            <p:cNvSpPr>
              <a:spLocks noChangeArrowheads="1"/>
            </p:cNvSpPr>
            <p:nvPr/>
          </p:nvSpPr>
          <p:spPr bwMode="auto">
            <a:xfrm rot="16200000">
              <a:off x="7652" y="13723"/>
              <a:ext cx="437" cy="811"/>
            </a:xfrm>
            <a:prstGeom prst="downArrow">
              <a:avLst>
                <a:gd name="adj1" fmla="val 50000"/>
                <a:gd name="adj2" fmla="val 46396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243F60"/>
                </a:gs>
              </a:gsLst>
              <a:lin ang="2700000" scaled="1"/>
            </a:gradFill>
            <a:ln w="127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18" name="Text Box 170"/>
            <p:cNvSpPr txBox="1">
              <a:spLocks noChangeArrowheads="1"/>
            </p:cNvSpPr>
            <p:nvPr/>
          </p:nvSpPr>
          <p:spPr bwMode="auto">
            <a:xfrm>
              <a:off x="4222" y="10852"/>
              <a:ext cx="1215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6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ATP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17" name="Text Box 169"/>
            <p:cNvSpPr txBox="1">
              <a:spLocks noChangeArrowheads="1"/>
            </p:cNvSpPr>
            <p:nvPr/>
          </p:nvSpPr>
          <p:spPr bwMode="auto">
            <a:xfrm>
              <a:off x="7603" y="11032"/>
              <a:ext cx="1488" cy="8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6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10000"/>
                    </a:schemeClr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ADP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10000"/>
                  </a:schemeClr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16" name="AutoShape 168"/>
            <p:cNvSpPr>
              <a:spLocks noChangeArrowheads="1"/>
            </p:cNvSpPr>
            <p:nvPr/>
          </p:nvSpPr>
          <p:spPr bwMode="auto">
            <a:xfrm rot="12788689">
              <a:off x="7603" y="10666"/>
              <a:ext cx="154" cy="1300"/>
            </a:xfrm>
            <a:prstGeom prst="downArrow">
              <a:avLst>
                <a:gd name="adj1" fmla="val 50000"/>
                <a:gd name="adj2" fmla="val 211039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243F60"/>
                </a:gs>
              </a:gsLst>
              <a:lin ang="2700000" scaled="1"/>
            </a:gradFill>
            <a:ln w="127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15" name="AutoShape 167"/>
            <p:cNvSpPr>
              <a:spLocks noChangeArrowheads="1"/>
            </p:cNvSpPr>
            <p:nvPr/>
          </p:nvSpPr>
          <p:spPr bwMode="auto">
            <a:xfrm rot="-2446106">
              <a:off x="3949" y="10773"/>
              <a:ext cx="156" cy="1300"/>
            </a:xfrm>
            <a:prstGeom prst="downArrow">
              <a:avLst>
                <a:gd name="adj1" fmla="val 50000"/>
                <a:gd name="adj2" fmla="val 208333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243F60"/>
                </a:gs>
              </a:gsLst>
              <a:lin ang="2700000" scaled="1"/>
            </a:gradFill>
            <a:ln w="127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14" name="AutoShape 166"/>
            <p:cNvSpPr>
              <a:spLocks noChangeArrowheads="1"/>
            </p:cNvSpPr>
            <p:nvPr/>
          </p:nvSpPr>
          <p:spPr bwMode="auto">
            <a:xfrm rot="12788689">
              <a:off x="7311" y="10666"/>
              <a:ext cx="154" cy="1300"/>
            </a:xfrm>
            <a:prstGeom prst="downArrow">
              <a:avLst>
                <a:gd name="adj1" fmla="val 50000"/>
                <a:gd name="adj2" fmla="val 211039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243F60"/>
                </a:gs>
              </a:gsLst>
              <a:lin ang="2700000" scaled="1"/>
            </a:gradFill>
            <a:ln w="127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Rovnice fotosyntézy</a:t>
            </a:r>
            <a:endParaRPr lang="cs-CZ" dirty="0"/>
          </a:p>
        </p:txBody>
      </p:sp>
      <p:grpSp>
        <p:nvGrpSpPr>
          <p:cNvPr id="5" name="Skupina 4"/>
          <p:cNvGrpSpPr/>
          <p:nvPr/>
        </p:nvGrpSpPr>
        <p:grpSpPr>
          <a:xfrm>
            <a:off x="857224" y="3786190"/>
            <a:ext cx="785818" cy="785818"/>
            <a:chOff x="1814498" y="1733549"/>
            <a:chExt cx="533213" cy="533213"/>
          </a:xfrm>
          <a:scene3d>
            <a:camera prst="orthographicFront"/>
            <a:lightRig rig="flat" dir="t"/>
          </a:scene3d>
        </p:grpSpPr>
        <p:sp>
          <p:nvSpPr>
            <p:cNvPr id="6" name="Elipsa 5"/>
            <p:cNvSpPr/>
            <p:nvPr/>
          </p:nvSpPr>
          <p:spPr>
            <a:xfrm>
              <a:off x="1814498" y="1733549"/>
              <a:ext cx="533213" cy="533213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Elipsa 4"/>
            <p:cNvSpPr/>
            <p:nvPr/>
          </p:nvSpPr>
          <p:spPr>
            <a:xfrm>
              <a:off x="1892585" y="1811636"/>
              <a:ext cx="377039" cy="3770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000" b="1" kern="1200" dirty="0" smtClean="0"/>
                <a:t>6CO</a:t>
              </a:r>
              <a:r>
                <a:rPr lang="cs-CZ" sz="1000" b="1" kern="1200" baseline="-25000" dirty="0" smtClean="0"/>
                <a:t>2</a:t>
              </a:r>
              <a:endParaRPr lang="cs-CZ" sz="1000" kern="1200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2143108" y="3786190"/>
            <a:ext cx="785818" cy="785818"/>
            <a:chOff x="1814499" y="1733549"/>
            <a:chExt cx="533213" cy="533213"/>
          </a:xfrm>
          <a:solidFill>
            <a:schemeClr val="tx1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0" name="Elipsa 9"/>
            <p:cNvSpPr/>
            <p:nvPr/>
          </p:nvSpPr>
          <p:spPr>
            <a:xfrm>
              <a:off x="1814499" y="1733549"/>
              <a:ext cx="533213" cy="533213"/>
            </a:xfrm>
            <a:prstGeom prst="ellipse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Elipsa 4"/>
            <p:cNvSpPr/>
            <p:nvPr/>
          </p:nvSpPr>
          <p:spPr>
            <a:xfrm>
              <a:off x="1892585" y="1811636"/>
              <a:ext cx="377039" cy="37703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000" b="1" kern="1200" dirty="0" smtClean="0"/>
                <a:t>12H</a:t>
              </a:r>
              <a:r>
                <a:rPr lang="cs-CZ" sz="1000" b="1" kern="1200" baseline="-25000" dirty="0" smtClean="0"/>
                <a:t>2</a:t>
              </a:r>
              <a:r>
                <a:rPr lang="cs-CZ" sz="1000" b="1" kern="1200" dirty="0" smtClean="0"/>
                <a:t>O</a:t>
              </a:r>
              <a:endParaRPr lang="cs-CZ" sz="1000" kern="1200" dirty="0"/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3929058" y="3571876"/>
            <a:ext cx="1357322" cy="1357322"/>
            <a:chOff x="1814498" y="1733549"/>
            <a:chExt cx="533213" cy="533213"/>
          </a:xfrm>
          <a:solidFill>
            <a:schemeClr val="tx1"/>
          </a:solidFill>
          <a:scene3d>
            <a:camera prst="orthographicFront"/>
            <a:lightRig rig="flat" dir="t"/>
          </a:scene3d>
        </p:grpSpPr>
        <p:sp>
          <p:nvSpPr>
            <p:cNvPr id="13" name="Elipsa 12"/>
            <p:cNvSpPr/>
            <p:nvPr/>
          </p:nvSpPr>
          <p:spPr>
            <a:xfrm>
              <a:off x="1814498" y="1733549"/>
              <a:ext cx="533213" cy="533213"/>
            </a:xfrm>
            <a:prstGeom prst="ellipse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Elipsa 4"/>
            <p:cNvSpPr/>
            <p:nvPr/>
          </p:nvSpPr>
          <p:spPr>
            <a:xfrm>
              <a:off x="1892585" y="1811636"/>
              <a:ext cx="377039" cy="37703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cs-CZ" sz="1000" b="1" dirty="0" smtClean="0"/>
                <a:t>C</a:t>
              </a:r>
              <a:r>
                <a:rPr lang="cs-CZ" sz="1000" b="1" baseline="-25000" dirty="0" smtClean="0"/>
                <a:t>6</a:t>
              </a:r>
              <a:r>
                <a:rPr lang="cs-CZ" sz="1000" b="1" kern="1200" dirty="0" smtClean="0"/>
                <a:t>H</a:t>
              </a:r>
              <a:r>
                <a:rPr lang="cs-CZ" sz="1000" b="1" kern="1200" baseline="-25000" dirty="0" smtClean="0"/>
                <a:t>12</a:t>
              </a:r>
              <a:r>
                <a:rPr lang="cs-CZ" sz="1000" b="1" dirty="0" smtClean="0"/>
                <a:t>O</a:t>
              </a:r>
              <a:r>
                <a:rPr lang="cs-CZ" sz="1000" b="1" kern="1200" baseline="-25000" dirty="0" smtClean="0"/>
                <a:t>6</a:t>
              </a:r>
              <a:endParaRPr lang="cs-CZ" sz="1000" kern="1200" dirty="0"/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5786446" y="3857628"/>
            <a:ext cx="785818" cy="785818"/>
            <a:chOff x="1814498" y="1733549"/>
            <a:chExt cx="533213" cy="533213"/>
          </a:xfrm>
          <a:solidFill>
            <a:srgbClr val="92D050"/>
          </a:solidFill>
          <a:scene3d>
            <a:camera prst="orthographicFront"/>
            <a:lightRig rig="flat" dir="t"/>
          </a:scene3d>
        </p:grpSpPr>
        <p:sp>
          <p:nvSpPr>
            <p:cNvPr id="16" name="Elipsa 15"/>
            <p:cNvSpPr/>
            <p:nvPr/>
          </p:nvSpPr>
          <p:spPr>
            <a:xfrm>
              <a:off x="1814498" y="1733549"/>
              <a:ext cx="533213" cy="533213"/>
            </a:xfrm>
            <a:prstGeom prst="ellipse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Elipsa 4"/>
            <p:cNvSpPr/>
            <p:nvPr/>
          </p:nvSpPr>
          <p:spPr>
            <a:xfrm>
              <a:off x="1892585" y="1811636"/>
              <a:ext cx="377039" cy="37703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000" b="1" kern="1200" dirty="0" smtClean="0"/>
                <a:t>6O</a:t>
              </a:r>
              <a:r>
                <a:rPr lang="cs-CZ" sz="1000" b="1" kern="1200" baseline="-25000" dirty="0" smtClean="0"/>
                <a:t>2</a:t>
              </a:r>
              <a:endParaRPr lang="cs-CZ" sz="1000" kern="1200" dirty="0"/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7000892" y="3857628"/>
            <a:ext cx="785818" cy="785818"/>
            <a:chOff x="1814498" y="1733549"/>
            <a:chExt cx="533213" cy="533213"/>
          </a:xfrm>
          <a:solidFill>
            <a:schemeClr val="tx1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9" name="Elipsa 18"/>
            <p:cNvSpPr/>
            <p:nvPr/>
          </p:nvSpPr>
          <p:spPr>
            <a:xfrm>
              <a:off x="1814498" y="1733549"/>
              <a:ext cx="533213" cy="533213"/>
            </a:xfrm>
            <a:prstGeom prst="ellipse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Elipsa 4"/>
            <p:cNvSpPr/>
            <p:nvPr/>
          </p:nvSpPr>
          <p:spPr>
            <a:xfrm>
              <a:off x="1892585" y="1811636"/>
              <a:ext cx="377039" cy="37703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000" b="1" kern="1200" dirty="0" smtClean="0"/>
                <a:t>6H</a:t>
              </a:r>
              <a:r>
                <a:rPr lang="cs-CZ" sz="1000" b="1" kern="1200" baseline="-25000" dirty="0" smtClean="0"/>
                <a:t>2</a:t>
              </a:r>
              <a:r>
                <a:rPr lang="cs-CZ" sz="1000" b="1" kern="1200" dirty="0" smtClean="0"/>
                <a:t>O</a:t>
              </a:r>
              <a:endParaRPr lang="cs-CZ" sz="1000" kern="1200" dirty="0"/>
            </a:p>
          </p:txBody>
        </p:sp>
      </p:grpSp>
      <p:sp>
        <p:nvSpPr>
          <p:cNvPr id="21" name="Kříž 20"/>
          <p:cNvSpPr/>
          <p:nvPr/>
        </p:nvSpPr>
        <p:spPr>
          <a:xfrm>
            <a:off x="1785918" y="4143380"/>
            <a:ext cx="214314" cy="214314"/>
          </a:xfrm>
          <a:prstGeom prst="plus">
            <a:avLst/>
          </a:prstGeom>
          <a:solidFill>
            <a:srgbClr val="00206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Kříž 21"/>
          <p:cNvSpPr/>
          <p:nvPr/>
        </p:nvSpPr>
        <p:spPr>
          <a:xfrm>
            <a:off x="5429256" y="4143380"/>
            <a:ext cx="214314" cy="214314"/>
          </a:xfrm>
          <a:prstGeom prst="plus">
            <a:avLst/>
          </a:prstGeom>
          <a:solidFill>
            <a:srgbClr val="00206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Kříž 22"/>
          <p:cNvSpPr/>
          <p:nvPr/>
        </p:nvSpPr>
        <p:spPr>
          <a:xfrm>
            <a:off x="6715140" y="4143380"/>
            <a:ext cx="214314" cy="214314"/>
          </a:xfrm>
          <a:prstGeom prst="plus">
            <a:avLst/>
          </a:prstGeom>
          <a:solidFill>
            <a:srgbClr val="00206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prava 24"/>
          <p:cNvSpPr/>
          <p:nvPr/>
        </p:nvSpPr>
        <p:spPr>
          <a:xfrm>
            <a:off x="3000364" y="4071942"/>
            <a:ext cx="857256" cy="285752"/>
          </a:xfrm>
          <a:prstGeom prst="rightArrow">
            <a:avLst/>
          </a:prstGeom>
          <a:solidFill>
            <a:srgbClr val="002060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Rovnice fotosyntézy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				    energie fotonu</a:t>
            </a:r>
          </a:p>
          <a:p>
            <a:pPr algn="ctr">
              <a:buNone/>
            </a:pPr>
            <a:r>
              <a:rPr lang="cs-CZ" b="1" dirty="0" smtClean="0"/>
              <a:t>6 CO</a:t>
            </a:r>
            <a:r>
              <a:rPr lang="cs-CZ" b="1" baseline="-25000" dirty="0" smtClean="0"/>
              <a:t>2</a:t>
            </a:r>
            <a:r>
              <a:rPr lang="cs-CZ" b="1" dirty="0" smtClean="0"/>
              <a:t> + 12 H</a:t>
            </a:r>
            <a:r>
              <a:rPr lang="cs-CZ" b="1" baseline="-25000" dirty="0" smtClean="0"/>
              <a:t>2</a:t>
            </a:r>
            <a:r>
              <a:rPr lang="cs-CZ" b="1" dirty="0" smtClean="0"/>
              <a:t>O  ------------&gt;</a:t>
            </a:r>
          </a:p>
          <a:p>
            <a:pPr algn="ctr">
              <a:buNone/>
            </a:pPr>
            <a:r>
              <a:rPr lang="cs-CZ" b="1" dirty="0" smtClean="0"/>
              <a:t> ------------&gt; C</a:t>
            </a:r>
            <a:r>
              <a:rPr lang="cs-CZ" b="1" baseline="-25000" dirty="0" smtClean="0"/>
              <a:t>6</a:t>
            </a:r>
            <a:r>
              <a:rPr lang="cs-CZ" b="1" dirty="0" smtClean="0"/>
              <a:t>H</a:t>
            </a:r>
            <a:r>
              <a:rPr lang="cs-CZ" b="1" baseline="-25000" dirty="0" smtClean="0"/>
              <a:t>12</a:t>
            </a:r>
            <a:r>
              <a:rPr lang="cs-CZ" b="1" dirty="0" smtClean="0"/>
              <a:t>O</a:t>
            </a:r>
            <a:r>
              <a:rPr lang="cs-CZ" b="1" baseline="-25000" dirty="0" smtClean="0"/>
              <a:t>6</a:t>
            </a:r>
            <a:r>
              <a:rPr lang="cs-CZ" b="1" dirty="0" smtClean="0"/>
              <a:t> + 6 O</a:t>
            </a:r>
            <a:r>
              <a:rPr lang="cs-CZ" b="1" baseline="-25000" dirty="0" smtClean="0"/>
              <a:t>2</a:t>
            </a:r>
            <a:r>
              <a:rPr lang="cs-CZ" b="1" dirty="0" smtClean="0"/>
              <a:t> + 6 H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asimilační</a:t>
            </a:r>
          </a:p>
          <a:p>
            <a:pPr>
              <a:buNone/>
            </a:pPr>
            <a:r>
              <a:rPr lang="cs-CZ" dirty="0" smtClean="0"/>
              <a:t>     barviva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Průběh fotosyntézy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1) světlá fáze</a:t>
            </a:r>
          </a:p>
          <a:p>
            <a:pPr lvl="1"/>
            <a:r>
              <a:rPr lang="cs-CZ" dirty="0" smtClean="0"/>
              <a:t>probíhá za světla (to je podmínkou)</a:t>
            </a:r>
          </a:p>
          <a:p>
            <a:pPr lvl="1"/>
            <a:r>
              <a:rPr lang="cs-CZ" dirty="0" smtClean="0"/>
              <a:t>fotolýza vody =&gt; vzniká H+, 0</a:t>
            </a:r>
            <a:r>
              <a:rPr lang="cs-CZ" b="1" baseline="-25000" dirty="0" smtClean="0"/>
              <a:t>2</a:t>
            </a:r>
            <a:r>
              <a:rPr lang="cs-CZ" b="1" dirty="0" smtClean="0"/>
              <a:t> </a:t>
            </a:r>
            <a:r>
              <a:rPr lang="cs-CZ" dirty="0" smtClean="0"/>
              <a:t>a energie</a:t>
            </a:r>
          </a:p>
          <a:p>
            <a:pPr lvl="1">
              <a:buNone/>
            </a:pPr>
            <a:r>
              <a:rPr lang="cs-CZ" dirty="0" smtClean="0"/>
              <a:t>					       (ADP) -----&gt; (ATP)</a:t>
            </a:r>
          </a:p>
          <a:p>
            <a:pPr>
              <a:buNone/>
            </a:pPr>
            <a:r>
              <a:rPr lang="cs-CZ" dirty="0" smtClean="0"/>
              <a:t>	   energie fotonu</a:t>
            </a:r>
          </a:p>
          <a:p>
            <a:pPr>
              <a:buNone/>
            </a:pPr>
            <a:r>
              <a:rPr lang="cs-CZ" b="1" dirty="0" smtClean="0"/>
              <a:t>H</a:t>
            </a:r>
            <a:r>
              <a:rPr lang="cs-CZ" b="1" baseline="-25000" dirty="0" smtClean="0"/>
              <a:t>2</a:t>
            </a:r>
            <a:r>
              <a:rPr lang="cs-CZ" b="1" dirty="0" smtClean="0"/>
              <a:t>O ------------&gt; 2H+ + 2e- + 1/2 O</a:t>
            </a:r>
            <a:r>
              <a:rPr lang="cs-CZ" b="1" baseline="-25000" dirty="0" smtClean="0"/>
              <a:t>2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chlorofyl a		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Průběh fotosyntézy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2) tmavá fáze</a:t>
            </a:r>
            <a:endParaRPr lang="cs-CZ" dirty="0" smtClean="0"/>
          </a:p>
          <a:p>
            <a:r>
              <a:rPr lang="cs-CZ" dirty="0" smtClean="0"/>
              <a:t>redukce CO</a:t>
            </a:r>
            <a:r>
              <a:rPr lang="cs-CZ" baseline="-25000" dirty="0" smtClean="0"/>
              <a:t>2</a:t>
            </a:r>
            <a:r>
              <a:rPr lang="cs-CZ" dirty="0" smtClean="0"/>
              <a:t> pomocí H+ </a:t>
            </a:r>
            <a:r>
              <a:rPr lang="cs-CZ" b="1" dirty="0" smtClean="0"/>
              <a:t>------&gt;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 smtClean="0"/>
              <a:t>	------&gt; </a:t>
            </a:r>
            <a:r>
              <a:rPr lang="cs-CZ" dirty="0" smtClean="0"/>
              <a:t>vzniká glukóza</a:t>
            </a:r>
          </a:p>
          <a:p>
            <a:r>
              <a:rPr lang="cs-CZ" dirty="0" smtClean="0"/>
              <a:t>ATP dodává energii</a:t>
            </a:r>
          </a:p>
          <a:p>
            <a:pPr>
              <a:buNone/>
            </a:pPr>
            <a:r>
              <a:rPr lang="cs-CZ" dirty="0" smtClean="0"/>
              <a:t>					(ATP) -----&gt; (ADP)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ovlivňující fotosyntézu - vnější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světlo</a:t>
            </a:r>
            <a:endParaRPr lang="cs-CZ" dirty="0" smtClean="0"/>
          </a:p>
          <a:p>
            <a:pPr lvl="1"/>
            <a:r>
              <a:rPr lang="cs-CZ" dirty="0" smtClean="0"/>
              <a:t>intenzita světla</a:t>
            </a:r>
          </a:p>
          <a:p>
            <a:pPr lvl="2"/>
            <a:r>
              <a:rPr lang="cs-CZ" dirty="0" smtClean="0"/>
              <a:t>čím vyšší tím rychleji probíhá fotosyntéza</a:t>
            </a:r>
          </a:p>
          <a:p>
            <a:pPr lvl="1"/>
            <a:r>
              <a:rPr lang="cs-CZ" dirty="0" smtClean="0"/>
              <a:t>kvalita světla </a:t>
            </a:r>
          </a:p>
          <a:p>
            <a:pPr lvl="2"/>
            <a:r>
              <a:rPr lang="cs-CZ" dirty="0" smtClean="0"/>
              <a:t>červené časti spektra jsou potřebné nejvíc </a:t>
            </a:r>
          </a:p>
          <a:p>
            <a:pPr lvl="1"/>
            <a:r>
              <a:rPr lang="cs-CZ" dirty="0" smtClean="0"/>
              <a:t>etiolizace </a:t>
            </a:r>
          </a:p>
          <a:p>
            <a:pPr lvl="2"/>
            <a:r>
              <a:rPr lang="cs-CZ" dirty="0" smtClean="0"/>
              <a:t>začíná při zastínění (nějakou překážkou) rostliny =&gt; zblednutí rostliny =&gt; intenzívní růst rostliny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návrhu s motivem víření">
  <a:themeElements>
    <a:clrScheme name="Default Design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motivem víření</Template>
  <TotalTime>312</TotalTime>
  <Words>240</Words>
  <Application>Microsoft Office PowerPoint</Application>
  <PresentationFormat>Předvádění na obrazovce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Šablona návrhu s motivem víření</vt:lpstr>
      <vt:lpstr>Snímek 1</vt:lpstr>
      <vt:lpstr>Fotosyntéza</vt:lpstr>
      <vt:lpstr>Asimilační barviva</vt:lpstr>
      <vt:lpstr>Průběh fotosyntézy</vt:lpstr>
      <vt:lpstr>Rovnice fotosyntézy</vt:lpstr>
      <vt:lpstr>Rovnice fotosyntézy</vt:lpstr>
      <vt:lpstr>Průběh fotosyntézy</vt:lpstr>
      <vt:lpstr>Průběh fotosyntézy</vt:lpstr>
      <vt:lpstr>Faktory ovlivňující fotosyntézu - vnější</vt:lpstr>
      <vt:lpstr>Faktory ovlivňující fotosyntézu - vnější</vt:lpstr>
      <vt:lpstr>Faktory ovlivňující fotosyntézu - vnější</vt:lpstr>
      <vt:lpstr>Faktory ovlivňující fotosyntézu - vnitřní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Fotosyntéza</dc:title>
  <dc:subject/>
  <dc:creator>*</dc:creator>
  <cp:keywords/>
  <dc:description/>
  <cp:lastModifiedBy>*</cp:lastModifiedBy>
  <cp:revision>36</cp:revision>
  <dcterms:created xsi:type="dcterms:W3CDTF">2013-03-31T09:18:01Z</dcterms:created>
  <dcterms:modified xsi:type="dcterms:W3CDTF">2013-05-30T22:04:20Z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TC010690981029</vt:lpwstr>
  </property>
</Properties>
</file>