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10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  <p:clrMru>
    <a:srgbClr val="0000D4"/>
    <a:srgbClr val="000066"/>
    <a:srgbClr val="3A5047"/>
    <a:srgbClr val="EAEAEA"/>
    <a:srgbClr val="C0C0C0"/>
    <a:srgbClr val="2D385D"/>
    <a:srgbClr val="827F08"/>
    <a:srgbClr val="A894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/>
    <p:restoredTop sz="94600"/>
  </p:normalViewPr>
  <p:slideViewPr>
    <p:cSldViewPr>
      <p:cViewPr>
        <p:scale>
          <a:sx n="100" d="100"/>
          <a:sy n="100" d="100"/>
        </p:scale>
        <p:origin x="-194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136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C73AC5-9C0E-4F0C-8699-732EA09D98FC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C273F-B040-4AB7-8537-8F64481D3FF8}" type="slidenum">
              <a:rPr lang="cs-CZ"/>
              <a:pPr/>
              <a:t>2</a:t>
            </a:fld>
            <a:endParaRPr lang="cs-CZ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895600"/>
            <a:ext cx="8839200" cy="1303338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191000"/>
            <a:ext cx="88392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62478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2479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2480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B21146A-CD0F-4842-B70E-2206AA44642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D327F-4CAB-4812-BB74-5AB91A59A8D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553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553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C96C2-A7E5-41B4-9DEA-D07B22D975B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989A9-43AF-45E4-9968-33E2868B5A8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D98CD-E76D-4F77-A1D9-C554CF446FB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F5D31-493D-4A81-8ADD-8B47A9E8847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78DAE-00D2-43E1-90B5-82947746A5F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854F7-B1E0-43A4-9AEE-B91670AF439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7F534-E4D8-4801-89E9-93CDE39C104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D4CFD-3935-4BC1-8BCF-9929CBB7D04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DB8AE-AB9E-40DA-BFAF-051F8D9CD8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nadpisu.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cs-CZ"/>
          </a:p>
        </p:txBody>
      </p:sp>
      <p:sp>
        <p:nvSpPr>
          <p:cNvPr id="614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6145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2A072E-055F-4527-8537-7991B9F89C4E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142852"/>
            <a:ext cx="8748464" cy="1541875"/>
          </a:xfrm>
          <a:prstGeom prst="rect">
            <a:avLst/>
          </a:prstGeo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1689410"/>
              </p:ext>
            </p:extLst>
          </p:nvPr>
        </p:nvGraphicFramePr>
        <p:xfrm>
          <a:off x="413284" y="1704114"/>
          <a:ext cx="8280920" cy="5070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Generativní orgány rostlin – Plody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Biologie, 1. ročník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Botanika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Prezentace rozdělení plodů, stručná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charakteristika plodů,  doplněná fotografiemi.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plod, pravý pukavý, pravý nepukavý, pravý dužnatý, nepravý plod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Mgr. Václav Hubáček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12. </a:t>
                      </a:r>
                      <a:r>
                        <a:rPr lang="cs-CZ" sz="1700" b="0" smtClean="0"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Generativní orgány rostlin</a:t>
            </a:r>
            <a:endParaRPr lang="cs-CZ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Plody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00958" y="61436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Arial Black" pitchFamily="34" charset="0"/>
              </a:rPr>
              <a:t>Hu1_10</a:t>
            </a:r>
            <a:endParaRPr lang="cs-CZ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pravé pukavé plody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76400"/>
            <a:ext cx="4843466" cy="5029200"/>
          </a:xfrm>
        </p:spPr>
        <p:txBody>
          <a:bodyPr/>
          <a:lstStyle/>
          <a:p>
            <a:r>
              <a:rPr lang="cs-CZ" dirty="0" err="1" smtClean="0"/>
              <a:t>vícesemenné</a:t>
            </a:r>
            <a:r>
              <a:rPr lang="cs-CZ" dirty="0" smtClean="0"/>
              <a:t>, v době zralosti se otevírají =&gt; semena se uvolňují</a:t>
            </a:r>
          </a:p>
          <a:p>
            <a:pPr lvl="1"/>
            <a:r>
              <a:rPr lang="cs-CZ" dirty="0" smtClean="0"/>
              <a:t>měchýřek - </a:t>
            </a:r>
            <a:r>
              <a:rPr lang="cs-CZ" dirty="0" err="1" smtClean="0"/>
              <a:t>jednoplodolistový</a:t>
            </a:r>
            <a:r>
              <a:rPr lang="cs-CZ" dirty="0" smtClean="0"/>
              <a:t> plod, </a:t>
            </a:r>
            <a:r>
              <a:rPr lang="cs-CZ" dirty="0" err="1" smtClean="0"/>
              <a:t>otevirající</a:t>
            </a:r>
            <a:r>
              <a:rPr lang="cs-CZ" dirty="0" smtClean="0"/>
              <a:t> se štěrbinou</a:t>
            </a:r>
          </a:p>
          <a:p>
            <a:pPr lvl="1"/>
            <a:r>
              <a:rPr lang="cs-CZ" dirty="0" smtClean="0"/>
              <a:t>lusk - </a:t>
            </a:r>
            <a:r>
              <a:rPr lang="cs-CZ" dirty="0" err="1" smtClean="0"/>
              <a:t>jednoplodolistový</a:t>
            </a:r>
            <a:r>
              <a:rPr lang="cs-CZ" dirty="0" smtClean="0"/>
              <a:t>, </a:t>
            </a:r>
            <a:r>
              <a:rPr lang="cs-CZ" dirty="0" err="1" smtClean="0"/>
              <a:t>otevirající</a:t>
            </a:r>
            <a:r>
              <a:rPr lang="cs-CZ" dirty="0" smtClean="0"/>
              <a:t> se dvěma chlopněmi od vrcholu</a:t>
            </a:r>
          </a:p>
          <a:p>
            <a:endParaRPr lang="cs-CZ" dirty="0"/>
          </a:p>
        </p:txBody>
      </p:sp>
      <p:pic>
        <p:nvPicPr>
          <p:cNvPr id="4" name="Obrázek 3" descr="mechyre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1285860"/>
            <a:ext cx="3242026" cy="2160000"/>
          </a:xfrm>
          <a:prstGeom prst="rect">
            <a:avLst/>
          </a:prstGeom>
        </p:spPr>
      </p:pic>
      <p:pic>
        <p:nvPicPr>
          <p:cNvPr id="5" name="Obrázek 4" descr="lu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3714752"/>
            <a:ext cx="2160000" cy="2880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786710" y="3214686"/>
            <a:ext cx="1142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 Black" pitchFamily="34" charset="0"/>
              </a:rPr>
              <a:t>obr. 1</a:t>
            </a:r>
            <a:endParaRPr lang="cs-CZ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500958" y="6143644"/>
            <a:ext cx="1142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 Black" pitchFamily="34" charset="0"/>
              </a:rPr>
              <a:t>obr. 2</a:t>
            </a:r>
            <a:endParaRPr lang="cs-CZ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pravé pukavé plody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76400"/>
            <a:ext cx="5057780" cy="5029200"/>
          </a:xfrm>
        </p:spPr>
        <p:txBody>
          <a:bodyPr/>
          <a:lstStyle/>
          <a:p>
            <a:pPr lvl="1"/>
            <a:r>
              <a:rPr lang="cs-CZ" dirty="0" smtClean="0"/>
              <a:t>tobolka – </a:t>
            </a:r>
            <a:r>
              <a:rPr lang="cs-CZ" dirty="0" err="1" smtClean="0"/>
              <a:t>víceplodolistový</a:t>
            </a:r>
            <a:r>
              <a:rPr lang="cs-CZ" dirty="0" smtClean="0"/>
              <a:t>, otevírající se různě; víčkem (jitrocel)</a:t>
            </a:r>
          </a:p>
          <a:p>
            <a:pPr lvl="1"/>
            <a:r>
              <a:rPr lang="cs-CZ" dirty="0" smtClean="0"/>
              <a:t>šešule - ze dvou plodolistů, otevírá se ve švech dvěma chlopněmi, které jsou na rámečku, v němž je blanitá překážka </a:t>
            </a:r>
          </a:p>
          <a:p>
            <a:pPr lvl="1"/>
            <a:r>
              <a:rPr lang="cs-CZ" dirty="0" smtClean="0"/>
              <a:t>šešulka - je zkrácená šešule </a:t>
            </a:r>
          </a:p>
          <a:p>
            <a:endParaRPr lang="cs-CZ" dirty="0"/>
          </a:p>
        </p:txBody>
      </p:sp>
      <p:pic>
        <p:nvPicPr>
          <p:cNvPr id="4" name="Obrázek 3" descr="tobol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1785926"/>
            <a:ext cx="2880000" cy="2160000"/>
          </a:xfrm>
          <a:prstGeom prst="rect">
            <a:avLst/>
          </a:prstGeom>
        </p:spPr>
      </p:pic>
      <p:pic>
        <p:nvPicPr>
          <p:cNvPr id="5" name="Obrázek 4" descr="šešule_bruke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4214818"/>
            <a:ext cx="3285171" cy="2160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643834" y="3571876"/>
            <a:ext cx="1142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 Black" pitchFamily="34" charset="0"/>
              </a:rPr>
              <a:t>obr. 3</a:t>
            </a:r>
            <a:endParaRPr lang="cs-CZ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715272" y="6000768"/>
            <a:ext cx="1142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 Black" pitchFamily="34" charset="0"/>
              </a:rPr>
              <a:t>obr. 4</a:t>
            </a:r>
            <a:endParaRPr lang="cs-CZ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pravé nepukavé plody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76400"/>
            <a:ext cx="4557714" cy="5029200"/>
          </a:xfrm>
        </p:spPr>
        <p:txBody>
          <a:bodyPr/>
          <a:lstStyle/>
          <a:p>
            <a:r>
              <a:rPr lang="cs-CZ" sz="2800" dirty="0" smtClean="0"/>
              <a:t>nažka - </a:t>
            </a:r>
            <a:r>
              <a:rPr lang="cs-CZ" sz="2800" dirty="0" err="1" smtClean="0"/>
              <a:t>jednoplodolistový</a:t>
            </a:r>
            <a:r>
              <a:rPr lang="cs-CZ" sz="2800" dirty="0" smtClean="0"/>
              <a:t> plod s blanitým nebo kožovitým oplodím, těsně přiléhajícím k semeni </a:t>
            </a:r>
          </a:p>
          <a:p>
            <a:r>
              <a:rPr lang="cs-CZ" sz="2800" dirty="0" smtClean="0"/>
              <a:t>oříšek - </a:t>
            </a:r>
            <a:r>
              <a:rPr lang="cs-CZ" sz="2800" dirty="0" err="1" smtClean="0"/>
              <a:t>víceplodolistový</a:t>
            </a:r>
            <a:r>
              <a:rPr lang="cs-CZ" sz="2800" dirty="0" smtClean="0"/>
              <a:t> plod s tvrdým oplodím, které objímá semeno jen volně</a:t>
            </a:r>
          </a:p>
          <a:p>
            <a:r>
              <a:rPr lang="cs-CZ" sz="2800" dirty="0" smtClean="0"/>
              <a:t>obilka - </a:t>
            </a:r>
            <a:r>
              <a:rPr lang="cs-CZ" sz="2800" dirty="0" err="1" smtClean="0"/>
              <a:t>jednoplodová</a:t>
            </a:r>
            <a:r>
              <a:rPr lang="cs-CZ" sz="2800" dirty="0" smtClean="0"/>
              <a:t>, osemení a oplodí se na dva jednosemenné díly</a:t>
            </a:r>
          </a:p>
          <a:p>
            <a:endParaRPr lang="cs-CZ" dirty="0"/>
          </a:p>
        </p:txBody>
      </p:sp>
      <p:pic>
        <p:nvPicPr>
          <p:cNvPr id="4" name="Obrázek 3" descr="nažka_smetán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857232"/>
            <a:ext cx="2224908" cy="2160000"/>
          </a:xfrm>
          <a:prstGeom prst="rect">
            <a:avLst/>
          </a:prstGeom>
        </p:spPr>
      </p:pic>
      <p:pic>
        <p:nvPicPr>
          <p:cNvPr id="5" name="Obrázek 4" descr="oříše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714620"/>
            <a:ext cx="2113200" cy="2160000"/>
          </a:xfrm>
          <a:prstGeom prst="rect">
            <a:avLst/>
          </a:prstGeom>
        </p:spPr>
      </p:pic>
      <p:pic>
        <p:nvPicPr>
          <p:cNvPr id="6" name="Obrázek 5" descr="obil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4572008"/>
            <a:ext cx="2880000" cy="2160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786314" y="2428868"/>
            <a:ext cx="1142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 Black" pitchFamily="34" charset="0"/>
              </a:rPr>
              <a:t>obr. 6</a:t>
            </a:r>
            <a:endParaRPr lang="cs-CZ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858148" y="2786058"/>
            <a:ext cx="1142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 Black" pitchFamily="34" charset="0"/>
              </a:rPr>
              <a:t>obr. 5</a:t>
            </a:r>
            <a:endParaRPr lang="cs-CZ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143504" y="6286520"/>
            <a:ext cx="1142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 Black" pitchFamily="34" charset="0"/>
              </a:rPr>
              <a:t>obr. 7</a:t>
            </a:r>
            <a:endParaRPr lang="cs-CZ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pravé dužnaté plody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76400"/>
            <a:ext cx="4129086" cy="5029200"/>
          </a:xfrm>
        </p:spPr>
        <p:txBody>
          <a:bodyPr/>
          <a:lstStyle/>
          <a:p>
            <a:pPr lvl="1"/>
            <a:r>
              <a:rPr lang="cs-CZ" dirty="0" smtClean="0"/>
              <a:t>mají oplodí rozlišené na vnější blanitý exokarp, střední dužnatý až šťavnatý mezokarp a vnitřní endokarp</a:t>
            </a:r>
          </a:p>
          <a:p>
            <a:r>
              <a:rPr lang="cs-CZ" dirty="0" smtClean="0"/>
              <a:t>bobule</a:t>
            </a:r>
          </a:p>
          <a:p>
            <a:r>
              <a:rPr lang="cs-CZ" dirty="0" smtClean="0"/>
              <a:t>peckovice - endokarp je tvrdý, sklerenchymatický</a:t>
            </a:r>
          </a:p>
          <a:p>
            <a:endParaRPr lang="cs-CZ" dirty="0"/>
          </a:p>
        </p:txBody>
      </p:sp>
      <p:pic>
        <p:nvPicPr>
          <p:cNvPr id="4" name="Obrázek 3" descr="bobu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1285860"/>
            <a:ext cx="2321407" cy="2160000"/>
          </a:xfrm>
          <a:prstGeom prst="rect">
            <a:avLst/>
          </a:prstGeom>
        </p:spPr>
      </p:pic>
      <p:pic>
        <p:nvPicPr>
          <p:cNvPr id="5" name="Obrázek 4" descr="peckovi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4071942"/>
            <a:ext cx="2149200" cy="2160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500958" y="3214686"/>
            <a:ext cx="1142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 Black" pitchFamily="34" charset="0"/>
              </a:rPr>
              <a:t>obr. 8</a:t>
            </a:r>
            <a:endParaRPr lang="cs-CZ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429520" y="6000768"/>
            <a:ext cx="1142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 Black" pitchFamily="34" charset="0"/>
              </a:rPr>
              <a:t>obr. 9</a:t>
            </a:r>
            <a:endParaRPr lang="cs-CZ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nepravé plody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76400"/>
            <a:ext cx="4486276" cy="5029200"/>
          </a:xfrm>
        </p:spPr>
        <p:txBody>
          <a:bodyPr/>
          <a:lstStyle/>
          <a:p>
            <a:r>
              <a:rPr lang="cs-CZ" sz="2400" dirty="0" smtClean="0"/>
              <a:t>malvice - vzniká přerůstáním stěn spodního semeníku (jabloň)</a:t>
            </a:r>
          </a:p>
          <a:p>
            <a:r>
              <a:rPr lang="cs-CZ" sz="2400" dirty="0" smtClean="0"/>
              <a:t>češule - vzniká srůstem květního lůžka se spodními částmi květ. obalů</a:t>
            </a:r>
          </a:p>
          <a:p>
            <a:r>
              <a:rPr lang="cs-CZ" sz="2400" dirty="0" smtClean="0"/>
              <a:t>souplodí nažek - na zdužnatělém květním lůžku (jahodník)</a:t>
            </a:r>
          </a:p>
          <a:p>
            <a:r>
              <a:rPr lang="cs-CZ" sz="2400" dirty="0" smtClean="0"/>
              <a:t>souplodí peckoviček - na zdužnatělém květním lůžku (maliník)</a:t>
            </a:r>
          </a:p>
          <a:p>
            <a:pPr>
              <a:buNone/>
            </a:pPr>
            <a:r>
              <a:rPr lang="cs-CZ" sz="2400" b="1" dirty="0" smtClean="0"/>
              <a:t> </a:t>
            </a:r>
            <a:endParaRPr lang="cs-CZ" sz="2400" dirty="0" smtClean="0"/>
          </a:p>
          <a:p>
            <a:endParaRPr lang="cs-CZ" dirty="0"/>
          </a:p>
        </p:txBody>
      </p:sp>
      <p:pic>
        <p:nvPicPr>
          <p:cNvPr id="4" name="Obrázek 3" descr="malv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1285860"/>
            <a:ext cx="3428571" cy="2160000"/>
          </a:xfrm>
          <a:prstGeom prst="rect">
            <a:avLst/>
          </a:prstGeom>
        </p:spPr>
      </p:pic>
      <p:pic>
        <p:nvPicPr>
          <p:cNvPr id="5" name="Obrázek 4" descr="češu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3857628"/>
            <a:ext cx="2160000" cy="256982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786710" y="3214686"/>
            <a:ext cx="1357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 Black" pitchFamily="34" charset="0"/>
              </a:rPr>
              <a:t>obr. 10</a:t>
            </a:r>
            <a:endParaRPr lang="cs-CZ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500958" y="6286520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 Black" pitchFamily="34" charset="0"/>
              </a:rPr>
              <a:t>obr. 11</a:t>
            </a:r>
            <a:endParaRPr lang="cs-CZ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cs-CZ" sz="1200" dirty="0" smtClean="0"/>
              <a:t>I, PAETHON. [online]. [cit. </a:t>
            </a:r>
            <a:r>
              <a:rPr lang="cs-CZ" sz="1200" dirty="0" smtClean="0"/>
              <a:t>2013-02-12]. </a:t>
            </a:r>
            <a:r>
              <a:rPr lang="cs-CZ" sz="1200" dirty="0" smtClean="0"/>
              <a:t>Dostupné z: http://upload.wikimedia.org/wikipedia/commons/thumb/9/93/Paeoniaceae_sp_fruit_closeup.JPG/800px-Paeoniaceae_sp_fruit_closeup.JPG</a:t>
            </a:r>
          </a:p>
          <a:p>
            <a:pPr>
              <a:buFont typeface="+mj-lt"/>
              <a:buAutoNum type="arabicPeriod"/>
            </a:pPr>
            <a:r>
              <a:rPr lang="it-IT" sz="1200" dirty="0" smtClean="0"/>
              <a:t>[online]. [cit. </a:t>
            </a:r>
            <a:r>
              <a:rPr lang="it-IT" sz="1200" dirty="0" smtClean="0"/>
              <a:t>2013-0</a:t>
            </a:r>
            <a:r>
              <a:rPr lang="cs-CZ" sz="1200" dirty="0" smtClean="0"/>
              <a:t>2</a:t>
            </a:r>
            <a:r>
              <a:rPr lang="it-IT" sz="1200" dirty="0" smtClean="0"/>
              <a:t>-</a:t>
            </a:r>
            <a:r>
              <a:rPr lang="cs-CZ" sz="1200" dirty="0" smtClean="0"/>
              <a:t>12</a:t>
            </a:r>
            <a:r>
              <a:rPr lang="it-IT" sz="1200" dirty="0" smtClean="0"/>
              <a:t>]. </a:t>
            </a:r>
            <a:r>
              <a:rPr lang="it-IT" sz="1200" dirty="0" smtClean="0"/>
              <a:t>Dostupné z: http://upload.wikimedia.org/wikipedia/commons/thumb/b/bc/Doperwt_rijserwt_peulen_Pisum_sativum.jpg/450px-Doperwt_rijserwt_peulen_Pisum_sativum.jpg</a:t>
            </a:r>
            <a:endParaRPr lang="cs-CZ" sz="1200" dirty="0" smtClean="0"/>
          </a:p>
          <a:p>
            <a:pPr>
              <a:buFont typeface="+mj-lt"/>
              <a:buAutoNum type="arabicPeriod"/>
            </a:pPr>
            <a:r>
              <a:rPr lang="it-IT" sz="1200" dirty="0" smtClean="0"/>
              <a:t>[online]. [cit. </a:t>
            </a:r>
            <a:r>
              <a:rPr lang="it-IT" sz="1200" dirty="0" smtClean="0"/>
              <a:t>2013-</a:t>
            </a:r>
            <a:r>
              <a:rPr lang="cs-CZ" sz="1200" dirty="0" smtClean="0"/>
              <a:t>02</a:t>
            </a:r>
            <a:r>
              <a:rPr lang="it-IT" sz="1200" dirty="0" smtClean="0"/>
              <a:t>-</a:t>
            </a:r>
            <a:r>
              <a:rPr lang="cs-CZ" sz="1200" dirty="0" smtClean="0"/>
              <a:t>12</a:t>
            </a:r>
            <a:r>
              <a:rPr lang="it-IT" sz="1200" dirty="0" smtClean="0"/>
              <a:t>]. </a:t>
            </a:r>
            <a:r>
              <a:rPr lang="it-IT" sz="1200" dirty="0" smtClean="0"/>
              <a:t>Dostupné z: http://upload.wikimedia.org/wikipedia/commons/thumb/6/61/Datura_fruit.jpg/800px-Datura_fruit.jpg</a:t>
            </a:r>
            <a:endParaRPr lang="cs-CZ" sz="1200" dirty="0" smtClean="0"/>
          </a:p>
          <a:p>
            <a:pPr>
              <a:buFont typeface="+mj-lt"/>
              <a:buAutoNum type="arabicPeriod"/>
            </a:pPr>
            <a:r>
              <a:rPr lang="it-IT" sz="1200" dirty="0" smtClean="0"/>
              <a:t>[online]. [cit. </a:t>
            </a:r>
            <a:r>
              <a:rPr lang="it-IT" sz="1200" dirty="0" smtClean="0"/>
              <a:t>2013-</a:t>
            </a:r>
            <a:r>
              <a:rPr lang="cs-CZ" sz="1200" dirty="0" smtClean="0"/>
              <a:t>02</a:t>
            </a:r>
            <a:r>
              <a:rPr lang="it-IT" sz="1200" dirty="0" smtClean="0"/>
              <a:t>-</a:t>
            </a:r>
            <a:r>
              <a:rPr lang="cs-CZ" sz="1200" dirty="0" smtClean="0"/>
              <a:t>12</a:t>
            </a:r>
            <a:r>
              <a:rPr lang="it-IT" sz="1200" dirty="0" smtClean="0"/>
              <a:t>]. </a:t>
            </a:r>
            <a:r>
              <a:rPr lang="it-IT" sz="1200" dirty="0" smtClean="0"/>
              <a:t>Dostupné z: http://upload.wikimedia.org/wikipedia/commons/thumb/c/cd/Boerenkool_snavels.jpg/800px-Boerenkool_snavels.jpg</a:t>
            </a:r>
            <a:endParaRPr lang="cs-CZ" sz="1200" dirty="0" smtClean="0"/>
          </a:p>
          <a:p>
            <a:pPr>
              <a:buFont typeface="+mj-lt"/>
              <a:buAutoNum type="arabicPeriod"/>
            </a:pPr>
            <a:r>
              <a:rPr lang="it-IT" sz="1200" dirty="0" smtClean="0"/>
              <a:t>[online]. [cit. </a:t>
            </a:r>
            <a:r>
              <a:rPr lang="it-IT" sz="1200" dirty="0" smtClean="0"/>
              <a:t>2013-</a:t>
            </a:r>
            <a:r>
              <a:rPr lang="cs-CZ" sz="1200" dirty="0" smtClean="0"/>
              <a:t>02</a:t>
            </a:r>
            <a:r>
              <a:rPr lang="it-IT" sz="1200" dirty="0" smtClean="0"/>
              <a:t>-</a:t>
            </a:r>
            <a:r>
              <a:rPr lang="cs-CZ" sz="1200" dirty="0" smtClean="0"/>
              <a:t>12</a:t>
            </a:r>
            <a:r>
              <a:rPr lang="it-IT" sz="1200" dirty="0" smtClean="0"/>
              <a:t>]. </a:t>
            </a:r>
            <a:r>
              <a:rPr lang="it-IT" sz="1200" dirty="0" smtClean="0"/>
              <a:t>Dostupné z: http://upload.wikimedia.org/wikipedia/commons/thumb/4/45/Taraxacum_sect._Ruderalia_MHNT.jpg/617px-Taraxacum_sect._Ruderalia_MHNT.jpg</a:t>
            </a:r>
            <a:endParaRPr lang="cs-CZ" sz="1200" dirty="0" smtClean="0"/>
          </a:p>
          <a:p>
            <a:pPr>
              <a:buFont typeface="+mj-lt"/>
              <a:buAutoNum type="arabicPeriod"/>
            </a:pPr>
            <a:r>
              <a:rPr lang="it-IT" sz="1200" dirty="0" smtClean="0"/>
              <a:t>[online]. [cit. </a:t>
            </a:r>
            <a:r>
              <a:rPr lang="it-IT" sz="1200" dirty="0" smtClean="0"/>
              <a:t>2013-</a:t>
            </a:r>
            <a:r>
              <a:rPr lang="cs-CZ" sz="1200" dirty="0" smtClean="0"/>
              <a:t>02</a:t>
            </a:r>
            <a:r>
              <a:rPr lang="it-IT" sz="1200" dirty="0" smtClean="0"/>
              <a:t>-</a:t>
            </a:r>
            <a:r>
              <a:rPr lang="cs-CZ" sz="1200" dirty="0" smtClean="0"/>
              <a:t>12</a:t>
            </a:r>
            <a:r>
              <a:rPr lang="it-IT" sz="1200" dirty="0" smtClean="0"/>
              <a:t>]. </a:t>
            </a:r>
            <a:r>
              <a:rPr lang="it-IT" sz="1200" dirty="0" smtClean="0"/>
              <a:t>Dostupné z: http://upload.wikimedia.org/wikipedia/commons/thumb/f/fc/Quercus_acutissima_nuts_02_by_Line1.JPG/587px-Quercus_acutissima_nuts_02_by_Line1.JPG</a:t>
            </a:r>
            <a:endParaRPr lang="cs-CZ" sz="1200" dirty="0" smtClean="0"/>
          </a:p>
          <a:p>
            <a:pPr>
              <a:buFont typeface="+mj-lt"/>
              <a:buAutoNum type="arabicPeriod"/>
            </a:pPr>
            <a:r>
              <a:rPr lang="it-IT" sz="1200" dirty="0" smtClean="0"/>
              <a:t>[online]. [cit. </a:t>
            </a:r>
            <a:r>
              <a:rPr lang="it-IT" sz="1200" dirty="0" smtClean="0"/>
              <a:t>2013-</a:t>
            </a:r>
            <a:r>
              <a:rPr lang="cs-CZ" sz="1200" dirty="0" smtClean="0"/>
              <a:t>02</a:t>
            </a:r>
            <a:r>
              <a:rPr lang="it-IT" sz="1200" dirty="0" smtClean="0"/>
              <a:t>-</a:t>
            </a:r>
            <a:r>
              <a:rPr lang="cs-CZ" sz="1200" dirty="0" smtClean="0"/>
              <a:t>12</a:t>
            </a:r>
            <a:r>
              <a:rPr lang="it-IT" sz="1200" dirty="0" smtClean="0"/>
              <a:t>]. </a:t>
            </a:r>
            <a:r>
              <a:rPr lang="it-IT" sz="1200" dirty="0" smtClean="0"/>
              <a:t>Dostupné z: http://upload.wikimedia.org/wikipedia/commons/7/71/Assorted_grains.jpg</a:t>
            </a:r>
            <a:endParaRPr lang="cs-CZ" sz="1200" dirty="0" smtClean="0"/>
          </a:p>
          <a:p>
            <a:pPr>
              <a:buFont typeface="+mj-lt"/>
              <a:buAutoNum type="arabicPeriod"/>
            </a:pPr>
            <a:r>
              <a:rPr lang="it-IT" sz="1200" dirty="0" smtClean="0"/>
              <a:t>[online]. [cit. </a:t>
            </a:r>
            <a:r>
              <a:rPr lang="it-IT" sz="1200" dirty="0" smtClean="0"/>
              <a:t>2013-</a:t>
            </a:r>
            <a:r>
              <a:rPr lang="cs-CZ" sz="1200" dirty="0" smtClean="0"/>
              <a:t>02</a:t>
            </a:r>
            <a:r>
              <a:rPr lang="it-IT" sz="1200" dirty="0" smtClean="0"/>
              <a:t>-</a:t>
            </a:r>
            <a:r>
              <a:rPr lang="cs-CZ" sz="1200" dirty="0" smtClean="0"/>
              <a:t>12</a:t>
            </a:r>
            <a:r>
              <a:rPr lang="it-IT" sz="1200" dirty="0" smtClean="0"/>
              <a:t>]. </a:t>
            </a:r>
            <a:r>
              <a:rPr lang="it-IT" sz="1200" dirty="0" smtClean="0"/>
              <a:t>Dostupné z: http://upload.wikimedia.org/wikipedia/commons/7/74/Fruit3.JPG</a:t>
            </a:r>
            <a:endParaRPr lang="cs-CZ" sz="1200" dirty="0" smtClean="0"/>
          </a:p>
          <a:p>
            <a:pPr>
              <a:buFont typeface="+mj-lt"/>
              <a:buAutoNum type="arabicPeriod"/>
            </a:pPr>
            <a:r>
              <a:rPr lang="it-IT" sz="1200" dirty="0" smtClean="0"/>
              <a:t>[online]. [cit. </a:t>
            </a:r>
            <a:r>
              <a:rPr lang="it-IT" sz="1200" dirty="0" smtClean="0"/>
              <a:t>2013-</a:t>
            </a:r>
            <a:r>
              <a:rPr lang="cs-CZ" sz="1200" dirty="0" smtClean="0"/>
              <a:t>02</a:t>
            </a:r>
            <a:r>
              <a:rPr lang="it-IT" sz="1200" dirty="0" smtClean="0"/>
              <a:t>-</a:t>
            </a:r>
            <a:r>
              <a:rPr lang="cs-CZ" sz="1200" dirty="0" smtClean="0"/>
              <a:t>12</a:t>
            </a:r>
            <a:r>
              <a:rPr lang="it-IT" sz="1200" dirty="0" smtClean="0"/>
              <a:t>]. </a:t>
            </a:r>
            <a:r>
              <a:rPr lang="it-IT" sz="1200" dirty="0" smtClean="0"/>
              <a:t>Dostupné z: http://upload.wikimedia.org/wikipedia/commons/thumb/4/49/Prunus_avium_fruit.jpg/597px-Prunus_avium_fruit.jpg</a:t>
            </a:r>
            <a:endParaRPr lang="cs-CZ" sz="1200" dirty="0" smtClean="0"/>
          </a:p>
          <a:p>
            <a:pPr>
              <a:buFont typeface="+mj-lt"/>
              <a:buAutoNum type="arabicPeriod"/>
            </a:pPr>
            <a:r>
              <a:rPr lang="it-IT" sz="1200" dirty="0" smtClean="0"/>
              <a:t>[online]. [cit. </a:t>
            </a:r>
            <a:r>
              <a:rPr lang="it-IT" sz="1200" dirty="0" smtClean="0"/>
              <a:t>2013-</a:t>
            </a:r>
            <a:r>
              <a:rPr lang="cs-CZ" sz="1200" dirty="0" smtClean="0"/>
              <a:t>02</a:t>
            </a:r>
            <a:r>
              <a:rPr lang="it-IT" sz="1200" dirty="0" smtClean="0"/>
              <a:t>-</a:t>
            </a:r>
            <a:r>
              <a:rPr lang="cs-CZ" sz="1200" dirty="0" smtClean="0"/>
              <a:t>12</a:t>
            </a:r>
            <a:r>
              <a:rPr lang="it-IT" sz="1200" dirty="0" smtClean="0"/>
              <a:t>]. </a:t>
            </a:r>
            <a:r>
              <a:rPr lang="it-IT" sz="1200" dirty="0" smtClean="0"/>
              <a:t>Dostupné z: http://upload.wikimedia.org/wikipedia/commons/thumb/c/c1/Fuji_apple.jpg/800px-Fuji_apple.jpg</a:t>
            </a:r>
            <a:endParaRPr lang="cs-CZ" sz="1200" dirty="0" smtClean="0"/>
          </a:p>
          <a:p>
            <a:pPr>
              <a:buFont typeface="+mj-lt"/>
              <a:buAutoNum type="arabicPeriod"/>
            </a:pPr>
            <a:r>
              <a:rPr lang="it-IT" sz="1200" dirty="0" smtClean="0"/>
              <a:t>[online]. [cit. </a:t>
            </a:r>
            <a:r>
              <a:rPr lang="it-IT" sz="1200" dirty="0" smtClean="0"/>
              <a:t>2013-</a:t>
            </a:r>
            <a:r>
              <a:rPr lang="cs-CZ" sz="1200" dirty="0" smtClean="0"/>
              <a:t>02</a:t>
            </a:r>
            <a:r>
              <a:rPr lang="it-IT" sz="1200" dirty="0" smtClean="0"/>
              <a:t>-</a:t>
            </a:r>
            <a:r>
              <a:rPr lang="cs-CZ" sz="1200" smtClean="0"/>
              <a:t>12</a:t>
            </a:r>
            <a:r>
              <a:rPr lang="it-IT" sz="1200" smtClean="0"/>
              <a:t>]. </a:t>
            </a:r>
            <a:r>
              <a:rPr lang="it-IT" sz="1200" dirty="0" smtClean="0"/>
              <a:t>Dostupné z: http://upload.wikimedia.org/wikipedia/commons/c/cd/Rosa_rubiginosa_hips.jpg</a:t>
            </a:r>
            <a:endParaRPr lang="cs-CZ" sz="1200" dirty="0" smtClean="0"/>
          </a:p>
          <a:p>
            <a:pPr>
              <a:buNone/>
            </a:pPr>
            <a:endParaRPr lang="cs-CZ" sz="12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Šablona návrhu Zelenobílá abstrakce">
  <a:themeElements>
    <a:clrScheme name="Motiv sady Office 1">
      <a:dk1>
        <a:srgbClr val="000000"/>
      </a:dk1>
      <a:lt1>
        <a:srgbClr val="FFFFFF"/>
      </a:lt1>
      <a:dk2>
        <a:srgbClr val="FFFFFF"/>
      </a:dk2>
      <a:lt2>
        <a:srgbClr val="969696"/>
      </a:lt2>
      <a:accent1>
        <a:srgbClr val="93D598"/>
      </a:accent1>
      <a:accent2>
        <a:srgbClr val="29A744"/>
      </a:accent2>
      <a:accent3>
        <a:srgbClr val="FFFFFF"/>
      </a:accent3>
      <a:accent4>
        <a:srgbClr val="000000"/>
      </a:accent4>
      <a:accent5>
        <a:srgbClr val="C8E7CA"/>
      </a:accent5>
      <a:accent6>
        <a:srgbClr val="24973D"/>
      </a:accent6>
      <a:hlink>
        <a:srgbClr val="556731"/>
      </a:hlink>
      <a:folHlink>
        <a:srgbClr val="1A3021"/>
      </a:folHlink>
    </a:clrScheme>
    <a:fontScheme name="Motiv sady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3D598"/>
        </a:accent1>
        <a:accent2>
          <a:srgbClr val="29A744"/>
        </a:accent2>
        <a:accent3>
          <a:srgbClr val="FFFFFF"/>
        </a:accent3>
        <a:accent4>
          <a:srgbClr val="000000"/>
        </a:accent4>
        <a:accent5>
          <a:srgbClr val="C8E7CA"/>
        </a:accent5>
        <a:accent6>
          <a:srgbClr val="24973D"/>
        </a:accent6>
        <a:hlink>
          <a:srgbClr val="556731"/>
        </a:hlink>
        <a:folHlink>
          <a:srgbClr val="1A3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návrhu Zelenobílá abstrakce</Template>
  <TotalTime>2639</TotalTime>
  <Words>495</Words>
  <Application>Microsoft Office PowerPoint</Application>
  <PresentationFormat>Předvádění na obrazovce (4:3)</PresentationFormat>
  <Paragraphs>67</Paragraphs>
  <Slides>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Šablona návrhu Zelenobílá abstrakce</vt:lpstr>
      <vt:lpstr>Snímek 1</vt:lpstr>
      <vt:lpstr>Generativní orgány rostlin</vt:lpstr>
      <vt:lpstr>pravé pukavé plody</vt:lpstr>
      <vt:lpstr>pravé pukavé plody</vt:lpstr>
      <vt:lpstr>pravé nepukavé plody</vt:lpstr>
      <vt:lpstr>pravé dužnaté plody </vt:lpstr>
      <vt:lpstr>nepravé plody</vt:lpstr>
      <vt:lpstr>Zdroje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Botanika</dc:title>
  <dc:subject/>
  <dc:creator>*</dc:creator>
  <cp:keywords/>
  <dc:description/>
  <cp:lastModifiedBy>*</cp:lastModifiedBy>
  <cp:revision>136</cp:revision>
  <dcterms:created xsi:type="dcterms:W3CDTF">2013-02-24T07:02:51Z</dcterms:created>
  <dcterms:modified xsi:type="dcterms:W3CDTF">2013-06-01T21:38:35Z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TC011408001029</vt:lpwstr>
  </property>
</Properties>
</file>