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0000D4"/>
    <a:srgbClr val="000066"/>
    <a:srgbClr val="3A5047"/>
    <a:srgbClr val="EAEAEA"/>
    <a:srgbClr val="C0C0C0"/>
    <a:srgbClr val="2D385D"/>
    <a:srgbClr val="827F08"/>
    <a:srgbClr val="A894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36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C73AC5-9C0E-4F0C-8699-732EA09D98F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C273F-B040-4AB7-8537-8F64481D3FF8}" type="slidenum">
              <a:rPr lang="cs-CZ"/>
              <a:pPr/>
              <a:t>2</a:t>
            </a:fld>
            <a:endParaRPr lang="cs-CZ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B21146A-CD0F-4842-B70E-2206AA4464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D327F-4CAB-4812-BB74-5AB91A59A8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C96C2-A7E5-41B4-9DEA-D07B22D975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989A9-43AF-45E4-9968-33E2868B5A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D98CD-E76D-4F77-A1D9-C554CF446FB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F5D31-493D-4A81-8ADD-8B47A9E884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8DAE-00D2-43E1-90B5-82947746A5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854F7-B1E0-43A4-9AEE-B91670AF43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F534-E4D8-4801-89E9-93CDE39C10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D4CFD-3935-4BC1-8BCF-9929CBB7D0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DB8AE-AB9E-40DA-BFAF-051F8D9CD8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A072E-055F-4527-8537-7991B9F89C4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Generativní orgány rostlin – Květ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stavby květu,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doplněná nákresy.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květní lůžko, květní obaly,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okvětí, kalich, koruna, tyčinky, pestík, jednodomá, dvoudomá rostlina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Generativní orgány rostlin</a:t>
            </a:r>
            <a:endParaRPr lang="cs-CZ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Květ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43834" y="6215082"/>
            <a:ext cx="121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Hu1_8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květu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843334" cy="5029200"/>
          </a:xfrm>
        </p:spPr>
        <p:txBody>
          <a:bodyPr/>
          <a:lstStyle/>
          <a:p>
            <a:r>
              <a:rPr lang="cs-CZ" b="1" dirty="0" smtClean="0"/>
              <a:t>květní lůžko (přeměněný stonek)</a:t>
            </a:r>
            <a:endParaRPr lang="cs-CZ" dirty="0" smtClean="0"/>
          </a:p>
          <a:p>
            <a:r>
              <a:rPr lang="cs-CZ" b="1" dirty="0" smtClean="0"/>
              <a:t>květní obaly</a:t>
            </a:r>
            <a:endParaRPr lang="cs-CZ" dirty="0" smtClean="0"/>
          </a:p>
          <a:p>
            <a:pPr lvl="1"/>
            <a:r>
              <a:rPr lang="cs-CZ" dirty="0" smtClean="0"/>
              <a:t>rozlišené - ze dvou vrstev :</a:t>
            </a:r>
          </a:p>
          <a:p>
            <a:pPr lvl="2"/>
            <a:r>
              <a:rPr lang="cs-CZ" dirty="0" smtClean="0"/>
              <a:t>kalich (K)</a:t>
            </a:r>
          </a:p>
          <a:p>
            <a:pPr lvl="2"/>
            <a:r>
              <a:rPr lang="cs-CZ" dirty="0" smtClean="0"/>
              <a:t>koruna (C)</a:t>
            </a:r>
          </a:p>
          <a:p>
            <a:endParaRPr lang="cs-CZ" dirty="0"/>
          </a:p>
        </p:txBody>
      </p:sp>
      <p:pic>
        <p:nvPicPr>
          <p:cNvPr id="1027" name="Picture 3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2"/>
          <a:srcRect l="5698" t="37700" r="3964" b="5178"/>
          <a:stretch>
            <a:fillRect/>
          </a:stretch>
        </p:blipFill>
        <p:spPr bwMode="auto">
          <a:xfrm>
            <a:off x="3357554" y="2214554"/>
            <a:ext cx="5400000" cy="341772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428992" y="5929330"/>
            <a:ext cx="200026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květní lůžko</a:t>
            </a:r>
            <a:endParaRPr lang="cs-CZ" dirty="0"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00562" y="1357298"/>
            <a:ext cx="264320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koruna (barevná)</a:t>
            </a:r>
            <a:endParaRPr lang="cs-CZ" dirty="0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00826" y="5929330"/>
            <a:ext cx="227649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kalich (zelený)</a:t>
            </a:r>
            <a:endParaRPr lang="cs-CZ" dirty="0">
              <a:latin typeface="+mj-lt"/>
            </a:endParaRPr>
          </a:p>
        </p:txBody>
      </p:sp>
      <p:cxnSp>
        <p:nvCxnSpPr>
          <p:cNvPr id="10" name="Přímá spojovací šipka 9"/>
          <p:cNvCxnSpPr/>
          <p:nvPr/>
        </p:nvCxnSpPr>
        <p:spPr bwMode="auto">
          <a:xfrm rot="5400000" flipH="1" flipV="1">
            <a:off x="5107785" y="5250669"/>
            <a:ext cx="928694" cy="57150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 bwMode="auto">
          <a:xfrm rot="16200000" flipV="1">
            <a:off x="7215206" y="4786322"/>
            <a:ext cx="1285884" cy="114300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 bwMode="auto">
          <a:xfrm rot="16200000" flipH="1">
            <a:off x="4536283" y="1821647"/>
            <a:ext cx="1357320" cy="114300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květu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271830" cy="5029200"/>
          </a:xfrm>
        </p:spPr>
        <p:txBody>
          <a:bodyPr/>
          <a:lstStyle/>
          <a:p>
            <a:r>
              <a:rPr lang="cs-CZ" b="1" dirty="0" smtClean="0"/>
              <a:t>květní lůžko (přeměněný stonek)</a:t>
            </a:r>
            <a:endParaRPr lang="cs-CZ" dirty="0" smtClean="0"/>
          </a:p>
          <a:p>
            <a:r>
              <a:rPr lang="cs-CZ" b="1" dirty="0" smtClean="0"/>
              <a:t>květní obaly</a:t>
            </a:r>
            <a:endParaRPr lang="cs-CZ" dirty="0" smtClean="0"/>
          </a:p>
          <a:p>
            <a:pPr lvl="1"/>
            <a:r>
              <a:rPr lang="cs-CZ" dirty="0" smtClean="0"/>
              <a:t>nerozlišené</a:t>
            </a:r>
          </a:p>
          <a:p>
            <a:pPr lvl="2"/>
            <a:r>
              <a:rPr lang="cs-CZ" dirty="0" smtClean="0"/>
              <a:t>okvětí (P)</a:t>
            </a:r>
          </a:p>
          <a:p>
            <a:endParaRPr lang="cs-CZ" dirty="0"/>
          </a:p>
        </p:txBody>
      </p:sp>
      <p:pic>
        <p:nvPicPr>
          <p:cNvPr id="2050" name="Picture 2" descr="C:\Documents and Settings\Venoušek\Dokumenty\VAŠEK\Dumy\fotky\květ2.bmp"/>
          <p:cNvPicPr>
            <a:picLocks noChangeAspect="1" noChangeArrowheads="1"/>
          </p:cNvPicPr>
          <p:nvPr/>
        </p:nvPicPr>
        <p:blipFill>
          <a:blip r:embed="rId2"/>
          <a:srcRect l="7806" t="44233" r="9909" b="5030"/>
          <a:stretch>
            <a:fillRect/>
          </a:stretch>
        </p:blipFill>
        <p:spPr bwMode="auto">
          <a:xfrm>
            <a:off x="3428992" y="2285992"/>
            <a:ext cx="5400000" cy="339677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000628" y="6072206"/>
            <a:ext cx="200026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květní lůžko</a:t>
            </a:r>
            <a:endParaRPr lang="cs-CZ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4810" y="1500174"/>
            <a:ext cx="271464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okvětí (barevné)</a:t>
            </a:r>
            <a:endParaRPr lang="cs-CZ" dirty="0">
              <a:latin typeface="+mj-lt"/>
            </a:endParaRPr>
          </a:p>
        </p:txBody>
      </p:sp>
      <p:cxnSp>
        <p:nvCxnSpPr>
          <p:cNvPr id="7" name="Přímá spojovací šipka 6"/>
          <p:cNvCxnSpPr/>
          <p:nvPr/>
        </p:nvCxnSpPr>
        <p:spPr bwMode="auto">
          <a:xfrm rot="5400000" flipH="1" flipV="1">
            <a:off x="4929190" y="5072074"/>
            <a:ext cx="1357322" cy="92869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 bwMode="auto">
          <a:xfrm rot="5400000">
            <a:off x="5786446" y="2000240"/>
            <a:ext cx="1143008" cy="85725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 bwMode="auto">
          <a:xfrm rot="16200000" flipH="1">
            <a:off x="5857884" y="2786058"/>
            <a:ext cx="2928958" cy="1071570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květu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986210" cy="5029200"/>
          </a:xfrm>
        </p:spPr>
        <p:txBody>
          <a:bodyPr/>
          <a:lstStyle/>
          <a:p>
            <a:r>
              <a:rPr lang="cs-CZ" b="1" dirty="0" smtClean="0"/>
              <a:t>pohlavní orgány</a:t>
            </a:r>
            <a:endParaRPr lang="cs-CZ" dirty="0" smtClean="0"/>
          </a:p>
          <a:p>
            <a:pPr lvl="1"/>
            <a:r>
              <a:rPr lang="cs-CZ" dirty="0" smtClean="0"/>
              <a:t>samičí</a:t>
            </a:r>
          </a:p>
          <a:p>
            <a:pPr lvl="2"/>
            <a:r>
              <a:rPr lang="cs-CZ" dirty="0" smtClean="0"/>
              <a:t>plodolisty</a:t>
            </a:r>
          </a:p>
          <a:p>
            <a:pPr lvl="2"/>
            <a:r>
              <a:rPr lang="cs-CZ" dirty="0" smtClean="0"/>
              <a:t>srůstají v pestík	</a:t>
            </a:r>
          </a:p>
          <a:p>
            <a:pPr lvl="3"/>
            <a:r>
              <a:rPr lang="cs-CZ" dirty="0" smtClean="0"/>
              <a:t>blizna</a:t>
            </a:r>
          </a:p>
          <a:p>
            <a:pPr lvl="3"/>
            <a:r>
              <a:rPr lang="cs-CZ" dirty="0" smtClean="0"/>
              <a:t>čnělka</a:t>
            </a:r>
          </a:p>
          <a:p>
            <a:pPr lvl="3"/>
            <a:r>
              <a:rPr lang="cs-CZ" dirty="0" smtClean="0"/>
              <a:t>semeník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  <p:pic>
        <p:nvPicPr>
          <p:cNvPr id="21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2"/>
          <a:srcRect l="26149" r="25459" b="60801"/>
          <a:stretch>
            <a:fillRect/>
          </a:stretch>
        </p:blipFill>
        <p:spPr bwMode="auto">
          <a:xfrm>
            <a:off x="3929058" y="2500306"/>
            <a:ext cx="4929222" cy="3996666"/>
          </a:xfrm>
          <a:prstGeom prst="rect">
            <a:avLst/>
          </a:prstGeom>
          <a:noFill/>
        </p:spPr>
      </p:pic>
      <p:grpSp>
        <p:nvGrpSpPr>
          <p:cNvPr id="20" name="Skupina 19"/>
          <p:cNvGrpSpPr/>
          <p:nvPr/>
        </p:nvGrpSpPr>
        <p:grpSpPr>
          <a:xfrm>
            <a:off x="6357950" y="2143116"/>
            <a:ext cx="1928826" cy="3786214"/>
            <a:chOff x="6357950" y="2071678"/>
            <a:chExt cx="1928826" cy="3786214"/>
          </a:xfrm>
        </p:grpSpPr>
        <p:sp>
          <p:nvSpPr>
            <p:cNvPr id="14" name="Zaoblený obdélník 13"/>
            <p:cNvSpPr/>
            <p:nvPr/>
          </p:nvSpPr>
          <p:spPr bwMode="auto">
            <a:xfrm>
              <a:off x="6357950" y="2071678"/>
              <a:ext cx="1928826" cy="378621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075" name="Group 3"/>
            <p:cNvGrpSpPr>
              <a:grpSpLocks noChangeAspect="1"/>
            </p:cNvGrpSpPr>
            <p:nvPr/>
          </p:nvGrpSpPr>
          <p:grpSpPr bwMode="auto">
            <a:xfrm>
              <a:off x="7000891" y="2571743"/>
              <a:ext cx="620552" cy="2880000"/>
              <a:chOff x="4099" y="1426"/>
              <a:chExt cx="463" cy="2153"/>
            </a:xfrm>
          </p:grpSpPr>
          <p:sp>
            <p:nvSpPr>
              <p:cNvPr id="3076" name="Arc 4"/>
              <p:cNvSpPr>
                <a:spLocks/>
              </p:cNvSpPr>
              <p:nvPr/>
            </p:nvSpPr>
            <p:spPr bwMode="auto">
              <a:xfrm flipH="1">
                <a:off x="4099" y="2465"/>
                <a:ext cx="185" cy="111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4"/>
                  <a:gd name="T2" fmla="*/ 494 w 21600"/>
                  <a:gd name="T3" fmla="*/ 43194 h 43194"/>
                  <a:gd name="T4" fmla="*/ 0 w 21600"/>
                  <a:gd name="T5" fmla="*/ 21600 h 43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36"/>
                      <a:pt x="12227" y="42925"/>
                      <a:pt x="494" y="43194"/>
                    </a:cubicBezTo>
                  </a:path>
                  <a:path w="21600" h="4319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36"/>
                      <a:pt x="12227" y="42925"/>
                      <a:pt x="494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3077" name="Arc 5"/>
              <p:cNvSpPr>
                <a:spLocks/>
              </p:cNvSpPr>
              <p:nvPr/>
            </p:nvSpPr>
            <p:spPr bwMode="auto">
              <a:xfrm>
                <a:off x="4382" y="2465"/>
                <a:ext cx="180" cy="1114"/>
              </a:xfrm>
              <a:custGeom>
                <a:avLst/>
                <a:gdLst>
                  <a:gd name="G0" fmla="+- 1149 0 0"/>
                  <a:gd name="G1" fmla="+- 21600 0 0"/>
                  <a:gd name="G2" fmla="+- 21600 0 0"/>
                  <a:gd name="T0" fmla="*/ 1149 w 22749"/>
                  <a:gd name="T1" fmla="*/ 0 h 43200"/>
                  <a:gd name="T2" fmla="*/ 0 w 22749"/>
                  <a:gd name="T3" fmla="*/ 43169 h 43200"/>
                  <a:gd name="T4" fmla="*/ 1149 w 2274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749" h="43200" fill="none" extrusionOk="0">
                    <a:moveTo>
                      <a:pt x="1148" y="0"/>
                    </a:moveTo>
                    <a:cubicBezTo>
                      <a:pt x="13078" y="0"/>
                      <a:pt x="22749" y="9670"/>
                      <a:pt x="22749" y="21600"/>
                    </a:cubicBezTo>
                    <a:cubicBezTo>
                      <a:pt x="22749" y="33529"/>
                      <a:pt x="13078" y="43200"/>
                      <a:pt x="1149" y="43200"/>
                    </a:cubicBezTo>
                    <a:cubicBezTo>
                      <a:pt x="765" y="43200"/>
                      <a:pt x="382" y="43189"/>
                      <a:pt x="-1" y="43169"/>
                    </a:cubicBezTo>
                  </a:path>
                  <a:path w="22749" h="43200" stroke="0" extrusionOk="0">
                    <a:moveTo>
                      <a:pt x="1148" y="0"/>
                    </a:moveTo>
                    <a:cubicBezTo>
                      <a:pt x="13078" y="0"/>
                      <a:pt x="22749" y="9670"/>
                      <a:pt x="22749" y="21600"/>
                    </a:cubicBezTo>
                    <a:cubicBezTo>
                      <a:pt x="22749" y="33529"/>
                      <a:pt x="13078" y="43200"/>
                      <a:pt x="1149" y="43200"/>
                    </a:cubicBezTo>
                    <a:cubicBezTo>
                      <a:pt x="765" y="43200"/>
                      <a:pt x="382" y="43189"/>
                      <a:pt x="-1" y="43169"/>
                    </a:cubicBezTo>
                    <a:lnTo>
                      <a:pt x="1149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3078" name="AutoShape 6"/>
              <p:cNvCxnSpPr>
                <a:cxnSpLocks noChangeShapeType="1"/>
                <a:stCxn id="3076" idx="1"/>
                <a:endCxn id="3077" idx="1"/>
              </p:cNvCxnSpPr>
              <p:nvPr/>
            </p:nvCxnSpPr>
            <p:spPr bwMode="auto">
              <a:xfrm flipV="1">
                <a:off x="4280" y="3578"/>
                <a:ext cx="102" cy="1"/>
              </a:xfrm>
              <a:prstGeom prst="straightConnector1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</p:spPr>
          </p:cxnSp>
          <p:sp>
            <p:nvSpPr>
              <p:cNvPr id="3079" name="Arc 7"/>
              <p:cNvSpPr>
                <a:spLocks/>
              </p:cNvSpPr>
              <p:nvPr/>
            </p:nvSpPr>
            <p:spPr bwMode="auto">
              <a:xfrm flipH="1" flipV="1">
                <a:off x="4192" y="1426"/>
                <a:ext cx="285" cy="112"/>
              </a:xfrm>
              <a:custGeom>
                <a:avLst/>
                <a:gdLst>
                  <a:gd name="G0" fmla="+- 21600 0 0"/>
                  <a:gd name="G1" fmla="+- 20629 0 0"/>
                  <a:gd name="G2" fmla="+- 21600 0 0"/>
                  <a:gd name="T0" fmla="*/ 30004 w 43200"/>
                  <a:gd name="T1" fmla="*/ 731 h 42229"/>
                  <a:gd name="T2" fmla="*/ 15196 w 43200"/>
                  <a:gd name="T3" fmla="*/ 0 h 42229"/>
                  <a:gd name="T4" fmla="*/ 21600 w 43200"/>
                  <a:gd name="T5" fmla="*/ 20629 h 42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2229" fill="none" extrusionOk="0">
                    <a:moveTo>
                      <a:pt x="30004" y="730"/>
                    </a:moveTo>
                    <a:cubicBezTo>
                      <a:pt x="38001" y="4108"/>
                      <a:pt x="43200" y="11947"/>
                      <a:pt x="43200" y="20629"/>
                    </a:cubicBezTo>
                    <a:cubicBezTo>
                      <a:pt x="43200" y="32558"/>
                      <a:pt x="33529" y="42229"/>
                      <a:pt x="21600" y="42229"/>
                    </a:cubicBezTo>
                    <a:cubicBezTo>
                      <a:pt x="9670" y="42229"/>
                      <a:pt x="0" y="32558"/>
                      <a:pt x="0" y="20629"/>
                    </a:cubicBezTo>
                    <a:cubicBezTo>
                      <a:pt x="-1" y="11166"/>
                      <a:pt x="6158" y="2805"/>
                      <a:pt x="15196" y="0"/>
                    </a:cubicBezTo>
                  </a:path>
                  <a:path w="43200" h="42229" stroke="0" extrusionOk="0">
                    <a:moveTo>
                      <a:pt x="30004" y="730"/>
                    </a:moveTo>
                    <a:cubicBezTo>
                      <a:pt x="38001" y="4108"/>
                      <a:pt x="43200" y="11947"/>
                      <a:pt x="43200" y="20629"/>
                    </a:cubicBezTo>
                    <a:cubicBezTo>
                      <a:pt x="43200" y="32558"/>
                      <a:pt x="33529" y="42229"/>
                      <a:pt x="21600" y="42229"/>
                    </a:cubicBezTo>
                    <a:cubicBezTo>
                      <a:pt x="9670" y="42229"/>
                      <a:pt x="0" y="32558"/>
                      <a:pt x="0" y="20629"/>
                    </a:cubicBezTo>
                    <a:cubicBezTo>
                      <a:pt x="-1" y="11166"/>
                      <a:pt x="6158" y="2805"/>
                      <a:pt x="15196" y="0"/>
                    </a:cubicBezTo>
                    <a:lnTo>
                      <a:pt x="21600" y="20629"/>
                    </a:lnTo>
                    <a:close/>
                  </a:path>
                </a:pathLst>
              </a:cu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3080" name="AutoShape 8"/>
              <p:cNvCxnSpPr>
                <a:cxnSpLocks noChangeShapeType="1"/>
                <a:stCxn id="3079" idx="0"/>
              </p:cNvCxnSpPr>
              <p:nvPr/>
            </p:nvCxnSpPr>
            <p:spPr bwMode="auto">
              <a:xfrm>
                <a:off x="4279" y="1536"/>
                <a:ext cx="6" cy="929"/>
              </a:xfrm>
              <a:prstGeom prst="straightConnector1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3081" name="AutoShape 9"/>
              <p:cNvCxnSpPr>
                <a:cxnSpLocks noChangeShapeType="1"/>
                <a:stCxn id="3079" idx="1"/>
              </p:cNvCxnSpPr>
              <p:nvPr/>
            </p:nvCxnSpPr>
            <p:spPr bwMode="auto">
              <a:xfrm>
                <a:off x="4377" y="1538"/>
                <a:ext cx="6" cy="927"/>
              </a:xfrm>
              <a:prstGeom prst="straightConnector1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</p:grpSp>
      <p:cxnSp>
        <p:nvCxnSpPr>
          <p:cNvPr id="22" name="Přímá spojovací šipka 21"/>
          <p:cNvCxnSpPr/>
          <p:nvPr/>
        </p:nvCxnSpPr>
        <p:spPr bwMode="auto">
          <a:xfrm flipV="1">
            <a:off x="2714612" y="2786058"/>
            <a:ext cx="4286280" cy="1071570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 bwMode="auto">
          <a:xfrm flipV="1">
            <a:off x="2786050" y="3429000"/>
            <a:ext cx="4286280" cy="78581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 bwMode="auto">
          <a:xfrm>
            <a:off x="3000364" y="4572008"/>
            <a:ext cx="4357718" cy="357190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květu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771896" cy="5029200"/>
          </a:xfrm>
        </p:spPr>
        <p:txBody>
          <a:bodyPr/>
          <a:lstStyle/>
          <a:p>
            <a:r>
              <a:rPr lang="cs-CZ" b="1" dirty="0" smtClean="0"/>
              <a:t>pohlavní orgány</a:t>
            </a:r>
            <a:endParaRPr lang="cs-CZ" dirty="0" smtClean="0"/>
          </a:p>
          <a:p>
            <a:pPr lvl="1"/>
            <a:r>
              <a:rPr lang="cs-CZ" dirty="0" smtClean="0"/>
              <a:t>samčí</a:t>
            </a:r>
          </a:p>
          <a:p>
            <a:pPr lvl="2"/>
            <a:r>
              <a:rPr lang="cs-CZ" dirty="0" smtClean="0"/>
              <a:t>tyčinky</a:t>
            </a:r>
          </a:p>
          <a:p>
            <a:pPr lvl="3"/>
            <a:r>
              <a:rPr lang="cs-CZ" dirty="0" smtClean="0"/>
              <a:t>nitka</a:t>
            </a:r>
          </a:p>
          <a:p>
            <a:pPr lvl="3"/>
            <a:r>
              <a:rPr lang="cs-CZ" dirty="0" smtClean="0"/>
              <a:t>prašník</a:t>
            </a:r>
          </a:p>
          <a:p>
            <a:pPr lvl="4"/>
            <a:r>
              <a:rPr lang="cs-CZ" dirty="0" smtClean="0"/>
              <a:t>dva prašné váčky	</a:t>
            </a:r>
          </a:p>
          <a:p>
            <a:endParaRPr lang="cs-CZ" dirty="0"/>
          </a:p>
        </p:txBody>
      </p:sp>
      <p:pic>
        <p:nvPicPr>
          <p:cNvPr id="15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2"/>
          <a:srcRect l="26149" r="25459" b="60801"/>
          <a:stretch>
            <a:fillRect/>
          </a:stretch>
        </p:blipFill>
        <p:spPr bwMode="auto">
          <a:xfrm>
            <a:off x="3929058" y="2428868"/>
            <a:ext cx="4929222" cy="3996666"/>
          </a:xfrm>
          <a:prstGeom prst="rect">
            <a:avLst/>
          </a:prstGeom>
          <a:noFill/>
        </p:spPr>
      </p:pic>
      <p:grpSp>
        <p:nvGrpSpPr>
          <p:cNvPr id="14" name="Skupina 13"/>
          <p:cNvGrpSpPr/>
          <p:nvPr/>
        </p:nvGrpSpPr>
        <p:grpSpPr>
          <a:xfrm>
            <a:off x="6215074" y="2214554"/>
            <a:ext cx="1928826" cy="3786214"/>
            <a:chOff x="6215074" y="2214554"/>
            <a:chExt cx="1928826" cy="3786214"/>
          </a:xfrm>
        </p:grpSpPr>
        <p:sp>
          <p:nvSpPr>
            <p:cNvPr id="5" name="Zaoblený obdélník 4"/>
            <p:cNvSpPr/>
            <p:nvPr/>
          </p:nvSpPr>
          <p:spPr bwMode="auto">
            <a:xfrm>
              <a:off x="6215074" y="2214554"/>
              <a:ext cx="1928826" cy="378621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102" name="Group 6"/>
            <p:cNvGrpSpPr>
              <a:grpSpLocks noChangeAspect="1"/>
            </p:cNvGrpSpPr>
            <p:nvPr/>
          </p:nvGrpSpPr>
          <p:grpSpPr bwMode="auto">
            <a:xfrm>
              <a:off x="6500826" y="2500306"/>
              <a:ext cx="1504894" cy="2880000"/>
              <a:chOff x="4477" y="1728"/>
              <a:chExt cx="865" cy="1850"/>
            </a:xfrm>
          </p:grpSpPr>
          <p:sp>
            <p:nvSpPr>
              <p:cNvPr id="4103" name="Arc 7"/>
              <p:cNvSpPr>
                <a:spLocks/>
              </p:cNvSpPr>
              <p:nvPr/>
            </p:nvSpPr>
            <p:spPr bwMode="auto">
              <a:xfrm flipV="1">
                <a:off x="4477" y="1780"/>
                <a:ext cx="795" cy="179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4104" name="Arc 8"/>
              <p:cNvSpPr>
                <a:spLocks/>
              </p:cNvSpPr>
              <p:nvPr/>
            </p:nvSpPr>
            <p:spPr bwMode="auto">
              <a:xfrm>
                <a:off x="5199" y="1728"/>
                <a:ext cx="73" cy="2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43200"/>
                  <a:gd name="T1" fmla="*/ 0 h 43200"/>
                  <a:gd name="T2" fmla="*/ 19832 w 43200"/>
                  <a:gd name="T3" fmla="*/ 72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0356"/>
                      <a:pt x="8625" y="992"/>
                      <a:pt x="19832" y="72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0356"/>
                      <a:pt x="8625" y="992"/>
                      <a:pt x="19832" y="7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4105" name="Arc 9"/>
              <p:cNvSpPr>
                <a:spLocks/>
              </p:cNvSpPr>
              <p:nvPr/>
            </p:nvSpPr>
            <p:spPr bwMode="auto">
              <a:xfrm>
                <a:off x="5272" y="1728"/>
                <a:ext cx="70" cy="2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43200"/>
                  <a:gd name="T1" fmla="*/ 0 h 43200"/>
                  <a:gd name="T2" fmla="*/ 19832 w 43200"/>
                  <a:gd name="T3" fmla="*/ 72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0356"/>
                      <a:pt x="8625" y="992"/>
                      <a:pt x="19832" y="72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0356"/>
                      <a:pt x="8625" y="992"/>
                      <a:pt x="19832" y="7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cxnSp>
        <p:nvCxnSpPr>
          <p:cNvPr id="16" name="Přímá spojovací šipka 15"/>
          <p:cNvCxnSpPr/>
          <p:nvPr/>
        </p:nvCxnSpPr>
        <p:spPr bwMode="auto">
          <a:xfrm>
            <a:off x="2571736" y="3429000"/>
            <a:ext cx="4857784" cy="92869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 bwMode="auto">
          <a:xfrm flipV="1">
            <a:off x="2857488" y="2571744"/>
            <a:ext cx="4786346" cy="121444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 bwMode="auto">
          <a:xfrm flipV="1">
            <a:off x="3143240" y="2857496"/>
            <a:ext cx="4500594" cy="157163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6000760" y="3571876"/>
            <a:ext cx="2643206" cy="2143140"/>
            <a:chOff x="3857620" y="1643050"/>
            <a:chExt cx="2643206" cy="2143140"/>
          </a:xfrm>
        </p:grpSpPr>
        <p:pic>
          <p:nvPicPr>
            <p:cNvPr id="8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2"/>
            <a:srcRect l="26149" r="25459" b="60801"/>
            <a:stretch>
              <a:fillRect/>
            </a:stretch>
          </p:blipFill>
          <p:spPr bwMode="auto">
            <a:xfrm>
              <a:off x="3857620" y="1643050"/>
              <a:ext cx="2643206" cy="2143140"/>
            </a:xfrm>
            <a:prstGeom prst="rect">
              <a:avLst/>
            </a:prstGeom>
            <a:noFill/>
          </p:spPr>
        </p:pic>
        <p:sp>
          <p:nvSpPr>
            <p:cNvPr id="10" name="Obdélník 9"/>
            <p:cNvSpPr/>
            <p:nvPr/>
          </p:nvSpPr>
          <p:spPr bwMode="auto">
            <a:xfrm>
              <a:off x="4071934" y="2071678"/>
              <a:ext cx="857256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bdélník 10"/>
            <p:cNvSpPr/>
            <p:nvPr/>
          </p:nvSpPr>
          <p:spPr bwMode="auto">
            <a:xfrm>
              <a:off x="5429256" y="2071678"/>
              <a:ext cx="857256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bdélník 11"/>
            <p:cNvSpPr/>
            <p:nvPr/>
          </p:nvSpPr>
          <p:spPr bwMode="auto">
            <a:xfrm>
              <a:off x="4143372" y="3571876"/>
              <a:ext cx="857256" cy="14287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květů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700458" cy="5029200"/>
          </a:xfrm>
        </p:spPr>
        <p:txBody>
          <a:bodyPr/>
          <a:lstStyle/>
          <a:p>
            <a:r>
              <a:rPr lang="cs-CZ" b="1" dirty="0" err="1" smtClean="0"/>
              <a:t>jednopohlavné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samčí </a:t>
            </a:r>
          </a:p>
          <a:p>
            <a:pPr lvl="1"/>
            <a:r>
              <a:rPr lang="cs-CZ" dirty="0" smtClean="0"/>
              <a:t>samičí</a:t>
            </a:r>
          </a:p>
          <a:p>
            <a:r>
              <a:rPr lang="cs-CZ" b="1" dirty="0" err="1" smtClean="0"/>
              <a:t>oboupohlavné</a:t>
            </a:r>
            <a:r>
              <a:rPr lang="cs-CZ" b="1" dirty="0" smtClean="0"/>
              <a:t> </a:t>
            </a:r>
          </a:p>
          <a:p>
            <a:pPr lvl="1"/>
            <a:r>
              <a:rPr lang="cs-CZ" dirty="0" smtClean="0"/>
              <a:t>samčí i samičí</a:t>
            </a:r>
          </a:p>
          <a:p>
            <a:endParaRPr lang="cs-CZ" dirty="0"/>
          </a:p>
        </p:txBody>
      </p:sp>
      <p:pic>
        <p:nvPicPr>
          <p:cNvPr id="5122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2"/>
          <a:srcRect l="26149" r="25459" b="60801"/>
          <a:stretch>
            <a:fillRect/>
          </a:stretch>
        </p:blipFill>
        <p:spPr bwMode="auto">
          <a:xfrm>
            <a:off x="2071670" y="4429132"/>
            <a:ext cx="2643206" cy="2143140"/>
          </a:xfrm>
          <a:prstGeom prst="rect">
            <a:avLst/>
          </a:prstGeom>
          <a:noFill/>
        </p:spPr>
      </p:pic>
      <p:grpSp>
        <p:nvGrpSpPr>
          <p:cNvPr id="7" name="Skupina 6"/>
          <p:cNvGrpSpPr/>
          <p:nvPr/>
        </p:nvGrpSpPr>
        <p:grpSpPr>
          <a:xfrm>
            <a:off x="6000760" y="1142984"/>
            <a:ext cx="2643206" cy="2143140"/>
            <a:chOff x="5643570" y="1571612"/>
            <a:chExt cx="2643206" cy="2143140"/>
          </a:xfrm>
        </p:grpSpPr>
        <p:pic>
          <p:nvPicPr>
            <p:cNvPr id="5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2"/>
            <a:srcRect l="26149" r="25459" b="60801"/>
            <a:stretch>
              <a:fillRect/>
            </a:stretch>
          </p:blipFill>
          <p:spPr bwMode="auto">
            <a:xfrm>
              <a:off x="5643570" y="1571612"/>
              <a:ext cx="2643206" cy="2143140"/>
            </a:xfrm>
            <a:prstGeom prst="rect">
              <a:avLst/>
            </a:prstGeom>
            <a:noFill/>
          </p:spPr>
        </p:pic>
        <p:sp>
          <p:nvSpPr>
            <p:cNvPr id="6" name="Obdélník 5"/>
            <p:cNvSpPr/>
            <p:nvPr/>
          </p:nvSpPr>
          <p:spPr bwMode="auto">
            <a:xfrm>
              <a:off x="6715140" y="1785926"/>
              <a:ext cx="428628" cy="1857388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4" name="Přímá spojovací šipka 13"/>
          <p:cNvCxnSpPr/>
          <p:nvPr/>
        </p:nvCxnSpPr>
        <p:spPr bwMode="auto">
          <a:xfrm>
            <a:off x="2071670" y="2500306"/>
            <a:ext cx="4286280" cy="7143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 bwMode="auto">
          <a:xfrm>
            <a:off x="2143108" y="3000372"/>
            <a:ext cx="4857784" cy="114300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 bwMode="auto">
          <a:xfrm>
            <a:off x="2071670" y="4286256"/>
            <a:ext cx="1071570" cy="57150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Rostlina a květ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700326" cy="5029200"/>
          </a:xfrm>
        </p:spPr>
        <p:txBody>
          <a:bodyPr/>
          <a:lstStyle/>
          <a:p>
            <a:r>
              <a:rPr lang="cs-CZ" dirty="0" smtClean="0"/>
              <a:t>rostlina jednodomá</a:t>
            </a:r>
          </a:p>
          <a:p>
            <a:r>
              <a:rPr lang="cs-CZ" dirty="0" smtClean="0"/>
              <a:t>rostlina dvoudomá</a:t>
            </a:r>
            <a:endParaRPr lang="cs-CZ" dirty="0"/>
          </a:p>
        </p:txBody>
      </p:sp>
      <p:pic>
        <p:nvPicPr>
          <p:cNvPr id="6146" name="Picture 2" descr="C:\Documents and Settings\Venoušek\Dokumenty\VAŠEK\projekt_BiCh\podklady pro výuku\strom_model\strom4.jpg"/>
          <p:cNvPicPr>
            <a:picLocks noChangeAspect="1" noChangeArrowheads="1"/>
          </p:cNvPicPr>
          <p:nvPr/>
        </p:nvPicPr>
        <p:blipFill>
          <a:blip r:embed="rId2" cstate="print"/>
          <a:srcRect l="25390" r="24512"/>
          <a:stretch>
            <a:fillRect/>
          </a:stretch>
        </p:blipFill>
        <p:spPr bwMode="auto">
          <a:xfrm>
            <a:off x="6143636" y="357166"/>
            <a:ext cx="2642646" cy="3956214"/>
          </a:xfrm>
          <a:prstGeom prst="rect">
            <a:avLst/>
          </a:prstGeom>
          <a:noFill/>
        </p:spPr>
      </p:pic>
      <p:pic>
        <p:nvPicPr>
          <p:cNvPr id="5" name="Picture 2" descr="C:\Documents and Settings\Venoušek\Dokumenty\VAŠEK\projekt_BiCh\podklady pro výuku\strom_model\strom4.jpg"/>
          <p:cNvPicPr>
            <a:picLocks noChangeAspect="1" noChangeArrowheads="1"/>
          </p:cNvPicPr>
          <p:nvPr/>
        </p:nvPicPr>
        <p:blipFill>
          <a:blip r:embed="rId2" cstate="print"/>
          <a:srcRect l="25390" r="24512"/>
          <a:stretch>
            <a:fillRect/>
          </a:stretch>
        </p:blipFill>
        <p:spPr bwMode="auto">
          <a:xfrm>
            <a:off x="3286116" y="2643182"/>
            <a:ext cx="2642646" cy="3956214"/>
          </a:xfrm>
          <a:prstGeom prst="rect">
            <a:avLst/>
          </a:prstGeom>
          <a:noFill/>
        </p:spPr>
      </p:pic>
      <p:pic>
        <p:nvPicPr>
          <p:cNvPr id="6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3" cstate="print"/>
          <a:srcRect l="31381" t="7840" r="29383" b="60801"/>
          <a:stretch>
            <a:fillRect/>
          </a:stretch>
        </p:blipFill>
        <p:spPr bwMode="auto">
          <a:xfrm>
            <a:off x="4071934" y="4286256"/>
            <a:ext cx="900000" cy="720000"/>
          </a:xfrm>
          <a:prstGeom prst="rect">
            <a:avLst/>
          </a:prstGeom>
          <a:noFill/>
        </p:spPr>
      </p:pic>
      <p:grpSp>
        <p:nvGrpSpPr>
          <p:cNvPr id="10" name="Skupina 9"/>
          <p:cNvGrpSpPr>
            <a:grpSpLocks noChangeAspect="1"/>
          </p:cNvGrpSpPr>
          <p:nvPr/>
        </p:nvGrpSpPr>
        <p:grpSpPr>
          <a:xfrm>
            <a:off x="7929586" y="428604"/>
            <a:ext cx="495001" cy="1080000"/>
            <a:chOff x="4763988" y="2071678"/>
            <a:chExt cx="761262" cy="1714512"/>
          </a:xfrm>
        </p:grpSpPr>
        <p:pic>
          <p:nvPicPr>
            <p:cNvPr id="11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4" cstate="print"/>
            <a:srcRect l="43152" t="7840" r="43769" b="60801"/>
            <a:stretch>
              <a:fillRect/>
            </a:stretch>
          </p:blipFill>
          <p:spPr bwMode="auto">
            <a:xfrm>
              <a:off x="4786314" y="2071678"/>
              <a:ext cx="714380" cy="1714512"/>
            </a:xfrm>
            <a:prstGeom prst="rect">
              <a:avLst/>
            </a:prstGeom>
            <a:noFill/>
          </p:spPr>
        </p:pic>
        <p:sp>
          <p:nvSpPr>
            <p:cNvPr id="12" name="Obdélník 11"/>
            <p:cNvSpPr/>
            <p:nvPr/>
          </p:nvSpPr>
          <p:spPr bwMode="auto">
            <a:xfrm>
              <a:off x="4833195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5429256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bdélník 13"/>
            <p:cNvSpPr/>
            <p:nvPr/>
          </p:nvSpPr>
          <p:spPr bwMode="auto">
            <a:xfrm>
              <a:off x="4763988" y="3571876"/>
              <a:ext cx="236637" cy="14287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8" name="Skupina 17"/>
          <p:cNvGrpSpPr>
            <a:grpSpLocks noChangeAspect="1"/>
          </p:cNvGrpSpPr>
          <p:nvPr/>
        </p:nvGrpSpPr>
        <p:grpSpPr>
          <a:xfrm>
            <a:off x="6357950" y="571480"/>
            <a:ext cx="857143" cy="720000"/>
            <a:chOff x="1571604" y="1142984"/>
            <a:chExt cx="1785950" cy="1500198"/>
          </a:xfrm>
        </p:grpSpPr>
        <p:pic>
          <p:nvPicPr>
            <p:cNvPr id="8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5" cstate="print"/>
            <a:srcRect l="53615" t="11760" r="29383" b="60801"/>
            <a:stretch>
              <a:fillRect/>
            </a:stretch>
          </p:blipFill>
          <p:spPr bwMode="auto">
            <a:xfrm>
              <a:off x="2428860" y="1142984"/>
              <a:ext cx="928694" cy="1500198"/>
            </a:xfrm>
            <a:prstGeom prst="rect">
              <a:avLst/>
            </a:prstGeom>
            <a:noFill/>
          </p:spPr>
        </p:pic>
        <p:grpSp>
          <p:nvGrpSpPr>
            <p:cNvPr id="15" name="Skupina 14"/>
            <p:cNvGrpSpPr/>
            <p:nvPr/>
          </p:nvGrpSpPr>
          <p:grpSpPr>
            <a:xfrm>
              <a:off x="1571604" y="1142984"/>
              <a:ext cx="928694" cy="1500198"/>
              <a:chOff x="5857884" y="2214554"/>
              <a:chExt cx="928694" cy="1500198"/>
            </a:xfrm>
          </p:grpSpPr>
          <p:pic>
            <p:nvPicPr>
              <p:cNvPr id="16" name="Picture 2" descr="C:\Documents and Settings\Venoušek\Dokumenty\VAŠEK\Dumy\fotky\květ.bmp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0073" t="11760" r="52925" b="60801"/>
              <a:stretch>
                <a:fillRect/>
              </a:stretch>
            </p:blipFill>
            <p:spPr bwMode="auto">
              <a:xfrm>
                <a:off x="5857884" y="2214554"/>
                <a:ext cx="928694" cy="1500198"/>
              </a:xfrm>
              <a:prstGeom prst="rect">
                <a:avLst/>
              </a:prstGeom>
              <a:noFill/>
            </p:spPr>
          </p:pic>
          <p:sp>
            <p:nvSpPr>
              <p:cNvPr id="17" name="Obdélník 16"/>
              <p:cNvSpPr/>
              <p:nvPr/>
            </p:nvSpPr>
            <p:spPr bwMode="auto">
              <a:xfrm>
                <a:off x="6715140" y="2214554"/>
                <a:ext cx="71438" cy="1428760"/>
              </a:xfrm>
              <a:prstGeom prst="rect">
                <a:avLst/>
              </a:prstGeom>
              <a:solidFill>
                <a:schemeClr val="bg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9" name="Skupina 18"/>
          <p:cNvGrpSpPr>
            <a:grpSpLocks noChangeAspect="1"/>
          </p:cNvGrpSpPr>
          <p:nvPr/>
        </p:nvGrpSpPr>
        <p:grpSpPr>
          <a:xfrm>
            <a:off x="7000892" y="1428736"/>
            <a:ext cx="495001" cy="1080000"/>
            <a:chOff x="4763988" y="2071678"/>
            <a:chExt cx="761262" cy="1714512"/>
          </a:xfrm>
        </p:grpSpPr>
        <p:pic>
          <p:nvPicPr>
            <p:cNvPr id="20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4" cstate="print"/>
            <a:srcRect l="43152" t="7840" r="43769" b="60801"/>
            <a:stretch>
              <a:fillRect/>
            </a:stretch>
          </p:blipFill>
          <p:spPr bwMode="auto">
            <a:xfrm>
              <a:off x="4786314" y="2071678"/>
              <a:ext cx="714380" cy="1714512"/>
            </a:xfrm>
            <a:prstGeom prst="rect">
              <a:avLst/>
            </a:prstGeom>
            <a:noFill/>
          </p:spPr>
        </p:pic>
        <p:sp>
          <p:nvSpPr>
            <p:cNvPr id="21" name="Obdélník 20"/>
            <p:cNvSpPr/>
            <p:nvPr/>
          </p:nvSpPr>
          <p:spPr bwMode="auto">
            <a:xfrm>
              <a:off x="4833195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Obdélník 21"/>
            <p:cNvSpPr/>
            <p:nvPr/>
          </p:nvSpPr>
          <p:spPr bwMode="auto">
            <a:xfrm>
              <a:off x="5429256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Obdélník 22"/>
            <p:cNvSpPr/>
            <p:nvPr/>
          </p:nvSpPr>
          <p:spPr bwMode="auto">
            <a:xfrm>
              <a:off x="4763988" y="3571876"/>
              <a:ext cx="236637" cy="14287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4" name="Skupina 23"/>
          <p:cNvGrpSpPr>
            <a:grpSpLocks noChangeAspect="1"/>
          </p:cNvGrpSpPr>
          <p:nvPr/>
        </p:nvGrpSpPr>
        <p:grpSpPr>
          <a:xfrm>
            <a:off x="7715272" y="2143116"/>
            <a:ext cx="857143" cy="720000"/>
            <a:chOff x="1571604" y="1142984"/>
            <a:chExt cx="1785950" cy="1500198"/>
          </a:xfrm>
        </p:grpSpPr>
        <p:pic>
          <p:nvPicPr>
            <p:cNvPr id="25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5" cstate="print"/>
            <a:srcRect l="53615" t="11760" r="29383" b="60801"/>
            <a:stretch>
              <a:fillRect/>
            </a:stretch>
          </p:blipFill>
          <p:spPr bwMode="auto">
            <a:xfrm>
              <a:off x="2428860" y="1142984"/>
              <a:ext cx="928694" cy="1500198"/>
            </a:xfrm>
            <a:prstGeom prst="rect">
              <a:avLst/>
            </a:prstGeom>
            <a:noFill/>
          </p:spPr>
        </p:pic>
        <p:grpSp>
          <p:nvGrpSpPr>
            <p:cNvPr id="26" name="Skupina 14"/>
            <p:cNvGrpSpPr/>
            <p:nvPr/>
          </p:nvGrpSpPr>
          <p:grpSpPr>
            <a:xfrm>
              <a:off x="1571604" y="1142984"/>
              <a:ext cx="928694" cy="1500198"/>
              <a:chOff x="5857884" y="2214554"/>
              <a:chExt cx="928694" cy="1500198"/>
            </a:xfrm>
          </p:grpSpPr>
          <p:pic>
            <p:nvPicPr>
              <p:cNvPr id="27" name="Picture 2" descr="C:\Documents and Settings\Venoušek\Dokumenty\VAŠEK\Dumy\fotky\květ.bmp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0073" t="11760" r="52925" b="60801"/>
              <a:stretch>
                <a:fillRect/>
              </a:stretch>
            </p:blipFill>
            <p:spPr bwMode="auto">
              <a:xfrm>
                <a:off x="5857884" y="2214554"/>
                <a:ext cx="928694" cy="1500198"/>
              </a:xfrm>
              <a:prstGeom prst="rect">
                <a:avLst/>
              </a:prstGeom>
              <a:noFill/>
            </p:spPr>
          </p:pic>
          <p:sp>
            <p:nvSpPr>
              <p:cNvPr id="28" name="Obdélník 27"/>
              <p:cNvSpPr/>
              <p:nvPr/>
            </p:nvSpPr>
            <p:spPr bwMode="auto">
              <a:xfrm>
                <a:off x="6715140" y="2214554"/>
                <a:ext cx="71438" cy="1428760"/>
              </a:xfrm>
              <a:prstGeom prst="rect">
                <a:avLst/>
              </a:prstGeom>
              <a:solidFill>
                <a:schemeClr val="bg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pic>
        <p:nvPicPr>
          <p:cNvPr id="29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3" cstate="print"/>
          <a:srcRect l="31381" t="7840" r="29383" b="60801"/>
          <a:stretch>
            <a:fillRect/>
          </a:stretch>
        </p:blipFill>
        <p:spPr bwMode="auto">
          <a:xfrm>
            <a:off x="3357554" y="3071810"/>
            <a:ext cx="900000" cy="720000"/>
          </a:xfrm>
          <a:prstGeom prst="rect">
            <a:avLst/>
          </a:prstGeom>
          <a:noFill/>
        </p:spPr>
      </p:pic>
      <p:pic>
        <p:nvPicPr>
          <p:cNvPr id="30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3" cstate="print"/>
          <a:srcRect l="31381" t="7840" r="29383" b="60801"/>
          <a:stretch>
            <a:fillRect/>
          </a:stretch>
        </p:blipFill>
        <p:spPr bwMode="auto">
          <a:xfrm>
            <a:off x="4786314" y="2857496"/>
            <a:ext cx="900000" cy="720000"/>
          </a:xfrm>
          <a:prstGeom prst="rect">
            <a:avLst/>
          </a:prstGeom>
          <a:noFill/>
        </p:spPr>
      </p:pic>
      <p:pic>
        <p:nvPicPr>
          <p:cNvPr id="31" name="Picture 2" descr="C:\Documents and Settings\Venoušek\Dokumenty\VAŠEK\projekt_BiCh\podklady pro výuku\strom_model\strom4.jpg"/>
          <p:cNvPicPr>
            <a:picLocks noChangeAspect="1" noChangeArrowheads="1"/>
          </p:cNvPicPr>
          <p:nvPr/>
        </p:nvPicPr>
        <p:blipFill>
          <a:blip r:embed="rId2" cstate="print"/>
          <a:srcRect l="25390" r="24512"/>
          <a:stretch>
            <a:fillRect/>
          </a:stretch>
        </p:blipFill>
        <p:spPr bwMode="auto">
          <a:xfrm>
            <a:off x="6143636" y="357166"/>
            <a:ext cx="2642646" cy="3956214"/>
          </a:xfrm>
          <a:prstGeom prst="rect">
            <a:avLst/>
          </a:prstGeom>
          <a:noFill/>
        </p:spPr>
      </p:pic>
      <p:pic>
        <p:nvPicPr>
          <p:cNvPr id="32" name="Picture 2" descr="C:\Documents and Settings\Venoušek\Dokumenty\VAŠEK\projekt_BiCh\podklady pro výuku\strom_model\strom4.jpg"/>
          <p:cNvPicPr>
            <a:picLocks noChangeAspect="1" noChangeArrowheads="1"/>
          </p:cNvPicPr>
          <p:nvPr/>
        </p:nvPicPr>
        <p:blipFill>
          <a:blip r:embed="rId2" cstate="print"/>
          <a:srcRect l="25390" r="24512"/>
          <a:stretch>
            <a:fillRect/>
          </a:stretch>
        </p:blipFill>
        <p:spPr bwMode="auto">
          <a:xfrm>
            <a:off x="3286116" y="2643182"/>
            <a:ext cx="2642646" cy="3956214"/>
          </a:xfrm>
          <a:prstGeom prst="rect">
            <a:avLst/>
          </a:prstGeom>
          <a:noFill/>
        </p:spPr>
      </p:pic>
      <p:grpSp>
        <p:nvGrpSpPr>
          <p:cNvPr id="33" name="Skupina 32"/>
          <p:cNvGrpSpPr>
            <a:grpSpLocks noChangeAspect="1"/>
          </p:cNvGrpSpPr>
          <p:nvPr/>
        </p:nvGrpSpPr>
        <p:grpSpPr>
          <a:xfrm>
            <a:off x="4857752" y="3214686"/>
            <a:ext cx="857143" cy="720000"/>
            <a:chOff x="1571604" y="1142984"/>
            <a:chExt cx="1785950" cy="1500198"/>
          </a:xfrm>
        </p:grpSpPr>
        <p:pic>
          <p:nvPicPr>
            <p:cNvPr id="34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5" cstate="print"/>
            <a:srcRect l="53615" t="11760" r="29383" b="60801"/>
            <a:stretch>
              <a:fillRect/>
            </a:stretch>
          </p:blipFill>
          <p:spPr bwMode="auto">
            <a:xfrm>
              <a:off x="2428860" y="1142984"/>
              <a:ext cx="928694" cy="1500198"/>
            </a:xfrm>
            <a:prstGeom prst="rect">
              <a:avLst/>
            </a:prstGeom>
            <a:noFill/>
          </p:spPr>
        </p:pic>
        <p:grpSp>
          <p:nvGrpSpPr>
            <p:cNvPr id="35" name="Skupina 14"/>
            <p:cNvGrpSpPr/>
            <p:nvPr/>
          </p:nvGrpSpPr>
          <p:grpSpPr>
            <a:xfrm>
              <a:off x="1571604" y="1142984"/>
              <a:ext cx="928694" cy="1500198"/>
              <a:chOff x="5857884" y="2214554"/>
              <a:chExt cx="928694" cy="1500198"/>
            </a:xfrm>
          </p:grpSpPr>
          <p:pic>
            <p:nvPicPr>
              <p:cNvPr id="36" name="Picture 2" descr="C:\Documents and Settings\Venoušek\Dokumenty\VAŠEK\Dumy\fotky\květ.bmp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0073" t="11760" r="52925" b="60801"/>
              <a:stretch>
                <a:fillRect/>
              </a:stretch>
            </p:blipFill>
            <p:spPr bwMode="auto">
              <a:xfrm>
                <a:off x="5857884" y="2214554"/>
                <a:ext cx="928694" cy="1500198"/>
              </a:xfrm>
              <a:prstGeom prst="rect">
                <a:avLst/>
              </a:prstGeom>
              <a:noFill/>
            </p:spPr>
          </p:pic>
          <p:sp>
            <p:nvSpPr>
              <p:cNvPr id="37" name="Obdélník 36"/>
              <p:cNvSpPr/>
              <p:nvPr/>
            </p:nvSpPr>
            <p:spPr bwMode="auto">
              <a:xfrm>
                <a:off x="6715140" y="2214554"/>
                <a:ext cx="71438" cy="1428760"/>
              </a:xfrm>
              <a:prstGeom prst="rect">
                <a:avLst/>
              </a:prstGeom>
              <a:solidFill>
                <a:schemeClr val="bg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8" name="Skupina 37"/>
          <p:cNvGrpSpPr>
            <a:grpSpLocks noChangeAspect="1"/>
          </p:cNvGrpSpPr>
          <p:nvPr/>
        </p:nvGrpSpPr>
        <p:grpSpPr>
          <a:xfrm>
            <a:off x="3571868" y="3500438"/>
            <a:ext cx="857143" cy="720000"/>
            <a:chOff x="1571604" y="1142984"/>
            <a:chExt cx="1785950" cy="1500198"/>
          </a:xfrm>
        </p:grpSpPr>
        <p:pic>
          <p:nvPicPr>
            <p:cNvPr id="39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5" cstate="print"/>
            <a:srcRect l="53615" t="11760" r="29383" b="60801"/>
            <a:stretch>
              <a:fillRect/>
            </a:stretch>
          </p:blipFill>
          <p:spPr bwMode="auto">
            <a:xfrm>
              <a:off x="2428860" y="1142984"/>
              <a:ext cx="928694" cy="1500198"/>
            </a:xfrm>
            <a:prstGeom prst="rect">
              <a:avLst/>
            </a:prstGeom>
            <a:noFill/>
          </p:spPr>
        </p:pic>
        <p:grpSp>
          <p:nvGrpSpPr>
            <p:cNvPr id="40" name="Skupina 14"/>
            <p:cNvGrpSpPr/>
            <p:nvPr/>
          </p:nvGrpSpPr>
          <p:grpSpPr>
            <a:xfrm>
              <a:off x="1571604" y="1142984"/>
              <a:ext cx="928694" cy="1500198"/>
              <a:chOff x="5857884" y="2214554"/>
              <a:chExt cx="928694" cy="1500198"/>
            </a:xfrm>
          </p:grpSpPr>
          <p:pic>
            <p:nvPicPr>
              <p:cNvPr id="41" name="Picture 2" descr="C:\Documents and Settings\Venoušek\Dokumenty\VAŠEK\Dumy\fotky\květ.bmp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0073" t="11760" r="52925" b="60801"/>
              <a:stretch>
                <a:fillRect/>
              </a:stretch>
            </p:blipFill>
            <p:spPr bwMode="auto">
              <a:xfrm>
                <a:off x="5857884" y="2214554"/>
                <a:ext cx="928694" cy="1500198"/>
              </a:xfrm>
              <a:prstGeom prst="rect">
                <a:avLst/>
              </a:prstGeom>
              <a:noFill/>
            </p:spPr>
          </p:pic>
          <p:sp>
            <p:nvSpPr>
              <p:cNvPr id="42" name="Obdélník 41"/>
              <p:cNvSpPr/>
              <p:nvPr/>
            </p:nvSpPr>
            <p:spPr bwMode="auto">
              <a:xfrm>
                <a:off x="6715140" y="2214554"/>
                <a:ext cx="71438" cy="1428760"/>
              </a:xfrm>
              <a:prstGeom prst="rect">
                <a:avLst/>
              </a:prstGeom>
              <a:solidFill>
                <a:schemeClr val="bg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3" name="Skupina 42"/>
          <p:cNvGrpSpPr>
            <a:grpSpLocks noChangeAspect="1"/>
          </p:cNvGrpSpPr>
          <p:nvPr/>
        </p:nvGrpSpPr>
        <p:grpSpPr>
          <a:xfrm>
            <a:off x="6643702" y="1000108"/>
            <a:ext cx="495001" cy="1080000"/>
            <a:chOff x="4763988" y="2071678"/>
            <a:chExt cx="761262" cy="1714512"/>
          </a:xfrm>
        </p:grpSpPr>
        <p:pic>
          <p:nvPicPr>
            <p:cNvPr id="44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4" cstate="print"/>
            <a:srcRect l="43152" t="7840" r="43769" b="60801"/>
            <a:stretch>
              <a:fillRect/>
            </a:stretch>
          </p:blipFill>
          <p:spPr bwMode="auto">
            <a:xfrm>
              <a:off x="4786314" y="2071678"/>
              <a:ext cx="714380" cy="1714512"/>
            </a:xfrm>
            <a:prstGeom prst="rect">
              <a:avLst/>
            </a:prstGeom>
            <a:noFill/>
          </p:spPr>
        </p:pic>
        <p:sp>
          <p:nvSpPr>
            <p:cNvPr id="45" name="Obdélník 44"/>
            <p:cNvSpPr/>
            <p:nvPr/>
          </p:nvSpPr>
          <p:spPr bwMode="auto">
            <a:xfrm>
              <a:off x="4833195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Obdélník 45"/>
            <p:cNvSpPr/>
            <p:nvPr/>
          </p:nvSpPr>
          <p:spPr bwMode="auto">
            <a:xfrm>
              <a:off x="5429256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Obdélník 46"/>
            <p:cNvSpPr/>
            <p:nvPr/>
          </p:nvSpPr>
          <p:spPr bwMode="auto">
            <a:xfrm>
              <a:off x="4763988" y="3571876"/>
              <a:ext cx="236637" cy="14287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8" name="Skupina 47"/>
          <p:cNvGrpSpPr>
            <a:grpSpLocks noChangeAspect="1"/>
          </p:cNvGrpSpPr>
          <p:nvPr/>
        </p:nvGrpSpPr>
        <p:grpSpPr>
          <a:xfrm>
            <a:off x="7643834" y="714356"/>
            <a:ext cx="495001" cy="1080000"/>
            <a:chOff x="4763988" y="2071678"/>
            <a:chExt cx="761262" cy="1714512"/>
          </a:xfrm>
        </p:grpSpPr>
        <p:pic>
          <p:nvPicPr>
            <p:cNvPr id="49" name="Picture 2" descr="C:\Documents and Settings\Venoušek\Dokumenty\VAŠEK\Dumy\fotky\květ.bmp"/>
            <p:cNvPicPr>
              <a:picLocks noChangeAspect="1" noChangeArrowheads="1"/>
            </p:cNvPicPr>
            <p:nvPr/>
          </p:nvPicPr>
          <p:blipFill>
            <a:blip r:embed="rId4" cstate="print"/>
            <a:srcRect l="43152" t="7840" r="43769" b="60801"/>
            <a:stretch>
              <a:fillRect/>
            </a:stretch>
          </p:blipFill>
          <p:spPr bwMode="auto">
            <a:xfrm>
              <a:off x="4786314" y="2071678"/>
              <a:ext cx="714380" cy="1714512"/>
            </a:xfrm>
            <a:prstGeom prst="rect">
              <a:avLst/>
            </a:prstGeom>
            <a:noFill/>
          </p:spPr>
        </p:pic>
        <p:sp>
          <p:nvSpPr>
            <p:cNvPr id="50" name="Obdélník 49"/>
            <p:cNvSpPr/>
            <p:nvPr/>
          </p:nvSpPr>
          <p:spPr bwMode="auto">
            <a:xfrm>
              <a:off x="4833195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Obdélník 50"/>
            <p:cNvSpPr/>
            <p:nvPr/>
          </p:nvSpPr>
          <p:spPr bwMode="auto">
            <a:xfrm>
              <a:off x="5429256" y="2071678"/>
              <a:ext cx="95994" cy="164307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Obdélník 51"/>
            <p:cNvSpPr/>
            <p:nvPr/>
          </p:nvSpPr>
          <p:spPr bwMode="auto">
            <a:xfrm>
              <a:off x="4763988" y="3571876"/>
              <a:ext cx="236637" cy="14287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53" name="Přímá spojovací šipka 52"/>
          <p:cNvCxnSpPr/>
          <p:nvPr/>
        </p:nvCxnSpPr>
        <p:spPr bwMode="auto">
          <a:xfrm flipV="1">
            <a:off x="2786050" y="2143116"/>
            <a:ext cx="4071966" cy="357190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 bwMode="auto">
          <a:xfrm>
            <a:off x="2786050" y="2500306"/>
            <a:ext cx="1643074" cy="50006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 bwMode="auto">
          <a:xfrm flipV="1">
            <a:off x="2643174" y="2357430"/>
            <a:ext cx="4214842" cy="121444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 bwMode="auto">
          <a:xfrm rot="16200000" flipH="1">
            <a:off x="2643174" y="3571876"/>
            <a:ext cx="1143008" cy="114300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Šablona návrhu Zelenobílá abstrakce">
  <a:themeElements>
    <a:clrScheme name="Motiv sady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Zelenobílá abstrakce</Template>
  <TotalTime>1997</TotalTime>
  <Words>175</Words>
  <Application>Microsoft Office PowerPoint</Application>
  <PresentationFormat>Předvádění na obrazovce (4:3)</PresentationFormat>
  <Paragraphs>63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Šablona návrhu Zelenobílá abstrakce</vt:lpstr>
      <vt:lpstr>Snímek 1</vt:lpstr>
      <vt:lpstr>Generativní orgány rostlin</vt:lpstr>
      <vt:lpstr>Stavba květu</vt:lpstr>
      <vt:lpstr>Stavba květu</vt:lpstr>
      <vt:lpstr>Stavba květu</vt:lpstr>
      <vt:lpstr>Stavba květu</vt:lpstr>
      <vt:lpstr>Rozdělení květů</vt:lpstr>
      <vt:lpstr>Rostlina a květ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Botanika</dc:title>
  <dc:subject/>
  <dc:creator>*</dc:creator>
  <cp:keywords/>
  <dc:description/>
  <cp:lastModifiedBy>*</cp:lastModifiedBy>
  <cp:revision>94</cp:revision>
  <dcterms:created xsi:type="dcterms:W3CDTF">2013-02-24T07:02:51Z</dcterms:created>
  <dcterms:modified xsi:type="dcterms:W3CDTF">2013-05-30T21:35:21Z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TC011408001029</vt:lpwstr>
  </property>
</Properties>
</file>