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1"/>
  </p:notesMasterIdLst>
  <p:sldIdLst>
    <p:sldId id="260" r:id="rId2"/>
    <p:sldId id="256" r:id="rId3"/>
    <p:sldId id="257" r:id="rId4"/>
    <p:sldId id="261" r:id="rId5"/>
    <p:sldId id="258" r:id="rId6"/>
    <p:sldId id="259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D4"/>
    <a:srgbClr val="000066"/>
    <a:srgbClr val="3A5047"/>
    <a:srgbClr val="EAEAEA"/>
    <a:srgbClr val="C0C0C0"/>
    <a:srgbClr val="2D385D"/>
    <a:srgbClr val="827F08"/>
    <a:srgbClr val="A89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C73AC5-9C0E-4F0C-8699-732EA09D98F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273F-B040-4AB7-8537-8F64481D3FF8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21146A-CD0F-4842-B70E-2206AA4464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327F-4CAB-4812-BB74-5AB91A59A8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C96C2-A7E5-41B4-9DEA-D07B22D975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89A9-43AF-45E4-9968-33E2868B5A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D98CD-E76D-4F77-A1D9-C554CF446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5D31-493D-4A81-8ADD-8B47A9E88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8DAE-00D2-43E1-90B5-82947746A5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54F7-B1E0-43A4-9AEE-B91670AF43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F534-E4D8-4801-89E9-93CDE39C10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4CFD-3935-4BC1-8BCF-9929CBB7D0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B8AE-AB9E-40DA-BFAF-051F8D9CD8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A072E-055F-4527-8537-7991B9F89C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1689410"/>
              </p:ext>
            </p:extLst>
          </p:nvPr>
        </p:nvGraphicFramePr>
        <p:xfrm>
          <a:off x="413284" y="1704114"/>
          <a:ext cx="8280920" cy="5155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Vegetativní orgány rostlin – List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stavby listu,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doplněná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fotografiemi a fotografiemi z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mikroskopických preparátů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stavba listu, vnitřní stavba listu, pokožka, žilnatina, palisádový parenchym, houbový parenchym, metamorfózy listu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20.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1. 2013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Vegetativní orgány rostlin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15272" y="6143644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Hu1_7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listu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2986078" cy="5029200"/>
          </a:xfrm>
        </p:spPr>
        <p:txBody>
          <a:bodyPr/>
          <a:lstStyle/>
          <a:p>
            <a:r>
              <a:rPr lang="cs-CZ" dirty="0" smtClean="0"/>
              <a:t>dvě části</a:t>
            </a:r>
          </a:p>
          <a:p>
            <a:pPr lvl="1"/>
            <a:r>
              <a:rPr lang="cs-CZ" dirty="0" smtClean="0"/>
              <a:t>čepel (plochá)</a:t>
            </a:r>
          </a:p>
          <a:p>
            <a:pPr lvl="1"/>
            <a:r>
              <a:rPr lang="cs-CZ" dirty="0" smtClean="0"/>
              <a:t>řapík (stopkovitý)</a:t>
            </a:r>
          </a:p>
          <a:p>
            <a:endParaRPr lang="cs-CZ" dirty="0"/>
          </a:p>
        </p:txBody>
      </p:sp>
      <p:pic>
        <p:nvPicPr>
          <p:cNvPr id="4" name="Obrázek 3" descr="list.jpg"/>
          <p:cNvPicPr>
            <a:picLocks noChangeAspect="1"/>
          </p:cNvPicPr>
          <p:nvPr/>
        </p:nvPicPr>
        <p:blipFill>
          <a:blip r:embed="rId2"/>
          <a:srcRect l="3704" r="13580"/>
          <a:stretch>
            <a:fillRect/>
          </a:stretch>
        </p:blipFill>
        <p:spPr>
          <a:xfrm>
            <a:off x="3286116" y="1430606"/>
            <a:ext cx="5572164" cy="5052345"/>
          </a:xfrm>
          <a:prstGeom prst="rect">
            <a:avLst/>
          </a:prstGeom>
        </p:spPr>
      </p:pic>
      <p:cxnSp>
        <p:nvCxnSpPr>
          <p:cNvPr id="3074" name="AutoShape 2"/>
          <p:cNvCxnSpPr>
            <a:cxnSpLocks noChangeShapeType="1"/>
          </p:cNvCxnSpPr>
          <p:nvPr/>
        </p:nvCxnSpPr>
        <p:spPr bwMode="auto">
          <a:xfrm>
            <a:off x="2000232" y="2500306"/>
            <a:ext cx="3786214" cy="164307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2928926" y="2786058"/>
            <a:ext cx="3286148" cy="114300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listu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3557582" cy="5029200"/>
          </a:xfrm>
        </p:spPr>
        <p:txBody>
          <a:bodyPr/>
          <a:lstStyle/>
          <a:p>
            <a:r>
              <a:rPr lang="cs-CZ" dirty="0" smtClean="0"/>
              <a:t>pochva - spodní část může vytvořit pochvu (u trav)</a:t>
            </a:r>
          </a:p>
          <a:p>
            <a:r>
              <a:rPr lang="cs-CZ" dirty="0" smtClean="0"/>
              <a:t>palisty - vyrůstají z listu u stonku</a:t>
            </a:r>
          </a:p>
          <a:p>
            <a:r>
              <a:rPr lang="cs-CZ" dirty="0" smtClean="0"/>
              <a:t>dělohy - první listy rostliny (jedna, dvě nebo více)</a:t>
            </a:r>
          </a:p>
          <a:p>
            <a:endParaRPr lang="cs-CZ" dirty="0"/>
          </a:p>
        </p:txBody>
      </p:sp>
      <p:pic>
        <p:nvPicPr>
          <p:cNvPr id="4" name="Obrázek 3" descr="pochva.jpg"/>
          <p:cNvPicPr>
            <a:picLocks noChangeAspect="1"/>
          </p:cNvPicPr>
          <p:nvPr/>
        </p:nvPicPr>
        <p:blipFill>
          <a:blip r:embed="rId2"/>
          <a:srcRect r="15151"/>
          <a:stretch>
            <a:fillRect/>
          </a:stretch>
        </p:blipFill>
        <p:spPr>
          <a:xfrm>
            <a:off x="6357950" y="214290"/>
            <a:ext cx="2500330" cy="3929066"/>
          </a:xfrm>
          <a:prstGeom prst="rect">
            <a:avLst/>
          </a:prstGeom>
        </p:spPr>
      </p:pic>
      <p:pic>
        <p:nvPicPr>
          <p:cNvPr id="5" name="Obrázek 4" descr="palist.jpg"/>
          <p:cNvPicPr>
            <a:picLocks noChangeAspect="1"/>
          </p:cNvPicPr>
          <p:nvPr/>
        </p:nvPicPr>
        <p:blipFill>
          <a:blip r:embed="rId3"/>
          <a:srcRect t="32693"/>
          <a:stretch>
            <a:fillRect/>
          </a:stretch>
        </p:blipFill>
        <p:spPr>
          <a:xfrm>
            <a:off x="4000496" y="2643182"/>
            <a:ext cx="2786064" cy="2500306"/>
          </a:xfrm>
          <a:prstGeom prst="rect">
            <a:avLst/>
          </a:prstGeom>
        </p:spPr>
      </p:pic>
      <p:pic>
        <p:nvPicPr>
          <p:cNvPr id="6" name="Obrázek 5" descr="dělo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572008"/>
            <a:ext cx="2732532" cy="2048504"/>
          </a:xfrm>
          <a:prstGeom prst="rect">
            <a:avLst/>
          </a:prstGeom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flipV="1">
            <a:off x="2214546" y="1643050"/>
            <a:ext cx="6000792" cy="18573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3500430" y="3429000"/>
            <a:ext cx="2000264" cy="107157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flipV="1">
            <a:off x="1714480" y="6143644"/>
            <a:ext cx="4786346" cy="42862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stavba listu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714488"/>
            <a:ext cx="5000660" cy="5029200"/>
          </a:xfrm>
        </p:spPr>
        <p:txBody>
          <a:bodyPr/>
          <a:lstStyle/>
          <a:p>
            <a:r>
              <a:rPr lang="cs-CZ" b="1" dirty="0" smtClean="0"/>
              <a:t>svrchní a spodní pokožka</a:t>
            </a:r>
            <a:endParaRPr lang="cs-CZ" dirty="0" smtClean="0"/>
          </a:p>
          <a:p>
            <a:pPr lvl="1"/>
            <a:r>
              <a:rPr lang="cs-CZ" dirty="0" smtClean="0"/>
              <a:t>obsahuje průduchy, </a:t>
            </a:r>
            <a:r>
              <a:rPr lang="cs-CZ" dirty="0" err="1" smtClean="0"/>
              <a:t>trichomy</a:t>
            </a:r>
            <a:r>
              <a:rPr lang="cs-CZ" dirty="0" smtClean="0"/>
              <a:t>, hydatody</a:t>
            </a:r>
          </a:p>
          <a:p>
            <a:pPr lvl="1"/>
            <a:r>
              <a:rPr lang="cs-CZ" dirty="0" smtClean="0"/>
              <a:t>kryta kutikulou</a:t>
            </a:r>
          </a:p>
          <a:p>
            <a:r>
              <a:rPr lang="cs-CZ" b="1" dirty="0" smtClean="0"/>
              <a:t>palisádový parenchym</a:t>
            </a:r>
            <a:endParaRPr lang="cs-CZ" dirty="0" smtClean="0"/>
          </a:p>
          <a:p>
            <a:pPr lvl="1"/>
            <a:r>
              <a:rPr lang="cs-CZ" dirty="0" smtClean="0"/>
              <a:t>pod svrchní pokožkou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5716" name="Rectangle 1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188" name="Rectangle 1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214942" y="1214422"/>
            <a:ext cx="3624261" cy="544088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22" name="AutoShape 2"/>
          <p:cNvCxnSpPr>
            <a:cxnSpLocks noChangeShapeType="1"/>
          </p:cNvCxnSpPr>
          <p:nvPr/>
        </p:nvCxnSpPr>
        <p:spPr bwMode="auto">
          <a:xfrm>
            <a:off x="3929058" y="2071678"/>
            <a:ext cx="4500594" cy="207170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AutoShape 2"/>
          <p:cNvCxnSpPr>
            <a:cxnSpLocks noChangeShapeType="1"/>
          </p:cNvCxnSpPr>
          <p:nvPr/>
        </p:nvCxnSpPr>
        <p:spPr bwMode="auto">
          <a:xfrm flipV="1">
            <a:off x="3929058" y="1714488"/>
            <a:ext cx="3643338" cy="35719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AutoShape 2"/>
          <p:cNvCxnSpPr>
            <a:cxnSpLocks noChangeShapeType="1"/>
          </p:cNvCxnSpPr>
          <p:nvPr/>
        </p:nvCxnSpPr>
        <p:spPr bwMode="auto">
          <a:xfrm rot="5400000" flipH="1" flipV="1">
            <a:off x="5072066" y="3857628"/>
            <a:ext cx="642942" cy="64294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stavba listu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557714" cy="5029200"/>
          </a:xfrm>
        </p:spPr>
        <p:txBody>
          <a:bodyPr/>
          <a:lstStyle/>
          <a:p>
            <a:r>
              <a:rPr lang="cs-CZ" b="1" dirty="0" smtClean="0"/>
              <a:t>houbový parenchym</a:t>
            </a:r>
            <a:endParaRPr lang="cs-CZ" dirty="0" smtClean="0"/>
          </a:p>
          <a:p>
            <a:pPr lvl="1"/>
            <a:r>
              <a:rPr lang="cs-CZ" dirty="0" smtClean="0"/>
              <a:t>velké mezibuněčné prostory - spojené s průduchy</a:t>
            </a:r>
          </a:p>
          <a:p>
            <a:r>
              <a:rPr lang="cs-CZ" b="1" dirty="0" smtClean="0"/>
              <a:t>vodivá pletiva (žilnatina)</a:t>
            </a:r>
            <a:endParaRPr lang="cs-CZ" dirty="0" smtClean="0"/>
          </a:p>
          <a:p>
            <a:pPr lvl="1"/>
            <a:r>
              <a:rPr lang="cs-CZ" dirty="0" smtClean="0"/>
              <a:t>funkce vodivá a mechanická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214942" y="1214422"/>
            <a:ext cx="3624261" cy="544088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4714876" y="2000240"/>
            <a:ext cx="2428892" cy="214314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flipV="1">
            <a:off x="2857488" y="2786058"/>
            <a:ext cx="5286412" cy="164307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a metamorfózy listů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3128954" cy="5029200"/>
          </a:xfrm>
        </p:spPr>
        <p:txBody>
          <a:bodyPr/>
          <a:lstStyle/>
          <a:p>
            <a:r>
              <a:rPr lang="cs-CZ" b="1" dirty="0" smtClean="0"/>
              <a:t>asimilace</a:t>
            </a:r>
            <a:endParaRPr lang="cs-CZ" dirty="0" smtClean="0"/>
          </a:p>
          <a:p>
            <a:pPr lvl="1"/>
            <a:r>
              <a:rPr lang="cs-CZ" dirty="0" smtClean="0"/>
              <a:t>syntéza organických látek</a:t>
            </a:r>
          </a:p>
          <a:p>
            <a:r>
              <a:rPr lang="cs-CZ" b="1" dirty="0" smtClean="0"/>
              <a:t>transpirace</a:t>
            </a:r>
            <a:endParaRPr lang="cs-CZ" dirty="0" smtClean="0"/>
          </a:p>
          <a:p>
            <a:pPr lvl="1"/>
            <a:r>
              <a:rPr lang="cs-CZ" dirty="0" smtClean="0"/>
              <a:t>odpařování vody pomocí průduchů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is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428736"/>
            <a:ext cx="3750128" cy="2498523"/>
          </a:xfrm>
          <a:prstGeom prst="rect">
            <a:avLst/>
          </a:prstGeom>
        </p:spPr>
      </p:pic>
      <p:pic>
        <p:nvPicPr>
          <p:cNvPr id="5" name="Obrázek 4" descr="průduch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00504"/>
            <a:ext cx="3714776" cy="2289231"/>
          </a:xfrm>
          <a:prstGeom prst="rect">
            <a:avLst/>
          </a:prstGeom>
        </p:spPr>
      </p:pic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2714612" y="5357826"/>
            <a:ext cx="3857652" cy="42862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2714612" y="4357694"/>
            <a:ext cx="3429024" cy="100013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a metamorfózy listů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843466" cy="5029200"/>
          </a:xfrm>
        </p:spPr>
        <p:txBody>
          <a:bodyPr/>
          <a:lstStyle/>
          <a:p>
            <a:r>
              <a:rPr lang="cs-CZ" b="1" dirty="0" smtClean="0"/>
              <a:t>zásobní funkce</a:t>
            </a:r>
            <a:endParaRPr lang="cs-CZ" dirty="0" smtClean="0"/>
          </a:p>
          <a:p>
            <a:pPr lvl="1"/>
            <a:r>
              <a:rPr lang="cs-CZ" dirty="0" smtClean="0"/>
              <a:t>hromadění zásobních látek (cibule)</a:t>
            </a:r>
          </a:p>
          <a:p>
            <a:r>
              <a:rPr lang="cs-CZ" b="1" dirty="0" smtClean="0"/>
              <a:t>krycí funkce</a:t>
            </a:r>
            <a:endParaRPr lang="cs-CZ" dirty="0" smtClean="0"/>
          </a:p>
          <a:p>
            <a:pPr lvl="1"/>
            <a:r>
              <a:rPr lang="cs-CZ" dirty="0" smtClean="0"/>
              <a:t>šupinky na oddencích a pupenech</a:t>
            </a:r>
          </a:p>
          <a:p>
            <a:pPr lvl="1"/>
            <a:r>
              <a:rPr lang="cs-CZ" dirty="0" smtClean="0"/>
              <a:t>trny</a:t>
            </a:r>
          </a:p>
          <a:p>
            <a:endParaRPr lang="cs-CZ" dirty="0"/>
          </a:p>
        </p:txBody>
      </p:sp>
      <p:pic>
        <p:nvPicPr>
          <p:cNvPr id="4" name="Obrázek 13" descr="cibul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636" y="1285860"/>
            <a:ext cx="2368872" cy="27860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Obrázek 12" descr="trn.jp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86516" y="4338637"/>
            <a:ext cx="2876550" cy="21621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Obrázek 11" descr="pupen.jpg"/>
          <p:cNvPicPr/>
          <p:nvPr/>
        </p:nvPicPr>
        <p:blipFill>
          <a:blip r:embed="rId4" cstate="print"/>
          <a:srcRect t="21586"/>
          <a:stretch>
            <a:fillRect/>
          </a:stretch>
        </p:blipFill>
        <p:spPr>
          <a:xfrm>
            <a:off x="3428992" y="4357694"/>
            <a:ext cx="2876550" cy="16954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>
            <a:off x="3143240" y="3000372"/>
            <a:ext cx="3357586" cy="714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>
            <a:off x="2786050" y="4500570"/>
            <a:ext cx="1285884" cy="28575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1785918" y="5072074"/>
            <a:ext cx="5214974" cy="71438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a metamorfózy listů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772028" cy="5029200"/>
          </a:xfrm>
        </p:spPr>
        <p:txBody>
          <a:bodyPr/>
          <a:lstStyle/>
          <a:p>
            <a:r>
              <a:rPr lang="cs-CZ" b="1" dirty="0" smtClean="0"/>
              <a:t>upínací funkce</a:t>
            </a:r>
            <a:endParaRPr lang="cs-CZ" dirty="0" smtClean="0"/>
          </a:p>
          <a:p>
            <a:pPr lvl="1"/>
            <a:r>
              <a:rPr lang="cs-CZ" dirty="0" smtClean="0"/>
              <a:t>úponky (hrách, vikev)</a:t>
            </a:r>
          </a:p>
          <a:p>
            <a:r>
              <a:rPr lang="cs-CZ" b="1" dirty="0" smtClean="0"/>
              <a:t>lapací zařízení (láčkovka)</a:t>
            </a:r>
            <a:endParaRPr lang="cs-CZ" dirty="0" smtClean="0"/>
          </a:p>
          <a:p>
            <a:pPr lvl="1"/>
            <a:r>
              <a:rPr lang="cs-CZ" dirty="0" smtClean="0"/>
              <a:t>lepkavé </a:t>
            </a:r>
            <a:r>
              <a:rPr lang="cs-CZ" dirty="0" err="1" smtClean="0"/>
              <a:t>trichomy</a:t>
            </a:r>
            <a:r>
              <a:rPr lang="cs-CZ" dirty="0" smtClean="0"/>
              <a:t> (rosnatka)</a:t>
            </a:r>
          </a:p>
          <a:p>
            <a:r>
              <a:rPr lang="cs-CZ" b="1" dirty="0" smtClean="0"/>
              <a:t>květy</a:t>
            </a:r>
            <a:endParaRPr lang="cs-CZ" dirty="0" smtClean="0"/>
          </a:p>
          <a:p>
            <a:pPr lvl="1"/>
            <a:r>
              <a:rPr lang="cs-CZ" dirty="0" smtClean="0"/>
              <a:t>přeměna listů v květní obaly (barva)</a:t>
            </a:r>
            <a:endParaRPr lang="cs-CZ" dirty="0"/>
          </a:p>
        </p:txBody>
      </p:sp>
      <p:pic>
        <p:nvPicPr>
          <p:cNvPr id="4" name="Obrázek 14" descr="hrách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143640" y="1571610"/>
            <a:ext cx="2876550" cy="21621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Obrázek 0" descr="tulipa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7950" y="4643446"/>
            <a:ext cx="2400300" cy="180022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Obrázek 5" descr="rosnatka.jpg"/>
          <p:cNvPicPr>
            <a:picLocks noChangeAspect="1"/>
          </p:cNvPicPr>
          <p:nvPr/>
        </p:nvPicPr>
        <p:blipFill>
          <a:blip r:embed="rId4"/>
          <a:srcRect l="5000" t="11250" r="14375" b="43750"/>
          <a:stretch>
            <a:fillRect/>
          </a:stretch>
        </p:blipFill>
        <p:spPr>
          <a:xfrm>
            <a:off x="4071934" y="3071810"/>
            <a:ext cx="2559862" cy="21431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flipV="1">
            <a:off x="2786050" y="4357694"/>
            <a:ext cx="1571636" cy="21431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4500562" y="2285992"/>
            <a:ext cx="2500330" cy="28575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flipV="1">
            <a:off x="3214678" y="6000768"/>
            <a:ext cx="3643338" cy="714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2069</TotalTime>
  <Words>206</Words>
  <Application>Microsoft Office PowerPoint</Application>
  <PresentationFormat>Předvádění na obrazovce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Šablona návrhu Zelenobílá abstrakce</vt:lpstr>
      <vt:lpstr>Snímek 1</vt:lpstr>
      <vt:lpstr>Vegetativní orgány rostlin</vt:lpstr>
      <vt:lpstr>Stavba listu</vt:lpstr>
      <vt:lpstr>Stavba listu</vt:lpstr>
      <vt:lpstr>Vnitřní stavba listu</vt:lpstr>
      <vt:lpstr>Vnitřní stavba listu</vt:lpstr>
      <vt:lpstr>Funkce a metamorfózy listů</vt:lpstr>
      <vt:lpstr>Funkce a metamorfózy listů</vt:lpstr>
      <vt:lpstr>Funkce a metamorfózy listů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subject/>
  <dc:creator>*</dc:creator>
  <cp:keywords/>
  <dc:description/>
  <cp:lastModifiedBy>*</cp:lastModifiedBy>
  <cp:revision>103</cp:revision>
  <dcterms:created xsi:type="dcterms:W3CDTF">2013-02-24T07:02:51Z</dcterms:created>
  <dcterms:modified xsi:type="dcterms:W3CDTF">2014-02-11T23:11:11Z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