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260" r:id="rId2"/>
    <p:sldId id="256" r:id="rId3"/>
    <p:sldId id="258" r:id="rId4"/>
    <p:sldId id="257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100" d="100"/>
          <a:sy n="100" d="100"/>
        </p:scale>
        <p:origin x="-7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73AC5-9C0E-4F0C-8699-732EA09D98F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73F-B040-4AB7-8537-8F64481D3FF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21146A-CD0F-4842-B70E-2206AA4464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27F-4CAB-4812-BB74-5AB91A59A8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96C2-A7E5-41B4-9DEA-D07B22D975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89A9-43AF-45E4-9968-33E2868B5A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98CD-E76D-4F77-A1D9-C554CF446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5D31-493D-4A81-8ADD-8B47A9E88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8DAE-00D2-43E1-90B5-82947746A5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54F7-B1E0-43A4-9AEE-B91670AF43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F534-E4D8-4801-89E9-93CDE39C10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4CFD-3935-4BC1-8BCF-9929CBB7D0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B8AE-AB9E-40DA-BFAF-051F8D9CD8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A072E-055F-4527-8537-7991B9F89C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15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Vegetativní orgány rostlin – Stonek 2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větvení stonku a metamorfóz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stonku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doplněná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nákresy a fotografiemi.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postranní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monopodiální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sympodiální větvení, vidličnaté větvení, metamorfózy stonku,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fotografie metamorfóz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15. 1. 2013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Vegetativní orgány rostlin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Stonek II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72396" y="6143644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smtClean="0">
                <a:latin typeface="Arial Black" pitchFamily="34" charset="0"/>
              </a:rPr>
              <a:t>Hu1_6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Větvení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486276" cy="5029200"/>
          </a:xfrm>
        </p:spPr>
        <p:txBody>
          <a:bodyPr/>
          <a:lstStyle/>
          <a:p>
            <a:r>
              <a:rPr lang="cs-CZ" dirty="0" smtClean="0"/>
              <a:t>postranní (u většiny cévnatých rostlin)</a:t>
            </a:r>
          </a:p>
          <a:p>
            <a:pPr lvl="1"/>
            <a:r>
              <a:rPr lang="cs-CZ" dirty="0" err="1" smtClean="0"/>
              <a:t>monopodiální</a:t>
            </a:r>
            <a:r>
              <a:rPr lang="cs-CZ" dirty="0" smtClean="0"/>
              <a:t> - postranní větve nepřerůstají hlavní stonek</a:t>
            </a:r>
          </a:p>
          <a:p>
            <a:pPr lvl="1"/>
            <a:r>
              <a:rPr lang="cs-CZ" dirty="0" smtClean="0"/>
              <a:t>sympodiální - postranní stonek přerůstá hlavní a pokračuje v jeho směru</a:t>
            </a:r>
          </a:p>
          <a:p>
            <a:endParaRPr lang="cs-CZ" dirty="0"/>
          </a:p>
        </p:txBody>
      </p:sp>
      <p:grpSp>
        <p:nvGrpSpPr>
          <p:cNvPr id="109" name="Skupina 108"/>
          <p:cNvGrpSpPr/>
          <p:nvPr/>
        </p:nvGrpSpPr>
        <p:grpSpPr>
          <a:xfrm>
            <a:off x="6215074" y="1785926"/>
            <a:ext cx="2571768" cy="2571768"/>
            <a:chOff x="4714876" y="1714488"/>
            <a:chExt cx="2571768" cy="2571768"/>
          </a:xfrm>
        </p:grpSpPr>
        <p:sp>
          <p:nvSpPr>
            <p:cNvPr id="106" name="Obdélník 105"/>
            <p:cNvSpPr/>
            <p:nvPr/>
          </p:nvSpPr>
          <p:spPr bwMode="auto">
            <a:xfrm>
              <a:off x="4714876" y="1714488"/>
              <a:ext cx="2571768" cy="2571768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145" name="Group 1"/>
            <p:cNvGrpSpPr>
              <a:grpSpLocks/>
            </p:cNvGrpSpPr>
            <p:nvPr/>
          </p:nvGrpSpPr>
          <p:grpSpPr bwMode="auto">
            <a:xfrm>
              <a:off x="4786314" y="1785926"/>
              <a:ext cx="2314575" cy="2355850"/>
              <a:chOff x="2565" y="21"/>
              <a:chExt cx="2893" cy="2944"/>
            </a:xfrm>
          </p:grpSpPr>
          <p:grpSp>
            <p:nvGrpSpPr>
              <p:cNvPr id="6146" name="Group 2"/>
              <p:cNvGrpSpPr>
                <a:grpSpLocks/>
              </p:cNvGrpSpPr>
              <p:nvPr/>
            </p:nvGrpSpPr>
            <p:grpSpPr bwMode="auto">
              <a:xfrm>
                <a:off x="2565" y="21"/>
                <a:ext cx="2893" cy="2944"/>
                <a:chOff x="2565" y="21"/>
                <a:chExt cx="2893" cy="2944"/>
              </a:xfrm>
            </p:grpSpPr>
            <p:grpSp>
              <p:nvGrpSpPr>
                <p:cNvPr id="6147" name="Group 3"/>
                <p:cNvGrpSpPr>
                  <a:grpSpLocks/>
                </p:cNvGrpSpPr>
                <p:nvPr/>
              </p:nvGrpSpPr>
              <p:grpSpPr bwMode="auto">
                <a:xfrm>
                  <a:off x="4040" y="21"/>
                  <a:ext cx="113" cy="2944"/>
                  <a:chOff x="3237" y="-32"/>
                  <a:chExt cx="114" cy="2944"/>
                </a:xfrm>
              </p:grpSpPr>
              <p:sp>
                <p:nvSpPr>
                  <p:cNvPr id="6148" name="Arc 4"/>
                  <p:cNvSpPr>
                    <a:spLocks/>
                  </p:cNvSpPr>
                  <p:nvPr/>
                </p:nvSpPr>
                <p:spPr bwMode="auto">
                  <a:xfrm flipH="1">
                    <a:off x="3237" y="-32"/>
                    <a:ext cx="56" cy="29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149" name="Arc 5"/>
                  <p:cNvSpPr>
                    <a:spLocks/>
                  </p:cNvSpPr>
                  <p:nvPr/>
                </p:nvSpPr>
                <p:spPr bwMode="auto">
                  <a:xfrm>
                    <a:off x="3293" y="-32"/>
                    <a:ext cx="58" cy="29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150" name="Arc 6"/>
                <p:cNvSpPr>
                  <a:spLocks/>
                </p:cNvSpPr>
                <p:nvPr/>
              </p:nvSpPr>
              <p:spPr bwMode="auto">
                <a:xfrm rot="17405023" flipH="1">
                  <a:off x="3245" y="1553"/>
                  <a:ext cx="186" cy="154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1" name="Arc 7"/>
                <p:cNvSpPr>
                  <a:spLocks/>
                </p:cNvSpPr>
                <p:nvPr/>
              </p:nvSpPr>
              <p:spPr bwMode="auto">
                <a:xfrm rot="17405023" flipH="1">
                  <a:off x="3290" y="1521"/>
                  <a:ext cx="92" cy="151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2" name="Arc 8"/>
                <p:cNvSpPr>
                  <a:spLocks/>
                </p:cNvSpPr>
                <p:nvPr/>
              </p:nvSpPr>
              <p:spPr bwMode="auto">
                <a:xfrm rot="4404719">
                  <a:off x="4693" y="1345"/>
                  <a:ext cx="176" cy="135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3" name="Arc 9"/>
                <p:cNvSpPr>
                  <a:spLocks/>
                </p:cNvSpPr>
                <p:nvPr/>
              </p:nvSpPr>
              <p:spPr bwMode="auto">
                <a:xfrm rot="4404719">
                  <a:off x="4737" y="1311"/>
                  <a:ext cx="87" cy="132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4" name="Arc 10"/>
                <p:cNvSpPr>
                  <a:spLocks/>
                </p:cNvSpPr>
                <p:nvPr/>
              </p:nvSpPr>
              <p:spPr bwMode="auto">
                <a:xfrm rot="17405023" flipH="1">
                  <a:off x="3667" y="487"/>
                  <a:ext cx="92" cy="76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5" name="Arc 11"/>
                <p:cNvSpPr>
                  <a:spLocks/>
                </p:cNvSpPr>
                <p:nvPr/>
              </p:nvSpPr>
              <p:spPr bwMode="auto">
                <a:xfrm rot="17405023" flipH="1">
                  <a:off x="3688" y="462"/>
                  <a:ext cx="56" cy="75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6" name="Arc 12"/>
                <p:cNvSpPr>
                  <a:spLocks/>
                </p:cNvSpPr>
                <p:nvPr/>
              </p:nvSpPr>
              <p:spPr bwMode="auto">
                <a:xfrm rot="17405023" flipH="1">
                  <a:off x="3466" y="1016"/>
                  <a:ext cx="138" cy="114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7" name="Arc 13"/>
                <p:cNvSpPr>
                  <a:spLocks/>
                </p:cNvSpPr>
                <p:nvPr/>
              </p:nvSpPr>
              <p:spPr bwMode="auto">
                <a:xfrm rot="17405023" flipH="1">
                  <a:off x="3500" y="991"/>
                  <a:ext cx="68" cy="111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8" name="Arc 14"/>
                <p:cNvSpPr>
                  <a:spLocks/>
                </p:cNvSpPr>
                <p:nvPr/>
              </p:nvSpPr>
              <p:spPr bwMode="auto">
                <a:xfrm rot="4404719">
                  <a:off x="4525" y="804"/>
                  <a:ext cx="122" cy="9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59" name="Arc 15"/>
                <p:cNvSpPr>
                  <a:spLocks/>
                </p:cNvSpPr>
                <p:nvPr/>
              </p:nvSpPr>
              <p:spPr bwMode="auto">
                <a:xfrm rot="4404719">
                  <a:off x="4552" y="778"/>
                  <a:ext cx="60" cy="93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6160" name="Group 16"/>
                <p:cNvGrpSpPr>
                  <a:grpSpLocks/>
                </p:cNvGrpSpPr>
                <p:nvPr/>
              </p:nvGrpSpPr>
              <p:grpSpPr bwMode="auto">
                <a:xfrm>
                  <a:off x="4106" y="412"/>
                  <a:ext cx="495" cy="64"/>
                  <a:chOff x="4106" y="412"/>
                  <a:chExt cx="495" cy="64"/>
                </a:xfrm>
              </p:grpSpPr>
              <p:sp>
                <p:nvSpPr>
                  <p:cNvPr id="6161" name="Arc 17"/>
                  <p:cNvSpPr>
                    <a:spLocks/>
                  </p:cNvSpPr>
                  <p:nvPr/>
                </p:nvSpPr>
                <p:spPr bwMode="auto">
                  <a:xfrm rot="4404719">
                    <a:off x="4324" y="199"/>
                    <a:ext cx="64" cy="49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162" name="Arc 18"/>
                  <p:cNvSpPr>
                    <a:spLocks/>
                  </p:cNvSpPr>
                  <p:nvPr/>
                </p:nvSpPr>
                <p:spPr bwMode="auto">
                  <a:xfrm rot="4404719">
                    <a:off x="4335" y="183"/>
                    <a:ext cx="32" cy="49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163" name="Group 19"/>
              <p:cNvGrpSpPr>
                <a:grpSpLocks/>
              </p:cNvGrpSpPr>
              <p:nvPr/>
            </p:nvGrpSpPr>
            <p:grpSpPr bwMode="auto">
              <a:xfrm rot="-5144995">
                <a:off x="3850" y="913"/>
                <a:ext cx="114" cy="277"/>
                <a:chOff x="5967" y="298"/>
                <a:chExt cx="113" cy="275"/>
              </a:xfrm>
            </p:grpSpPr>
            <p:grpSp>
              <p:nvGrpSpPr>
                <p:cNvPr id="6164" name="Group 20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165" name="Arc 21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166" name="Arc 22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167" name="Arc 23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168" name="Group 24"/>
              <p:cNvGrpSpPr>
                <a:grpSpLocks/>
              </p:cNvGrpSpPr>
              <p:nvPr/>
            </p:nvGrpSpPr>
            <p:grpSpPr bwMode="auto">
              <a:xfrm rot="5139574" flipH="1">
                <a:off x="4204" y="401"/>
                <a:ext cx="100" cy="273"/>
                <a:chOff x="5967" y="298"/>
                <a:chExt cx="113" cy="275"/>
              </a:xfrm>
            </p:grpSpPr>
            <p:sp>
              <p:nvSpPr>
                <p:cNvPr id="6169" name="Arc 25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6170" name="Arc 26"/>
                <p:cNvSpPr>
                  <a:spLocks/>
                </p:cNvSpPr>
                <p:nvPr/>
              </p:nvSpPr>
              <p:spPr bwMode="auto">
                <a:xfrm flipH="1">
                  <a:off x="6024" y="298"/>
                  <a:ext cx="56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171" name="Group 27"/>
              <p:cNvGrpSpPr>
                <a:grpSpLocks/>
              </p:cNvGrpSpPr>
              <p:nvPr/>
            </p:nvGrpSpPr>
            <p:grpSpPr bwMode="auto">
              <a:xfrm rot="-5144995">
                <a:off x="3852" y="1706"/>
                <a:ext cx="113" cy="277"/>
                <a:chOff x="5967" y="298"/>
                <a:chExt cx="113" cy="275"/>
              </a:xfrm>
            </p:grpSpPr>
            <p:grpSp>
              <p:nvGrpSpPr>
                <p:cNvPr id="6172" name="Group 28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173" name="Arc 29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174" name="Arc 30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175" name="Arc 31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176" name="Group 32"/>
              <p:cNvGrpSpPr>
                <a:grpSpLocks/>
              </p:cNvGrpSpPr>
              <p:nvPr/>
            </p:nvGrpSpPr>
            <p:grpSpPr bwMode="auto">
              <a:xfrm rot="-5144995">
                <a:off x="3854" y="2542"/>
                <a:ext cx="114" cy="277"/>
                <a:chOff x="5967" y="298"/>
                <a:chExt cx="113" cy="275"/>
              </a:xfrm>
            </p:grpSpPr>
            <p:grpSp>
              <p:nvGrpSpPr>
                <p:cNvPr id="6177" name="Group 33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178" name="Arc 34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179" name="Arc 35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180" name="Arc 36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181" name="Group 37"/>
              <p:cNvGrpSpPr>
                <a:grpSpLocks/>
              </p:cNvGrpSpPr>
              <p:nvPr/>
            </p:nvGrpSpPr>
            <p:grpSpPr bwMode="auto">
              <a:xfrm rot="5139574" flipH="1">
                <a:off x="4234" y="1333"/>
                <a:ext cx="100" cy="273"/>
                <a:chOff x="5967" y="298"/>
                <a:chExt cx="113" cy="275"/>
              </a:xfrm>
            </p:grpSpPr>
            <p:grpSp>
              <p:nvGrpSpPr>
                <p:cNvPr id="6182" name="Group 38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183" name="Arc 39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184" name="Arc 40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185" name="Arc 41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186" name="Group 42"/>
              <p:cNvGrpSpPr>
                <a:grpSpLocks/>
              </p:cNvGrpSpPr>
              <p:nvPr/>
            </p:nvGrpSpPr>
            <p:grpSpPr bwMode="auto">
              <a:xfrm rot="5139574" flipH="1">
                <a:off x="4240" y="2174"/>
                <a:ext cx="100" cy="273"/>
                <a:chOff x="5967" y="298"/>
                <a:chExt cx="113" cy="275"/>
              </a:xfrm>
            </p:grpSpPr>
            <p:grpSp>
              <p:nvGrpSpPr>
                <p:cNvPr id="6187" name="Group 43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188" name="Arc 44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189" name="Arc 45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190" name="Arc 46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108" name="Skupina 107"/>
          <p:cNvGrpSpPr/>
          <p:nvPr/>
        </p:nvGrpSpPr>
        <p:grpSpPr>
          <a:xfrm>
            <a:off x="4214810" y="3143248"/>
            <a:ext cx="1714512" cy="3571900"/>
            <a:chOff x="6929454" y="3143248"/>
            <a:chExt cx="1714512" cy="3571900"/>
          </a:xfrm>
        </p:grpSpPr>
        <p:sp>
          <p:nvSpPr>
            <p:cNvPr id="107" name="Obdélník 106"/>
            <p:cNvSpPr/>
            <p:nvPr/>
          </p:nvSpPr>
          <p:spPr bwMode="auto">
            <a:xfrm>
              <a:off x="6929454" y="3143248"/>
              <a:ext cx="1714512" cy="357190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191" name="Group 47"/>
            <p:cNvGrpSpPr>
              <a:grpSpLocks/>
            </p:cNvGrpSpPr>
            <p:nvPr/>
          </p:nvGrpSpPr>
          <p:grpSpPr bwMode="auto">
            <a:xfrm>
              <a:off x="7143768" y="3357562"/>
              <a:ext cx="1250950" cy="3195637"/>
              <a:chOff x="6229" y="3243"/>
              <a:chExt cx="1564" cy="3993"/>
            </a:xfrm>
          </p:grpSpPr>
          <p:grpSp>
            <p:nvGrpSpPr>
              <p:cNvPr id="6192" name="Group 48"/>
              <p:cNvGrpSpPr>
                <a:grpSpLocks/>
              </p:cNvGrpSpPr>
              <p:nvPr/>
            </p:nvGrpSpPr>
            <p:grpSpPr bwMode="auto">
              <a:xfrm>
                <a:off x="6841" y="5480"/>
                <a:ext cx="952" cy="1756"/>
                <a:chOff x="6472" y="476"/>
                <a:chExt cx="953" cy="1757"/>
              </a:xfrm>
            </p:grpSpPr>
            <p:cxnSp>
              <p:nvCxnSpPr>
                <p:cNvPr id="6193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6472" y="1335"/>
                  <a:ext cx="1" cy="89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94" name="AutoShape 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98" y="569"/>
                  <a:ext cx="727" cy="89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95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6698" y="1463"/>
                  <a:ext cx="1" cy="7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96" name="AutoShape 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73" y="476"/>
                  <a:ext cx="851" cy="858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197" name="Arc 53"/>
                <p:cNvSpPr>
                  <a:spLocks/>
                </p:cNvSpPr>
                <p:nvPr/>
              </p:nvSpPr>
              <p:spPr bwMode="auto">
                <a:xfrm>
                  <a:off x="7324" y="476"/>
                  <a:ext cx="99" cy="92"/>
                </a:xfrm>
                <a:custGeom>
                  <a:avLst/>
                  <a:gdLst>
                    <a:gd name="G0" fmla="+- 114 0 0"/>
                    <a:gd name="G1" fmla="+- 21600 0 0"/>
                    <a:gd name="G2" fmla="+- 21600 0 0"/>
                    <a:gd name="T0" fmla="*/ 0 w 21714"/>
                    <a:gd name="T1" fmla="*/ 0 h 21600"/>
                    <a:gd name="T2" fmla="*/ 21714 w 21714"/>
                    <a:gd name="T3" fmla="*/ 21600 h 21600"/>
                    <a:gd name="T4" fmla="*/ 114 w 217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14" h="21600" fill="none" extrusionOk="0">
                      <a:moveTo>
                        <a:pt x="0" y="0"/>
                      </a:moveTo>
                      <a:cubicBezTo>
                        <a:pt x="38" y="0"/>
                        <a:pt x="76" y="-1"/>
                        <a:pt x="114" y="0"/>
                      </a:cubicBezTo>
                      <a:cubicBezTo>
                        <a:pt x="12043" y="0"/>
                        <a:pt x="21714" y="9670"/>
                        <a:pt x="21714" y="21600"/>
                      </a:cubicBezTo>
                    </a:path>
                    <a:path w="21714" h="21600" stroke="0" extrusionOk="0">
                      <a:moveTo>
                        <a:pt x="0" y="0"/>
                      </a:moveTo>
                      <a:cubicBezTo>
                        <a:pt x="38" y="0"/>
                        <a:pt x="76" y="-1"/>
                        <a:pt x="114" y="0"/>
                      </a:cubicBezTo>
                      <a:cubicBezTo>
                        <a:pt x="12043" y="0"/>
                        <a:pt x="21714" y="9670"/>
                        <a:pt x="21714" y="21600"/>
                      </a:cubicBezTo>
                      <a:lnTo>
                        <a:pt x="114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cxnSp>
            <p:nvCxnSpPr>
              <p:cNvPr id="6198" name="AutoShape 54"/>
              <p:cNvCxnSpPr>
                <a:cxnSpLocks noChangeShapeType="1"/>
              </p:cNvCxnSpPr>
              <p:nvPr/>
            </p:nvCxnSpPr>
            <p:spPr bwMode="auto">
              <a:xfrm>
                <a:off x="6892" y="3920"/>
                <a:ext cx="2" cy="36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99" name="AutoShape 55"/>
              <p:cNvCxnSpPr>
                <a:cxnSpLocks noChangeShapeType="1"/>
              </p:cNvCxnSpPr>
              <p:nvPr/>
            </p:nvCxnSpPr>
            <p:spPr bwMode="auto">
              <a:xfrm flipH="1">
                <a:off x="7015" y="3505"/>
                <a:ext cx="394" cy="4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00" name="AutoShape 56"/>
              <p:cNvCxnSpPr>
                <a:cxnSpLocks noChangeShapeType="1"/>
              </p:cNvCxnSpPr>
              <p:nvPr/>
            </p:nvCxnSpPr>
            <p:spPr bwMode="auto">
              <a:xfrm>
                <a:off x="7015" y="3990"/>
                <a:ext cx="0" cy="4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01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6894" y="3454"/>
                <a:ext cx="460" cy="46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202" name="Arc 58"/>
              <p:cNvSpPr>
                <a:spLocks/>
              </p:cNvSpPr>
              <p:nvPr/>
            </p:nvSpPr>
            <p:spPr bwMode="auto">
              <a:xfrm>
                <a:off x="7354" y="3454"/>
                <a:ext cx="54" cy="50"/>
              </a:xfrm>
              <a:custGeom>
                <a:avLst/>
                <a:gdLst>
                  <a:gd name="G0" fmla="+- 114 0 0"/>
                  <a:gd name="G1" fmla="+- 21600 0 0"/>
                  <a:gd name="G2" fmla="+- 21600 0 0"/>
                  <a:gd name="T0" fmla="*/ 0 w 21714"/>
                  <a:gd name="T1" fmla="*/ 0 h 21600"/>
                  <a:gd name="T2" fmla="*/ 21714 w 21714"/>
                  <a:gd name="T3" fmla="*/ 21600 h 21600"/>
                  <a:gd name="T4" fmla="*/ 114 w 217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4" h="21600" fill="none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</a:path>
                  <a:path w="21714" h="21600" stroke="0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  <a:lnTo>
                      <a:pt x="11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cxnSp>
            <p:nvCxnSpPr>
              <p:cNvPr id="6203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7014" y="4407"/>
                <a:ext cx="1" cy="37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04" name="AutoShape 60"/>
              <p:cNvCxnSpPr>
                <a:cxnSpLocks noChangeShapeType="1"/>
              </p:cNvCxnSpPr>
              <p:nvPr/>
            </p:nvCxnSpPr>
            <p:spPr bwMode="auto">
              <a:xfrm>
                <a:off x="6408" y="3964"/>
                <a:ext cx="463" cy="5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05" name="AutoShape 61"/>
              <p:cNvCxnSpPr>
                <a:cxnSpLocks noChangeShapeType="1"/>
              </p:cNvCxnSpPr>
              <p:nvPr/>
            </p:nvCxnSpPr>
            <p:spPr bwMode="auto">
              <a:xfrm flipH="1">
                <a:off x="6871" y="4482"/>
                <a:ext cx="0" cy="44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06" name="AutoShape 62"/>
              <p:cNvCxnSpPr>
                <a:cxnSpLocks noChangeShapeType="1"/>
              </p:cNvCxnSpPr>
              <p:nvPr/>
            </p:nvCxnSpPr>
            <p:spPr bwMode="auto">
              <a:xfrm>
                <a:off x="6472" y="3910"/>
                <a:ext cx="542" cy="49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207" name="Arc 63"/>
              <p:cNvSpPr>
                <a:spLocks/>
              </p:cNvSpPr>
              <p:nvPr/>
            </p:nvSpPr>
            <p:spPr bwMode="auto">
              <a:xfrm flipH="1">
                <a:off x="6410" y="3910"/>
                <a:ext cx="62" cy="53"/>
              </a:xfrm>
              <a:custGeom>
                <a:avLst/>
                <a:gdLst>
                  <a:gd name="G0" fmla="+- 114 0 0"/>
                  <a:gd name="G1" fmla="+- 21600 0 0"/>
                  <a:gd name="G2" fmla="+- 21600 0 0"/>
                  <a:gd name="T0" fmla="*/ 0 w 21714"/>
                  <a:gd name="T1" fmla="*/ 0 h 21600"/>
                  <a:gd name="T2" fmla="*/ 21714 w 21714"/>
                  <a:gd name="T3" fmla="*/ 21600 h 21600"/>
                  <a:gd name="T4" fmla="*/ 114 w 217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4" h="21600" fill="none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</a:path>
                  <a:path w="21714" h="21600" stroke="0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  <a:lnTo>
                      <a:pt x="11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cxnSp>
            <p:nvCxnSpPr>
              <p:cNvPr id="6208" name="AutoShape 64"/>
              <p:cNvCxnSpPr>
                <a:cxnSpLocks noChangeShapeType="1"/>
              </p:cNvCxnSpPr>
              <p:nvPr/>
            </p:nvCxnSpPr>
            <p:spPr bwMode="auto">
              <a:xfrm>
                <a:off x="6875" y="4924"/>
                <a:ext cx="1" cy="45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09" name="AutoShape 65"/>
              <p:cNvCxnSpPr>
                <a:cxnSpLocks noChangeShapeType="1"/>
              </p:cNvCxnSpPr>
              <p:nvPr/>
            </p:nvCxnSpPr>
            <p:spPr bwMode="auto">
              <a:xfrm flipH="1">
                <a:off x="7034" y="4383"/>
                <a:ext cx="513" cy="63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10" name="AutoShape 66"/>
              <p:cNvCxnSpPr>
                <a:cxnSpLocks noChangeShapeType="1"/>
              </p:cNvCxnSpPr>
              <p:nvPr/>
            </p:nvCxnSpPr>
            <p:spPr bwMode="auto">
              <a:xfrm>
                <a:off x="7034" y="5014"/>
                <a:ext cx="0" cy="54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11" name="AutoShape 67"/>
              <p:cNvCxnSpPr>
                <a:cxnSpLocks noChangeShapeType="1"/>
              </p:cNvCxnSpPr>
              <p:nvPr/>
            </p:nvCxnSpPr>
            <p:spPr bwMode="auto">
              <a:xfrm flipH="1">
                <a:off x="6876" y="4317"/>
                <a:ext cx="600" cy="60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212" name="Arc 68"/>
              <p:cNvSpPr>
                <a:spLocks/>
              </p:cNvSpPr>
              <p:nvPr/>
            </p:nvSpPr>
            <p:spPr bwMode="auto">
              <a:xfrm>
                <a:off x="7476" y="4317"/>
                <a:ext cx="69" cy="65"/>
              </a:xfrm>
              <a:custGeom>
                <a:avLst/>
                <a:gdLst>
                  <a:gd name="G0" fmla="+- 114 0 0"/>
                  <a:gd name="G1" fmla="+- 21600 0 0"/>
                  <a:gd name="G2" fmla="+- 21600 0 0"/>
                  <a:gd name="T0" fmla="*/ 0 w 21714"/>
                  <a:gd name="T1" fmla="*/ 0 h 21600"/>
                  <a:gd name="T2" fmla="*/ 21714 w 21714"/>
                  <a:gd name="T3" fmla="*/ 21600 h 21600"/>
                  <a:gd name="T4" fmla="*/ 114 w 217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4" h="21600" fill="none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</a:path>
                  <a:path w="21714" h="21600" stroke="0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  <a:lnTo>
                      <a:pt x="11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cxnSp>
            <p:nvCxnSpPr>
              <p:cNvPr id="6213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7031" y="5558"/>
                <a:ext cx="2" cy="58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14" name="AutoShape 70"/>
              <p:cNvCxnSpPr>
                <a:cxnSpLocks noChangeShapeType="1"/>
              </p:cNvCxnSpPr>
              <p:nvPr/>
            </p:nvCxnSpPr>
            <p:spPr bwMode="auto">
              <a:xfrm>
                <a:off x="6229" y="4851"/>
                <a:ext cx="613" cy="82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15" name="AutoShape 71"/>
              <p:cNvCxnSpPr>
                <a:cxnSpLocks noChangeShapeType="1"/>
              </p:cNvCxnSpPr>
              <p:nvPr/>
            </p:nvCxnSpPr>
            <p:spPr bwMode="auto">
              <a:xfrm flipH="1">
                <a:off x="6842" y="5676"/>
                <a:ext cx="0" cy="71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216" name="AutoShape 72"/>
              <p:cNvCxnSpPr>
                <a:cxnSpLocks noChangeShapeType="1"/>
              </p:cNvCxnSpPr>
              <p:nvPr/>
            </p:nvCxnSpPr>
            <p:spPr bwMode="auto">
              <a:xfrm>
                <a:off x="6314" y="4765"/>
                <a:ext cx="717" cy="79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217" name="Arc 73"/>
              <p:cNvSpPr>
                <a:spLocks/>
              </p:cNvSpPr>
              <p:nvPr/>
            </p:nvSpPr>
            <p:spPr bwMode="auto">
              <a:xfrm flipH="1">
                <a:off x="6231" y="4765"/>
                <a:ext cx="83" cy="85"/>
              </a:xfrm>
              <a:custGeom>
                <a:avLst/>
                <a:gdLst>
                  <a:gd name="G0" fmla="+- 114 0 0"/>
                  <a:gd name="G1" fmla="+- 21600 0 0"/>
                  <a:gd name="G2" fmla="+- 21600 0 0"/>
                  <a:gd name="T0" fmla="*/ 0 w 21714"/>
                  <a:gd name="T1" fmla="*/ 0 h 21600"/>
                  <a:gd name="T2" fmla="*/ 21714 w 21714"/>
                  <a:gd name="T3" fmla="*/ 21600 h 21600"/>
                  <a:gd name="T4" fmla="*/ 114 w 217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4" h="21600" fill="none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</a:path>
                  <a:path w="21714" h="21600" stroke="0" extrusionOk="0">
                    <a:moveTo>
                      <a:pt x="0" y="0"/>
                    </a:moveTo>
                    <a:cubicBezTo>
                      <a:pt x="38" y="0"/>
                      <a:pt x="76" y="-1"/>
                      <a:pt x="114" y="0"/>
                    </a:cubicBezTo>
                    <a:cubicBezTo>
                      <a:pt x="12043" y="0"/>
                      <a:pt x="21714" y="9670"/>
                      <a:pt x="21714" y="21600"/>
                    </a:cubicBezTo>
                    <a:lnTo>
                      <a:pt x="11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grpSp>
            <p:nvGrpSpPr>
              <p:cNvPr id="6218" name="Group 74"/>
              <p:cNvGrpSpPr>
                <a:grpSpLocks/>
              </p:cNvGrpSpPr>
              <p:nvPr/>
            </p:nvGrpSpPr>
            <p:grpSpPr bwMode="auto">
              <a:xfrm>
                <a:off x="6693" y="3243"/>
                <a:ext cx="415" cy="593"/>
                <a:chOff x="6693" y="3243"/>
                <a:chExt cx="415" cy="593"/>
              </a:xfrm>
            </p:grpSpPr>
            <p:cxnSp>
              <p:nvCxnSpPr>
                <p:cNvPr id="6219" name="AutoShape 75"/>
                <p:cNvCxnSpPr>
                  <a:cxnSpLocks noChangeShapeType="1"/>
                </p:cNvCxnSpPr>
                <p:nvPr/>
              </p:nvCxnSpPr>
              <p:spPr bwMode="auto">
                <a:xfrm rot="2496976">
                  <a:off x="6693" y="3343"/>
                  <a:ext cx="415" cy="493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20" name="AutoShape 76"/>
                <p:cNvCxnSpPr>
                  <a:cxnSpLocks noChangeShapeType="1"/>
                  <a:stCxn id="6221" idx="0"/>
                </p:cNvCxnSpPr>
                <p:nvPr/>
              </p:nvCxnSpPr>
              <p:spPr bwMode="auto">
                <a:xfrm>
                  <a:off x="6987" y="3268"/>
                  <a:ext cx="47" cy="51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6221" name="Arc 77"/>
                <p:cNvSpPr>
                  <a:spLocks/>
                </p:cNvSpPr>
                <p:nvPr/>
              </p:nvSpPr>
              <p:spPr bwMode="auto">
                <a:xfrm rot="2496976" flipH="1">
                  <a:off x="6921" y="3243"/>
                  <a:ext cx="56" cy="50"/>
                </a:xfrm>
                <a:custGeom>
                  <a:avLst/>
                  <a:gdLst>
                    <a:gd name="G0" fmla="+- 114 0 0"/>
                    <a:gd name="G1" fmla="+- 21600 0 0"/>
                    <a:gd name="G2" fmla="+- 21600 0 0"/>
                    <a:gd name="T0" fmla="*/ 0 w 21714"/>
                    <a:gd name="T1" fmla="*/ 0 h 21600"/>
                    <a:gd name="T2" fmla="*/ 21714 w 21714"/>
                    <a:gd name="T3" fmla="*/ 21600 h 21600"/>
                    <a:gd name="T4" fmla="*/ 114 w 217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14" h="21600" fill="none" extrusionOk="0">
                      <a:moveTo>
                        <a:pt x="0" y="0"/>
                      </a:moveTo>
                      <a:cubicBezTo>
                        <a:pt x="38" y="0"/>
                        <a:pt x="76" y="-1"/>
                        <a:pt x="114" y="0"/>
                      </a:cubicBezTo>
                      <a:cubicBezTo>
                        <a:pt x="12043" y="0"/>
                        <a:pt x="21714" y="9670"/>
                        <a:pt x="21714" y="21600"/>
                      </a:cubicBezTo>
                    </a:path>
                    <a:path w="21714" h="21600" stroke="0" extrusionOk="0">
                      <a:moveTo>
                        <a:pt x="0" y="0"/>
                      </a:moveTo>
                      <a:cubicBezTo>
                        <a:pt x="38" y="0"/>
                        <a:pt x="76" y="-1"/>
                        <a:pt x="114" y="0"/>
                      </a:cubicBezTo>
                      <a:cubicBezTo>
                        <a:pt x="12043" y="0"/>
                        <a:pt x="21714" y="9670"/>
                        <a:pt x="21714" y="21600"/>
                      </a:cubicBezTo>
                      <a:lnTo>
                        <a:pt x="114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222" name="Group 78"/>
              <p:cNvGrpSpPr>
                <a:grpSpLocks/>
              </p:cNvGrpSpPr>
              <p:nvPr/>
            </p:nvGrpSpPr>
            <p:grpSpPr bwMode="auto">
              <a:xfrm rot="-5144995">
                <a:off x="6647" y="6191"/>
                <a:ext cx="112" cy="277"/>
                <a:chOff x="5967" y="298"/>
                <a:chExt cx="113" cy="275"/>
              </a:xfrm>
            </p:grpSpPr>
            <p:grpSp>
              <p:nvGrpSpPr>
                <p:cNvPr id="6223" name="Group 79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224" name="Arc 80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225" name="Arc 81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226" name="Arc 82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227" name="Group 83"/>
              <p:cNvGrpSpPr>
                <a:grpSpLocks/>
              </p:cNvGrpSpPr>
              <p:nvPr/>
            </p:nvGrpSpPr>
            <p:grpSpPr bwMode="auto">
              <a:xfrm rot="-5144995">
                <a:off x="6676" y="4768"/>
                <a:ext cx="113" cy="277"/>
                <a:chOff x="5967" y="298"/>
                <a:chExt cx="113" cy="275"/>
              </a:xfrm>
            </p:grpSpPr>
            <p:grpSp>
              <p:nvGrpSpPr>
                <p:cNvPr id="6228" name="Group 84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229" name="Arc 85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230" name="Arc 86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231" name="Arc 87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232" name="Group 88"/>
              <p:cNvGrpSpPr>
                <a:grpSpLocks/>
              </p:cNvGrpSpPr>
              <p:nvPr/>
            </p:nvGrpSpPr>
            <p:grpSpPr bwMode="auto">
              <a:xfrm rot="-5144995">
                <a:off x="6688" y="3769"/>
                <a:ext cx="113" cy="277"/>
                <a:chOff x="5967" y="298"/>
                <a:chExt cx="113" cy="275"/>
              </a:xfrm>
            </p:grpSpPr>
            <p:grpSp>
              <p:nvGrpSpPr>
                <p:cNvPr id="6233" name="Group 89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234" name="Arc 90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235" name="Arc 91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236" name="Arc 92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237" name="Group 93"/>
              <p:cNvGrpSpPr>
                <a:grpSpLocks/>
              </p:cNvGrpSpPr>
              <p:nvPr/>
            </p:nvGrpSpPr>
            <p:grpSpPr bwMode="auto">
              <a:xfrm rot="5139574" flipH="1">
                <a:off x="7117" y="5393"/>
                <a:ext cx="100" cy="273"/>
                <a:chOff x="5967" y="298"/>
                <a:chExt cx="113" cy="275"/>
              </a:xfrm>
            </p:grpSpPr>
            <p:grpSp>
              <p:nvGrpSpPr>
                <p:cNvPr id="6238" name="Group 94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239" name="Arc 95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240" name="Arc 96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241" name="Arc 97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6242" name="Group 98"/>
              <p:cNvGrpSpPr>
                <a:grpSpLocks/>
              </p:cNvGrpSpPr>
              <p:nvPr/>
            </p:nvGrpSpPr>
            <p:grpSpPr bwMode="auto">
              <a:xfrm rot="5139574" flipH="1">
                <a:off x="7102" y="4267"/>
                <a:ext cx="100" cy="271"/>
                <a:chOff x="5967" y="298"/>
                <a:chExt cx="113" cy="275"/>
              </a:xfrm>
            </p:grpSpPr>
            <p:grpSp>
              <p:nvGrpSpPr>
                <p:cNvPr id="6243" name="Group 99"/>
                <p:cNvGrpSpPr>
                  <a:grpSpLocks/>
                </p:cNvGrpSpPr>
                <p:nvPr/>
              </p:nvGrpSpPr>
              <p:grpSpPr bwMode="auto">
                <a:xfrm>
                  <a:off x="5967" y="298"/>
                  <a:ext cx="113" cy="275"/>
                  <a:chOff x="5967" y="298"/>
                  <a:chExt cx="113" cy="275"/>
                </a:xfrm>
              </p:grpSpPr>
              <p:sp>
                <p:nvSpPr>
                  <p:cNvPr id="6244" name="Arc 100"/>
                  <p:cNvSpPr>
                    <a:spLocks/>
                  </p:cNvSpPr>
                  <p:nvPr/>
                </p:nvSpPr>
                <p:spPr bwMode="auto">
                  <a:xfrm flipH="1">
                    <a:off x="5967" y="298"/>
                    <a:ext cx="113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6245" name="Arc 101"/>
                  <p:cNvSpPr>
                    <a:spLocks/>
                  </p:cNvSpPr>
                  <p:nvPr/>
                </p:nvSpPr>
                <p:spPr bwMode="auto">
                  <a:xfrm flipH="1">
                    <a:off x="6024" y="298"/>
                    <a:ext cx="56" cy="27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6246" name="Arc 102"/>
                <p:cNvSpPr>
                  <a:spLocks/>
                </p:cNvSpPr>
                <p:nvPr/>
              </p:nvSpPr>
              <p:spPr bwMode="auto">
                <a:xfrm flipH="1">
                  <a:off x="5967" y="298"/>
                  <a:ext cx="113" cy="2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</p:grpSp>
      </p:grpSp>
      <p:cxnSp>
        <p:nvCxnSpPr>
          <p:cNvPr id="111" name="Přímá spojovací šipka 110"/>
          <p:cNvCxnSpPr/>
          <p:nvPr/>
        </p:nvCxnSpPr>
        <p:spPr bwMode="auto">
          <a:xfrm flipV="1">
            <a:off x="3571868" y="2786058"/>
            <a:ext cx="3429024" cy="28575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2" name="Přímá spojovací šipka 111"/>
          <p:cNvCxnSpPr/>
          <p:nvPr/>
        </p:nvCxnSpPr>
        <p:spPr bwMode="auto">
          <a:xfrm>
            <a:off x="3286116" y="4857760"/>
            <a:ext cx="1357322" cy="21431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Větvení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271830" cy="5029200"/>
          </a:xfrm>
        </p:spPr>
        <p:txBody>
          <a:bodyPr/>
          <a:lstStyle/>
          <a:p>
            <a:r>
              <a:rPr lang="cs-CZ" dirty="0" smtClean="0"/>
              <a:t>vidličnaté </a:t>
            </a:r>
          </a:p>
          <a:p>
            <a:pPr lvl="1"/>
            <a:r>
              <a:rPr lang="cs-CZ" dirty="0" smtClean="0"/>
              <a:t>např. jmelí</a:t>
            </a:r>
            <a:endParaRPr lang="cs-CZ" dirty="0"/>
          </a:p>
        </p:txBody>
      </p:sp>
      <p:sp>
        <p:nvSpPr>
          <p:cNvPr id="4311" name="Rectangle 2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9" name="Skupina 218"/>
          <p:cNvGrpSpPr/>
          <p:nvPr/>
        </p:nvGrpSpPr>
        <p:grpSpPr>
          <a:xfrm>
            <a:off x="3857620" y="1785926"/>
            <a:ext cx="3786214" cy="3000396"/>
            <a:chOff x="4643438" y="2000240"/>
            <a:chExt cx="3786214" cy="3000396"/>
          </a:xfrm>
        </p:grpSpPr>
        <p:sp>
          <p:nvSpPr>
            <p:cNvPr id="218" name="Obdélník 217"/>
            <p:cNvSpPr/>
            <p:nvPr/>
          </p:nvSpPr>
          <p:spPr bwMode="auto">
            <a:xfrm>
              <a:off x="4643438" y="2000240"/>
              <a:ext cx="3786214" cy="3000396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204" name="Group 108"/>
            <p:cNvGrpSpPr>
              <a:grpSpLocks noChangeAspect="1"/>
            </p:cNvGrpSpPr>
            <p:nvPr/>
          </p:nvGrpSpPr>
          <p:grpSpPr bwMode="auto">
            <a:xfrm>
              <a:off x="5000628" y="2357430"/>
              <a:ext cx="3275790" cy="2313592"/>
              <a:chOff x="2871" y="1629"/>
              <a:chExt cx="4094" cy="2892"/>
            </a:xfrm>
            <a:solidFill>
              <a:schemeClr val="bg1"/>
            </a:solidFill>
          </p:grpSpPr>
          <p:grpSp>
            <p:nvGrpSpPr>
              <p:cNvPr id="4303" name="Group 207"/>
              <p:cNvGrpSpPr>
                <a:grpSpLocks/>
              </p:cNvGrpSpPr>
              <p:nvPr/>
            </p:nvGrpSpPr>
            <p:grpSpPr bwMode="auto">
              <a:xfrm>
                <a:off x="4814" y="2930"/>
                <a:ext cx="232" cy="1591"/>
                <a:chOff x="4031" y="1719"/>
                <a:chExt cx="233" cy="1592"/>
              </a:xfrm>
              <a:grpFill/>
            </p:grpSpPr>
            <p:sp>
              <p:nvSpPr>
                <p:cNvPr id="4309" name="AutoShape 213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308" name="AutoShape 212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304" name="Group 208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307" name="Arc 211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306" name="Arc 210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305" name="AutoShap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96" name="Group 200"/>
              <p:cNvGrpSpPr>
                <a:grpSpLocks/>
              </p:cNvGrpSpPr>
              <p:nvPr/>
            </p:nvGrpSpPr>
            <p:grpSpPr bwMode="auto">
              <a:xfrm rot="-3830164">
                <a:off x="4225" y="2149"/>
                <a:ext cx="119" cy="1215"/>
                <a:chOff x="4031" y="1719"/>
                <a:chExt cx="233" cy="1592"/>
              </a:xfrm>
              <a:grpFill/>
            </p:grpSpPr>
            <p:sp>
              <p:nvSpPr>
                <p:cNvPr id="4302" name="AutoShape 206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301" name="AutoShape 205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97" name="Group 201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300" name="Arc 204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99" name="Arc 203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98" name="AutoShap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89" name="Group 193"/>
              <p:cNvGrpSpPr>
                <a:grpSpLocks/>
              </p:cNvGrpSpPr>
              <p:nvPr/>
            </p:nvGrpSpPr>
            <p:grpSpPr bwMode="auto">
              <a:xfrm rot="-3955567">
                <a:off x="3042" y="2776"/>
                <a:ext cx="60" cy="401"/>
                <a:chOff x="4031" y="1719"/>
                <a:chExt cx="233" cy="1592"/>
              </a:xfrm>
              <a:grpFill/>
            </p:grpSpPr>
            <p:sp>
              <p:nvSpPr>
                <p:cNvPr id="4295" name="AutoShape 199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94" name="AutoShape 198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90" name="Group 194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93" name="Arc 197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92" name="Arc 196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91" name="AutoShap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82" name="Group 186"/>
              <p:cNvGrpSpPr>
                <a:grpSpLocks/>
              </p:cNvGrpSpPr>
              <p:nvPr/>
            </p:nvGrpSpPr>
            <p:grpSpPr bwMode="auto">
              <a:xfrm rot="-17654476">
                <a:off x="5504" y="2150"/>
                <a:ext cx="119" cy="1214"/>
                <a:chOff x="4031" y="1719"/>
                <a:chExt cx="233" cy="1592"/>
              </a:xfrm>
              <a:grpFill/>
            </p:grpSpPr>
            <p:sp>
              <p:nvSpPr>
                <p:cNvPr id="4288" name="AutoShape 192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87" name="AutoShape 191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83" name="Group 187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86" name="Arc 190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85" name="Arc 189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84" name="AutoShape 1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75" name="Group 179"/>
              <p:cNvGrpSpPr>
                <a:grpSpLocks/>
              </p:cNvGrpSpPr>
              <p:nvPr/>
            </p:nvGrpSpPr>
            <p:grpSpPr bwMode="auto">
              <a:xfrm rot="716242">
                <a:off x="3853" y="1692"/>
                <a:ext cx="72" cy="787"/>
                <a:chOff x="4031" y="1719"/>
                <a:chExt cx="233" cy="1592"/>
              </a:xfrm>
              <a:grpFill/>
            </p:grpSpPr>
            <p:sp>
              <p:nvSpPr>
                <p:cNvPr id="4281" name="AutoShape 185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80" name="AutoShape 184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76" name="Group 180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79" name="Arc 183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78" name="Arc 182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77" name="AutoShap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68" name="Group 172"/>
              <p:cNvGrpSpPr>
                <a:grpSpLocks/>
              </p:cNvGrpSpPr>
              <p:nvPr/>
            </p:nvGrpSpPr>
            <p:grpSpPr bwMode="auto">
              <a:xfrm rot="13296627">
                <a:off x="3469" y="2442"/>
                <a:ext cx="70" cy="785"/>
                <a:chOff x="4031" y="1719"/>
                <a:chExt cx="233" cy="1592"/>
              </a:xfrm>
              <a:grpFill/>
            </p:grpSpPr>
            <p:sp>
              <p:nvSpPr>
                <p:cNvPr id="4274" name="AutoShape 178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73" name="AutoShape 177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69" name="Group 173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72" name="Arc 176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71" name="Arc 175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70" name="AutoShap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61" name="Group 165"/>
              <p:cNvGrpSpPr>
                <a:grpSpLocks/>
              </p:cNvGrpSpPr>
              <p:nvPr/>
            </p:nvGrpSpPr>
            <p:grpSpPr bwMode="auto">
              <a:xfrm rot="-295357">
                <a:off x="5980" y="1692"/>
                <a:ext cx="69" cy="789"/>
                <a:chOff x="4031" y="1719"/>
                <a:chExt cx="233" cy="1592"/>
              </a:xfrm>
              <a:grpFill/>
            </p:grpSpPr>
            <p:sp>
              <p:nvSpPr>
                <p:cNvPr id="4267" name="AutoShape 171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66" name="AutoShape 170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62" name="Group 166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65" name="Arc 169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64" name="Arc 168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63" name="AutoShape 1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54" name="Group 158"/>
              <p:cNvGrpSpPr>
                <a:grpSpLocks/>
              </p:cNvGrpSpPr>
              <p:nvPr/>
            </p:nvGrpSpPr>
            <p:grpSpPr bwMode="auto">
              <a:xfrm rot="8584778">
                <a:off x="6293" y="2492"/>
                <a:ext cx="68" cy="786"/>
                <a:chOff x="4031" y="1719"/>
                <a:chExt cx="233" cy="1592"/>
              </a:xfrm>
              <a:grpFill/>
            </p:grpSpPr>
            <p:sp>
              <p:nvSpPr>
                <p:cNvPr id="4260" name="AutoShape 164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59" name="AutoShape 163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55" name="Group 159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58" name="Arc 162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57" name="Arc 161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56" name="AutoShap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47" name="Group 151"/>
              <p:cNvGrpSpPr>
                <a:grpSpLocks/>
              </p:cNvGrpSpPr>
              <p:nvPr/>
            </p:nvGrpSpPr>
            <p:grpSpPr bwMode="auto">
              <a:xfrm rot="8574034">
                <a:off x="3395" y="3065"/>
                <a:ext cx="57" cy="400"/>
                <a:chOff x="4031" y="1719"/>
                <a:chExt cx="233" cy="1592"/>
              </a:xfrm>
              <a:grpFill/>
            </p:grpSpPr>
            <p:sp>
              <p:nvSpPr>
                <p:cNvPr id="4253" name="AutoShape 157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52" name="AutoShape 156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48" name="Group 152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51" name="Arc 155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50" name="Arc 154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49" name="AutoShape 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40" name="Group 144"/>
              <p:cNvGrpSpPr>
                <a:grpSpLocks/>
              </p:cNvGrpSpPr>
              <p:nvPr/>
            </p:nvGrpSpPr>
            <p:grpSpPr bwMode="auto">
              <a:xfrm rot="17610802">
                <a:off x="3713" y="1459"/>
                <a:ext cx="62" cy="402"/>
                <a:chOff x="4031" y="1719"/>
                <a:chExt cx="233" cy="1592"/>
              </a:xfrm>
              <a:grpFill/>
            </p:grpSpPr>
            <p:sp>
              <p:nvSpPr>
                <p:cNvPr id="4246" name="AutoShape 150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45" name="AutoShape 149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41" name="Group 145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44" name="Arc 148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43" name="Arc 147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42" name="AutoShap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33" name="Group 137"/>
              <p:cNvGrpSpPr>
                <a:grpSpLocks/>
              </p:cNvGrpSpPr>
              <p:nvPr/>
            </p:nvGrpSpPr>
            <p:grpSpPr bwMode="auto">
              <a:xfrm rot="5095208">
                <a:off x="4159" y="1541"/>
                <a:ext cx="61" cy="404"/>
                <a:chOff x="4031" y="1719"/>
                <a:chExt cx="233" cy="1592"/>
              </a:xfrm>
              <a:grpFill/>
            </p:grpSpPr>
            <p:sp>
              <p:nvSpPr>
                <p:cNvPr id="4239" name="AutoShape 143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38" name="AutoShape 142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34" name="Group 138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37" name="Arc 141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36" name="Arc 140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35" name="AutoShap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26" name="Group 130"/>
              <p:cNvGrpSpPr>
                <a:grpSpLocks/>
              </p:cNvGrpSpPr>
              <p:nvPr/>
            </p:nvGrpSpPr>
            <p:grpSpPr bwMode="auto">
              <a:xfrm rot="4440540">
                <a:off x="6168" y="1481"/>
                <a:ext cx="65" cy="404"/>
                <a:chOff x="4031" y="1719"/>
                <a:chExt cx="233" cy="1592"/>
              </a:xfrm>
              <a:grpFill/>
            </p:grpSpPr>
            <p:sp>
              <p:nvSpPr>
                <p:cNvPr id="4232" name="AutoShape 136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31" name="AutoShape 135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27" name="Group 131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30" name="Arc 134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29" name="Arc 133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28" name="AutoShap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19" name="Group 123"/>
              <p:cNvGrpSpPr>
                <a:grpSpLocks/>
              </p:cNvGrpSpPr>
              <p:nvPr/>
            </p:nvGrpSpPr>
            <p:grpSpPr bwMode="auto">
              <a:xfrm rot="5095208">
                <a:off x="6732" y="2928"/>
                <a:ext cx="61" cy="404"/>
                <a:chOff x="4031" y="1719"/>
                <a:chExt cx="233" cy="1592"/>
              </a:xfrm>
              <a:grpFill/>
            </p:grpSpPr>
            <p:sp>
              <p:nvSpPr>
                <p:cNvPr id="4225" name="AutoShape 129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24" name="AutoShape 128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20" name="Group 124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23" name="Arc 127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22" name="Arc 126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21" name="AutoShap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12" name="Group 116"/>
              <p:cNvGrpSpPr>
                <a:grpSpLocks/>
              </p:cNvGrpSpPr>
              <p:nvPr/>
            </p:nvGrpSpPr>
            <p:grpSpPr bwMode="auto">
              <a:xfrm rot="17030303">
                <a:off x="5723" y="1483"/>
                <a:ext cx="57" cy="404"/>
                <a:chOff x="4031" y="1719"/>
                <a:chExt cx="233" cy="1592"/>
              </a:xfrm>
              <a:grpFill/>
            </p:grpSpPr>
            <p:sp>
              <p:nvSpPr>
                <p:cNvPr id="4218" name="AutoShape 122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17" name="AutoShape 121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13" name="Group 117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16" name="Arc 120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15" name="Arc 119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14" name="AutoShap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4205" name="Group 109"/>
              <p:cNvGrpSpPr>
                <a:grpSpLocks/>
              </p:cNvGrpSpPr>
              <p:nvPr/>
            </p:nvGrpSpPr>
            <p:grpSpPr bwMode="auto">
              <a:xfrm rot="35116216">
                <a:off x="6331" y="3116"/>
                <a:ext cx="60" cy="404"/>
                <a:chOff x="4031" y="1719"/>
                <a:chExt cx="233" cy="1592"/>
              </a:xfrm>
              <a:grpFill/>
            </p:grpSpPr>
            <p:sp>
              <p:nvSpPr>
                <p:cNvPr id="4211" name="AutoShape 115"/>
                <p:cNvSpPr>
                  <a:spLocks noChangeShapeType="1"/>
                </p:cNvSpPr>
                <p:nvPr/>
              </p:nvSpPr>
              <p:spPr bwMode="auto">
                <a:xfrm>
                  <a:off x="4080" y="2096"/>
                  <a:ext cx="0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210" name="AutoShape 114"/>
                <p:cNvSpPr>
                  <a:spLocks noChangeShapeType="1"/>
                </p:cNvSpPr>
                <p:nvPr/>
              </p:nvSpPr>
              <p:spPr bwMode="auto">
                <a:xfrm>
                  <a:off x="4204" y="2096"/>
                  <a:ext cx="1" cy="1215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4206" name="Group 110"/>
                <p:cNvGrpSpPr>
                  <a:grpSpLocks/>
                </p:cNvGrpSpPr>
                <p:nvPr/>
              </p:nvGrpSpPr>
              <p:grpSpPr bwMode="auto">
                <a:xfrm>
                  <a:off x="4031" y="1719"/>
                  <a:ext cx="233" cy="377"/>
                  <a:chOff x="3144" y="1030"/>
                  <a:chExt cx="232" cy="377"/>
                </a:xfrm>
                <a:grpFill/>
              </p:grpSpPr>
              <p:sp>
                <p:nvSpPr>
                  <p:cNvPr id="4209" name="Arc 113"/>
                  <p:cNvSpPr>
                    <a:spLocks/>
                  </p:cNvSpPr>
                  <p:nvPr/>
                </p:nvSpPr>
                <p:spPr bwMode="auto">
                  <a:xfrm flipH="1">
                    <a:off x="3144" y="1030"/>
                    <a:ext cx="113" cy="37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929"/>
                      <a:gd name="T2" fmla="*/ 16997 w 21600"/>
                      <a:gd name="T3" fmla="*/ 34929 h 34929"/>
                      <a:gd name="T4" fmla="*/ 0 w 21600"/>
                      <a:gd name="T5" fmla="*/ 21600 h 349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92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</a:path>
                      <a:path w="21600" h="3492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432"/>
                          <a:pt x="19979" y="31126"/>
                          <a:pt x="16996" y="3492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08" name="Arc 112"/>
                  <p:cNvSpPr>
                    <a:spLocks/>
                  </p:cNvSpPr>
                  <p:nvPr/>
                </p:nvSpPr>
                <p:spPr bwMode="auto">
                  <a:xfrm>
                    <a:off x="3257" y="1030"/>
                    <a:ext cx="119" cy="3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4767"/>
                      <a:gd name="T2" fmla="*/ 17123 w 21600"/>
                      <a:gd name="T3" fmla="*/ 34767 h 34767"/>
                      <a:gd name="T4" fmla="*/ 0 w 21600"/>
                      <a:gd name="T5" fmla="*/ 21600 h 34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476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</a:path>
                      <a:path w="21600" h="3476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6362"/>
                          <a:pt x="20026" y="30991"/>
                          <a:pt x="17122" y="347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07" name="AutoShap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1406"/>
                    <a:ext cx="183" cy="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</p:grpSp>
      </p:grpSp>
      <p:cxnSp>
        <p:nvCxnSpPr>
          <p:cNvPr id="220" name="Přímá spojovací šipka 219"/>
          <p:cNvCxnSpPr/>
          <p:nvPr/>
        </p:nvCxnSpPr>
        <p:spPr bwMode="auto">
          <a:xfrm>
            <a:off x="2643174" y="2000240"/>
            <a:ext cx="1928826" cy="57150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Přeměny (metamorfózy)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414706" cy="5029200"/>
          </a:xfrm>
        </p:spPr>
        <p:txBody>
          <a:bodyPr/>
          <a:lstStyle/>
          <a:p>
            <a:r>
              <a:rPr lang="cs-CZ" dirty="0" smtClean="0"/>
              <a:t>zásobárna vody (kaktusy, pryšce)</a:t>
            </a:r>
          </a:p>
          <a:p>
            <a:r>
              <a:rPr lang="cs-CZ" dirty="0" smtClean="0"/>
              <a:t>asimilační funkce (kaktusy, pryšce)</a:t>
            </a:r>
          </a:p>
          <a:p>
            <a:r>
              <a:rPr lang="cs-CZ" dirty="0" smtClean="0"/>
              <a:t>brachyblasty - krátké větévky u modřínů</a:t>
            </a:r>
          </a:p>
          <a:p>
            <a:endParaRPr lang="cs-CZ" dirty="0"/>
          </a:p>
        </p:txBody>
      </p:sp>
      <p:pic>
        <p:nvPicPr>
          <p:cNvPr id="4" name="Obrázek 3" descr="modrin02.JPG"/>
          <p:cNvPicPr>
            <a:picLocks noChangeAspect="1"/>
          </p:cNvPicPr>
          <p:nvPr/>
        </p:nvPicPr>
        <p:blipFill>
          <a:blip r:embed="rId2" cstate="print"/>
          <a:srcRect t="44141"/>
          <a:stretch>
            <a:fillRect/>
          </a:stretch>
        </p:blipFill>
        <p:spPr>
          <a:xfrm>
            <a:off x="6357950" y="4500570"/>
            <a:ext cx="2617861" cy="219074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Obrázek 4" descr="kaktus.jpg"/>
          <p:cNvPicPr>
            <a:picLocks noChangeAspect="1"/>
          </p:cNvPicPr>
          <p:nvPr/>
        </p:nvPicPr>
        <p:blipFill>
          <a:blip r:embed="rId3"/>
          <a:srcRect l="8186" r="12684"/>
          <a:stretch>
            <a:fillRect/>
          </a:stretch>
        </p:blipFill>
        <p:spPr>
          <a:xfrm>
            <a:off x="3714744" y="1928802"/>
            <a:ext cx="2357454" cy="44716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Obrázek 5" descr="kaktu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142984"/>
            <a:ext cx="2094189" cy="314324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7" name="Přímá spojovací šipka 6"/>
          <p:cNvCxnSpPr/>
          <p:nvPr/>
        </p:nvCxnSpPr>
        <p:spPr bwMode="auto">
          <a:xfrm>
            <a:off x="2571736" y="2285992"/>
            <a:ext cx="1857388" cy="1214446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 bwMode="auto">
          <a:xfrm flipV="1">
            <a:off x="2071670" y="3643314"/>
            <a:ext cx="4857784" cy="428628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 bwMode="auto">
          <a:xfrm flipV="1">
            <a:off x="2857488" y="6286520"/>
            <a:ext cx="4643470" cy="28575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Přeměny (metamorfózy)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2986078" cy="5029200"/>
          </a:xfrm>
        </p:spPr>
        <p:txBody>
          <a:bodyPr/>
          <a:lstStyle/>
          <a:p>
            <a:r>
              <a:rPr lang="cs-CZ" dirty="0" smtClean="0"/>
              <a:t>kolce (trny) - trnka, hloh</a:t>
            </a:r>
          </a:p>
          <a:p>
            <a:r>
              <a:rPr lang="cs-CZ" dirty="0" smtClean="0"/>
              <a:t>stonkové hlízy (kedluben) - zásobní orgán</a:t>
            </a:r>
          </a:p>
          <a:p>
            <a:endParaRPr lang="cs-CZ" dirty="0"/>
          </a:p>
        </p:txBody>
      </p:sp>
      <p:pic>
        <p:nvPicPr>
          <p:cNvPr id="5" name="Obrázek 6" descr="kolec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40" y="1500174"/>
            <a:ext cx="4000528" cy="28575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6" name="Přímá spojovací šipka 5"/>
          <p:cNvCxnSpPr/>
          <p:nvPr/>
        </p:nvCxnSpPr>
        <p:spPr bwMode="auto">
          <a:xfrm>
            <a:off x="2643174" y="2500306"/>
            <a:ext cx="2357454" cy="71438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Obrázek 2" descr="kedlube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5074" y="2857496"/>
            <a:ext cx="2662241" cy="374809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1785918" y="4786322"/>
            <a:ext cx="5286412" cy="28575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Přeměny (metamorfózy)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3843334" cy="5029200"/>
          </a:xfrm>
        </p:spPr>
        <p:txBody>
          <a:bodyPr/>
          <a:lstStyle/>
          <a:p>
            <a:r>
              <a:rPr lang="cs-CZ" dirty="0" smtClean="0"/>
              <a:t>oddenky (podzemní stonek) </a:t>
            </a:r>
          </a:p>
          <a:p>
            <a:pPr lvl="1"/>
            <a:r>
              <a:rPr lang="cs-CZ" dirty="0" smtClean="0"/>
              <a:t>nepohlavní rozmnožování</a:t>
            </a:r>
          </a:p>
          <a:p>
            <a:pPr lvl="1"/>
            <a:r>
              <a:rPr lang="cs-CZ" dirty="0" smtClean="0"/>
              <a:t>zásobní orgány (oddenkové hlízy - brambor)</a:t>
            </a:r>
          </a:p>
          <a:p>
            <a:r>
              <a:rPr lang="cs-CZ" dirty="0" smtClean="0"/>
              <a:t>úponky - popínání rostliny (réva)</a:t>
            </a:r>
          </a:p>
          <a:p>
            <a:endParaRPr lang="cs-CZ" dirty="0"/>
          </a:p>
        </p:txBody>
      </p:sp>
      <p:pic>
        <p:nvPicPr>
          <p:cNvPr id="4" name="Obrázek 0" descr="lilek.jpg"/>
          <p:cNvPicPr/>
          <p:nvPr/>
        </p:nvPicPr>
        <p:blipFill>
          <a:blip r:embed="rId2" cstate="print"/>
          <a:srcRect r="12059"/>
          <a:stretch>
            <a:fillRect/>
          </a:stretch>
        </p:blipFill>
        <p:spPr>
          <a:xfrm>
            <a:off x="3714744" y="1214422"/>
            <a:ext cx="3857652" cy="28575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Obrázek 1" descr="vín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388" y="3286124"/>
            <a:ext cx="2533650" cy="33718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6" name="Přímá spojovací šipka 5"/>
          <p:cNvCxnSpPr/>
          <p:nvPr/>
        </p:nvCxnSpPr>
        <p:spPr bwMode="auto">
          <a:xfrm rot="5400000" flipH="1" flipV="1">
            <a:off x="3821901" y="3464719"/>
            <a:ext cx="1714512" cy="1214446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 bwMode="auto">
          <a:xfrm flipV="1">
            <a:off x="3286116" y="4643446"/>
            <a:ext cx="4500594" cy="171451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1492</TotalTime>
  <Words>191</Words>
  <Application>Microsoft Office PowerPoint</Application>
  <PresentationFormat>Předvádění na obrazovce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Šablona návrhu Zelenobílá abstrakce</vt:lpstr>
      <vt:lpstr>Snímek 1</vt:lpstr>
      <vt:lpstr>Vegetativní orgány rostlin</vt:lpstr>
      <vt:lpstr>Větvení stonku</vt:lpstr>
      <vt:lpstr>Větvení stonku</vt:lpstr>
      <vt:lpstr>Přeměny (metamorfózy) stonku</vt:lpstr>
      <vt:lpstr>Přeměny (metamorfózy) stonku</vt:lpstr>
      <vt:lpstr>Přeměny (metamorfózy) stonku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53</cp:revision>
  <dcterms:created xsi:type="dcterms:W3CDTF">2013-02-24T07:02:51Z</dcterms:created>
  <dcterms:modified xsi:type="dcterms:W3CDTF">2014-03-11T20:27:06Z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