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00D4"/>
    <a:srgbClr val="000066"/>
    <a:srgbClr val="3A5047"/>
    <a:srgbClr val="EAEAEA"/>
    <a:srgbClr val="C0C0C0"/>
    <a:srgbClr val="2D385D"/>
    <a:srgbClr val="827F08"/>
    <a:srgbClr val="A894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C73AC5-9C0E-4F0C-8699-732EA09D98F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C273F-B040-4AB7-8537-8F64481D3FF8}" type="slidenum">
              <a:rPr lang="cs-CZ"/>
              <a:pPr/>
              <a:t>2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21146A-CD0F-4842-B70E-2206AA4464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327F-4CAB-4812-BB74-5AB91A59A8D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C96C2-A7E5-41B4-9DEA-D07B22D975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89A9-43AF-45E4-9968-33E2868B5A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D98CD-E76D-4F77-A1D9-C554CF446F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F5D31-493D-4A81-8ADD-8B47A9E884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78DAE-00D2-43E1-90B5-82947746A5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854F7-B1E0-43A4-9AEE-B91670AF43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7F534-E4D8-4801-89E9-93CDE39C10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4CFD-3935-4BC1-8BCF-9929CBB7D04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B8AE-AB9E-40DA-BFAF-051F8D9CD8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A072E-055F-4527-8537-7991B9F89C4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42852"/>
            <a:ext cx="8748464" cy="1541875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689410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Vegetativní orgány rostlin – Stonek 1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1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Botanika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 </a:t>
                      </a:r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stavby stonku,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doplněná fotografiemi z mikroskopických preparátů.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epidermis, primární kůra, střední válec, kambium, felogen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Václav Hubáček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12. 1. 2013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Vegetativní orgány rostlin</a:t>
            </a:r>
            <a:endParaRPr lang="cs-CZ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Stonek 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43834" y="6143644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Hu1_5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Stonek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nadzemní pokračování kořene</a:t>
            </a:r>
          </a:p>
          <a:p>
            <a:pPr lvl="1"/>
            <a:r>
              <a:rPr lang="cs-CZ" dirty="0" smtClean="0"/>
              <a:t>na konci - vzrostlý vrchol - dělivá pletiva ve formě pupenů</a:t>
            </a:r>
          </a:p>
          <a:p>
            <a:pPr lvl="1"/>
            <a:r>
              <a:rPr lang="cs-CZ" dirty="0" smtClean="0"/>
              <a:t>nejen na vrcholu, i v úžlabí listů</a:t>
            </a:r>
          </a:p>
          <a:p>
            <a:r>
              <a:rPr lang="cs-CZ" dirty="0" smtClean="0"/>
              <a:t>buňky se dále diferencují</a:t>
            </a:r>
          </a:p>
          <a:p>
            <a:pPr lvl="1"/>
            <a:r>
              <a:rPr lang="cs-CZ" dirty="0" smtClean="0"/>
              <a:t>články (internodia) - buňky se velmi prodlužují</a:t>
            </a:r>
          </a:p>
          <a:p>
            <a:pPr lvl="1"/>
            <a:r>
              <a:rPr lang="cs-CZ" dirty="0" smtClean="0"/>
              <a:t>uzliny (nody) - buňky rostou málo - kolénka u trav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stonku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772028" cy="5029200"/>
          </a:xfrm>
        </p:spPr>
        <p:txBody>
          <a:bodyPr/>
          <a:lstStyle/>
          <a:p>
            <a:r>
              <a:rPr lang="cs-CZ" b="1" dirty="0" smtClean="0"/>
              <a:t>pokožka (epidermis)</a:t>
            </a:r>
            <a:endParaRPr lang="cs-CZ" dirty="0" smtClean="0"/>
          </a:p>
          <a:p>
            <a:pPr lvl="1"/>
            <a:r>
              <a:rPr lang="cs-CZ" dirty="0" smtClean="0"/>
              <a:t>jednovrstevná</a:t>
            </a:r>
          </a:p>
          <a:p>
            <a:pPr lvl="1"/>
            <a:r>
              <a:rPr lang="cs-CZ" dirty="0" smtClean="0"/>
              <a:t>krytá kutikulou</a:t>
            </a:r>
          </a:p>
          <a:p>
            <a:r>
              <a:rPr lang="cs-CZ" b="1" dirty="0" smtClean="0"/>
              <a:t>primární kůra</a:t>
            </a:r>
            <a:endParaRPr lang="cs-CZ" dirty="0" smtClean="0"/>
          </a:p>
          <a:p>
            <a:pPr lvl="1"/>
            <a:r>
              <a:rPr lang="cs-CZ" dirty="0" smtClean="0"/>
              <a:t>parenchymatické buňky</a:t>
            </a:r>
          </a:p>
          <a:p>
            <a:pPr lvl="1"/>
            <a:r>
              <a:rPr lang="cs-CZ" dirty="0" smtClean="0"/>
              <a:t>vnitřní vrstva vytváří škrobovou pochvu (obsahuje množství škrob. zrn)</a:t>
            </a:r>
          </a:p>
          <a:p>
            <a:pPr lvl="2"/>
            <a:r>
              <a:rPr lang="cs-CZ" dirty="0" smtClean="0"/>
              <a:t>ohraničuje střední válec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838" t="41874" r="6127" b="10313"/>
          <a:stretch>
            <a:fillRect/>
          </a:stretch>
        </p:blipFill>
        <p:spPr bwMode="auto">
          <a:xfrm rot="10800000">
            <a:off x="4857752" y="1928802"/>
            <a:ext cx="407856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Přímá spojovací šipka 4"/>
          <p:cNvCxnSpPr/>
          <p:nvPr/>
        </p:nvCxnSpPr>
        <p:spPr bwMode="auto">
          <a:xfrm>
            <a:off x="4643438" y="2000240"/>
            <a:ext cx="1643074" cy="571504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Levá složená závorka 7"/>
          <p:cNvSpPr/>
          <p:nvPr/>
        </p:nvSpPr>
        <p:spPr bwMode="auto">
          <a:xfrm rot="18132374">
            <a:off x="5730998" y="3501330"/>
            <a:ext cx="326348" cy="893354"/>
          </a:xfrm>
          <a:prstGeom prst="leftBrace">
            <a:avLst/>
          </a:prstGeom>
          <a:noFill/>
          <a:ln w="57150" cap="sq" cmpd="sng" algn="ctr">
            <a:solidFill>
              <a:srgbClr val="0000D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0" name="Přímá spojovací šipka 9"/>
          <p:cNvCxnSpPr>
            <a:endCxn id="8" idx="1"/>
          </p:cNvCxnSpPr>
          <p:nvPr/>
        </p:nvCxnSpPr>
        <p:spPr bwMode="auto">
          <a:xfrm>
            <a:off x="3357554" y="3643314"/>
            <a:ext cx="2449651" cy="442760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stonku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843466" cy="5029200"/>
          </a:xfrm>
        </p:spPr>
        <p:txBody>
          <a:bodyPr/>
          <a:lstStyle/>
          <a:p>
            <a:r>
              <a:rPr lang="cs-CZ" b="1" dirty="0" smtClean="0"/>
              <a:t>střední válec</a:t>
            </a:r>
            <a:endParaRPr lang="cs-CZ" dirty="0" smtClean="0"/>
          </a:p>
          <a:p>
            <a:pPr lvl="1"/>
            <a:r>
              <a:rPr lang="cs-CZ" dirty="0" smtClean="0"/>
              <a:t>obsahuje vodivá pletiva a dřeň</a:t>
            </a:r>
          </a:p>
          <a:p>
            <a:pPr lvl="1"/>
            <a:r>
              <a:rPr lang="cs-CZ" dirty="0" smtClean="0"/>
              <a:t>u dvouděložných rostlin - pravidelně do kruhu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u jednoděložných rostlin - nepravidelně roztroušena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3125" b="13750"/>
          <a:stretch>
            <a:fillRect/>
          </a:stretch>
        </p:blipFill>
        <p:spPr bwMode="auto">
          <a:xfrm>
            <a:off x="5857884" y="3714752"/>
            <a:ext cx="273367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7812" b="7812"/>
          <a:stretch>
            <a:fillRect/>
          </a:stretch>
        </p:blipFill>
        <p:spPr bwMode="auto">
          <a:xfrm rot="16200000">
            <a:off x="5257991" y="28365"/>
            <a:ext cx="3004510" cy="3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Přímá spojovací šipka 6"/>
          <p:cNvCxnSpPr/>
          <p:nvPr/>
        </p:nvCxnSpPr>
        <p:spPr bwMode="auto">
          <a:xfrm rot="5400000" flipH="1" flipV="1">
            <a:off x="5107785" y="1321579"/>
            <a:ext cx="2643206" cy="2428892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 bwMode="auto">
          <a:xfrm rot="5400000" flipH="1" flipV="1">
            <a:off x="4643438" y="2928934"/>
            <a:ext cx="1500198" cy="357190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 bwMode="auto">
          <a:xfrm rot="5400000" flipH="1" flipV="1">
            <a:off x="4286248" y="2000240"/>
            <a:ext cx="2786082" cy="928694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 bwMode="auto">
          <a:xfrm flipV="1">
            <a:off x="5214942" y="2643182"/>
            <a:ext cx="2857520" cy="1214446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 bwMode="auto">
          <a:xfrm flipV="1">
            <a:off x="5214942" y="3000372"/>
            <a:ext cx="1428760" cy="857256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 bwMode="auto">
          <a:xfrm>
            <a:off x="5214942" y="5072074"/>
            <a:ext cx="1285884" cy="428628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 bwMode="auto">
          <a:xfrm>
            <a:off x="5214942" y="5072074"/>
            <a:ext cx="1785950" cy="214314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 bwMode="auto">
          <a:xfrm flipV="1">
            <a:off x="5214942" y="4500570"/>
            <a:ext cx="1714512" cy="571504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 bwMode="auto">
          <a:xfrm flipV="1">
            <a:off x="5214942" y="4857760"/>
            <a:ext cx="2214578" cy="214314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 bwMode="auto">
          <a:xfrm>
            <a:off x="5214942" y="5072074"/>
            <a:ext cx="2428892" cy="142876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Levá složená závorka 45"/>
          <p:cNvSpPr/>
          <p:nvPr/>
        </p:nvSpPr>
        <p:spPr bwMode="auto">
          <a:xfrm>
            <a:off x="6357950" y="714356"/>
            <a:ext cx="326348" cy="1357322"/>
          </a:xfrm>
          <a:prstGeom prst="leftBrace">
            <a:avLst/>
          </a:prstGeom>
          <a:noFill/>
          <a:ln w="5715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47" name="Přímá spojovací šipka 46"/>
          <p:cNvCxnSpPr>
            <a:endCxn id="46" idx="1"/>
          </p:cNvCxnSpPr>
          <p:nvPr/>
        </p:nvCxnSpPr>
        <p:spPr bwMode="auto">
          <a:xfrm flipV="1">
            <a:off x="3214678" y="1393017"/>
            <a:ext cx="3143272" cy="607223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stonku u druhotně tloustnoucích rostlin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6700854" cy="5029200"/>
          </a:xfrm>
        </p:spPr>
        <p:txBody>
          <a:bodyPr/>
          <a:lstStyle/>
          <a:p>
            <a:r>
              <a:rPr lang="cs-CZ" b="1" dirty="0" smtClean="0"/>
              <a:t>kambium</a:t>
            </a:r>
            <a:endParaRPr lang="cs-CZ" dirty="0" smtClean="0"/>
          </a:p>
          <a:p>
            <a:pPr lvl="1"/>
            <a:r>
              <a:rPr lang="cs-CZ" dirty="0" smtClean="0"/>
              <a:t>druhotné dělivé pletivo</a:t>
            </a:r>
          </a:p>
          <a:p>
            <a:pPr lvl="1"/>
            <a:r>
              <a:rPr lang="cs-CZ" dirty="0" smtClean="0"/>
              <a:t>dovnitř zakládá dřevo</a:t>
            </a:r>
          </a:p>
          <a:p>
            <a:pPr lvl="1"/>
            <a:r>
              <a:rPr lang="cs-CZ" dirty="0" smtClean="0"/>
              <a:t>ven zakládá lýko</a:t>
            </a:r>
          </a:p>
          <a:p>
            <a:pPr lvl="1"/>
            <a:r>
              <a:rPr lang="cs-CZ" dirty="0" smtClean="0"/>
              <a:t>dělivá činnost pouze na jaře a v létě</a:t>
            </a:r>
          </a:p>
          <a:p>
            <a:pPr lvl="2"/>
            <a:r>
              <a:rPr lang="cs-CZ" dirty="0" smtClean="0"/>
              <a:t>jaro - velké, tenkostěnné buňky - řídké (</a:t>
            </a:r>
            <a:r>
              <a:rPr lang="cs-CZ" dirty="0" err="1" smtClean="0"/>
              <a:t>jarni</a:t>
            </a:r>
            <a:r>
              <a:rPr lang="cs-CZ" dirty="0" smtClean="0"/>
              <a:t>) dřevo</a:t>
            </a:r>
          </a:p>
          <a:p>
            <a:pPr lvl="2"/>
            <a:r>
              <a:rPr lang="cs-CZ" dirty="0" smtClean="0"/>
              <a:t>léto - menší, tlustostěnné buňky - husté (letní) dřevo</a:t>
            </a:r>
          </a:p>
          <a:p>
            <a:pPr lvl="3"/>
            <a:r>
              <a:rPr lang="cs-CZ" dirty="0" smtClean="0"/>
              <a:t>vnikají letokruhy - šířka závisí na vnějších podmínkách</a:t>
            </a:r>
          </a:p>
          <a:p>
            <a:endParaRPr lang="cs-CZ" dirty="0"/>
          </a:p>
        </p:txBody>
      </p:sp>
      <p:pic>
        <p:nvPicPr>
          <p:cNvPr id="4" name="Obrázek 3" descr="C:\Documents and Settings\Venoušek\Dokumenty\VAŠEK\projekt_BiCh\podklady pro výuku\Kopie - preparaty_uprava\stonek.jpg"/>
          <p:cNvPicPr/>
          <p:nvPr/>
        </p:nvPicPr>
        <p:blipFill>
          <a:blip r:embed="rId2" cstate="print">
            <a:lum bright="-30000" contrast="40000"/>
          </a:blip>
          <a:srcRect l="28838" r="23183"/>
          <a:stretch>
            <a:fillRect/>
          </a:stretch>
        </p:blipFill>
        <p:spPr bwMode="auto">
          <a:xfrm>
            <a:off x="7000892" y="928670"/>
            <a:ext cx="1982197" cy="543432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 bwMode="auto">
          <a:xfrm flipV="1">
            <a:off x="6715140" y="3786190"/>
            <a:ext cx="1285884" cy="714380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 bwMode="auto">
          <a:xfrm flipV="1">
            <a:off x="6858016" y="4643446"/>
            <a:ext cx="1285884" cy="714380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 bwMode="auto">
          <a:xfrm rot="5400000" flipH="1" flipV="1">
            <a:off x="6286512" y="3071810"/>
            <a:ext cx="1857388" cy="1000132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 bwMode="auto">
          <a:xfrm>
            <a:off x="6715140" y="4500570"/>
            <a:ext cx="642942" cy="214314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6750859" y="3607595"/>
            <a:ext cx="1857388" cy="1643074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 bwMode="auto">
          <a:xfrm>
            <a:off x="6858016" y="5357826"/>
            <a:ext cx="1643074" cy="1588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stonku u druhotně tloustnoucích rostlin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6415102" cy="5029200"/>
          </a:xfrm>
        </p:spPr>
        <p:txBody>
          <a:bodyPr/>
          <a:lstStyle/>
          <a:p>
            <a:r>
              <a:rPr lang="cs-CZ" b="1" dirty="0" smtClean="0"/>
              <a:t>felogen</a:t>
            </a:r>
            <a:endParaRPr lang="cs-CZ" dirty="0" smtClean="0"/>
          </a:p>
          <a:p>
            <a:pPr lvl="1"/>
            <a:r>
              <a:rPr lang="cs-CZ" dirty="0" smtClean="0"/>
              <a:t>druhotné krycí (korkotvorné) pletivo</a:t>
            </a:r>
          </a:p>
          <a:p>
            <a:pPr lvl="1"/>
            <a:r>
              <a:rPr lang="cs-CZ" dirty="0" smtClean="0"/>
              <a:t>ven zakládá vrstvy korku</a:t>
            </a:r>
          </a:p>
          <a:p>
            <a:pPr lvl="1"/>
            <a:r>
              <a:rPr lang="cs-CZ" dirty="0" smtClean="0"/>
              <a:t>odumřelá vnější pletiva - borka</a:t>
            </a:r>
          </a:p>
          <a:p>
            <a:pPr lvl="1"/>
            <a:r>
              <a:rPr lang="cs-CZ" dirty="0" smtClean="0"/>
              <a:t>průduchy nahrazují </a:t>
            </a:r>
            <a:r>
              <a:rPr lang="cs-CZ" b="1" dirty="0" smtClean="0"/>
              <a:t>lenticely (čočinky)</a:t>
            </a:r>
            <a:r>
              <a:rPr lang="cs-CZ" dirty="0" smtClean="0"/>
              <a:t> - borka černého bezu a břízy</a:t>
            </a:r>
          </a:p>
          <a:p>
            <a:pPr lvl="2"/>
            <a:r>
              <a:rPr lang="cs-CZ" dirty="0" smtClean="0"/>
              <a:t>vyplněné odumřelými buňkami, s velkými </a:t>
            </a:r>
            <a:r>
              <a:rPr lang="cs-CZ" dirty="0" err="1" smtClean="0"/>
              <a:t>mezibuňečnými</a:t>
            </a:r>
            <a:r>
              <a:rPr lang="cs-CZ" dirty="0" smtClean="0"/>
              <a:t> prostorami</a:t>
            </a:r>
          </a:p>
          <a:p>
            <a:pPr lvl="2"/>
            <a:r>
              <a:rPr lang="cs-CZ" dirty="0" smtClean="0"/>
              <a:t>výměna plynů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57298"/>
            <a:ext cx="3149896" cy="252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obrázek 4" descr="C:\Documents and Settings\Venoušek\Dokumenty\VAŠEK\projekt_BiCh\podklady pro výuku\borka stromů\vyber\IMG_3137.jpg"/>
          <p:cNvPicPr>
            <a:picLocks noChangeAspect="1" noChangeArrowheads="1"/>
          </p:cNvPicPr>
          <p:nvPr/>
        </p:nvPicPr>
        <p:blipFill>
          <a:blip r:embed="rId3"/>
          <a:srcRect l="37598" t="22455" r="45170" b="36422"/>
          <a:stretch>
            <a:fillRect/>
          </a:stretch>
        </p:blipFill>
        <p:spPr bwMode="auto">
          <a:xfrm>
            <a:off x="6929454" y="4000504"/>
            <a:ext cx="1643042" cy="261393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8" name="Levá složená závorka 7"/>
          <p:cNvSpPr/>
          <p:nvPr/>
        </p:nvSpPr>
        <p:spPr bwMode="auto">
          <a:xfrm rot="322690">
            <a:off x="7027876" y="2481441"/>
            <a:ext cx="349502" cy="1129029"/>
          </a:xfrm>
          <a:prstGeom prst="leftBrace">
            <a:avLst>
              <a:gd name="adj1" fmla="val 0"/>
              <a:gd name="adj2" fmla="val 50000"/>
            </a:avLst>
          </a:prstGeom>
          <a:noFill/>
          <a:ln w="57150" cap="sq" cmpd="sng" algn="ctr">
            <a:solidFill>
              <a:srgbClr val="0000D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 flipV="1">
            <a:off x="5929322" y="3000372"/>
            <a:ext cx="1071570" cy="1000132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 bwMode="auto">
          <a:xfrm flipV="1">
            <a:off x="5643570" y="4500570"/>
            <a:ext cx="1643074" cy="71438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 bwMode="auto">
          <a:xfrm>
            <a:off x="5643570" y="4572008"/>
            <a:ext cx="2143140" cy="285752"/>
          </a:xfrm>
          <a:prstGeom prst="straightConnector1">
            <a:avLst/>
          </a:prstGeom>
          <a:ln>
            <a:solidFill>
              <a:srgbClr val="0000D4"/>
            </a:solidFill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Šablona návrhu Zelenobílá abstrakce">
  <a:themeElements>
    <a:clrScheme name="Motiv sady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Zelenobílá abstrakce</Template>
  <TotalTime>1139</TotalTime>
  <Words>213</Words>
  <Application>Microsoft Office PowerPoint</Application>
  <PresentationFormat>Předvádění na obrazovce (4:3)</PresentationFormat>
  <Paragraphs>60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Šablona návrhu Zelenobílá abstrakce</vt:lpstr>
      <vt:lpstr>Snímek 1</vt:lpstr>
      <vt:lpstr>Vegetativní orgány rostlin</vt:lpstr>
      <vt:lpstr>Stonek</vt:lpstr>
      <vt:lpstr>Stavba stonku</vt:lpstr>
      <vt:lpstr>Stavba stonku</vt:lpstr>
      <vt:lpstr>Stavba stonku u druhotně tloustnoucích rostlin</vt:lpstr>
      <vt:lpstr>Stavba stonku u druhotně tloustnoucích rostlin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Botanika</dc:title>
  <dc:subject/>
  <dc:creator>*</dc:creator>
  <cp:keywords/>
  <dc:description/>
  <cp:lastModifiedBy>*</cp:lastModifiedBy>
  <cp:revision>46</cp:revision>
  <dcterms:created xsi:type="dcterms:W3CDTF">2013-02-24T07:02:51Z</dcterms:created>
  <dcterms:modified xsi:type="dcterms:W3CDTF">2013-05-30T20:26:49Z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TC011408001029</vt:lpwstr>
  </property>
</Properties>
</file>