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E9D27F"/>
    <a:srgbClr val="A86B3E"/>
    <a:srgbClr val="0000D4"/>
    <a:srgbClr val="000066"/>
    <a:srgbClr val="3A5047"/>
    <a:srgbClr val="EAEAEA"/>
    <a:srgbClr val="C0C0C0"/>
    <a:srgbClr val="2D385D"/>
    <a:srgbClr val="827F08"/>
    <a:srgbClr val="A894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C73AC5-9C0E-4F0C-8699-732EA09D98F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C273F-B040-4AB7-8537-8F64481D3FF8}" type="slidenum">
              <a:rPr lang="cs-CZ"/>
              <a:pPr/>
              <a:t>2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21146A-CD0F-4842-B70E-2206AA4464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327F-4CAB-4812-BB74-5AB91A59A8D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C96C2-A7E5-41B4-9DEA-D07B22D975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89A9-43AF-45E4-9968-33E2868B5A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D98CD-E76D-4F77-A1D9-C554CF446F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F5D31-493D-4A81-8ADD-8B47A9E884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78DAE-00D2-43E1-90B5-82947746A5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854F7-B1E0-43A4-9AEE-B91670AF43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7F534-E4D8-4801-89E9-93CDE39C10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4CFD-3935-4BC1-8BCF-9929CBB7D04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B8AE-AB9E-40DA-BFAF-051F8D9CD8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cs-CZ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A072E-055F-4527-8537-7991B9F89C4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42852"/>
            <a:ext cx="8748464" cy="1541875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689410"/>
              </p:ext>
            </p:extLst>
          </p:nvPr>
        </p:nvGraphicFramePr>
        <p:xfrm>
          <a:off x="413284" y="1704114"/>
          <a:ext cx="8280920" cy="5155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Dělivá pletiva (meristémy)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1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Botanika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 základních pojmů,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doplněná fotografiemi z mikroskopických preparátů a schématy.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meristém,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vrcholový meristém, sekundární meristém, kalus, kambium, felogen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Václav Hubáček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7. 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1. 2013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Dělivá pletiva (meristémy)</a:t>
            </a:r>
            <a:endParaRPr lang="cs-CZ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rozdělení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43834" y="6143644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Hu1_3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Pletiva dělivá (meristémy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drobné </a:t>
            </a:r>
            <a:r>
              <a:rPr lang="cs-CZ" dirty="0"/>
              <a:t>parenchymatické buňky</a:t>
            </a:r>
          </a:p>
          <a:p>
            <a:r>
              <a:rPr lang="cs-CZ" dirty="0" smtClean="0"/>
              <a:t>velká </a:t>
            </a:r>
            <a:r>
              <a:rPr lang="cs-CZ" dirty="0"/>
              <a:t>jádra</a:t>
            </a:r>
          </a:p>
          <a:p>
            <a:r>
              <a:rPr lang="cs-CZ" dirty="0" smtClean="0"/>
              <a:t>neustálé </a:t>
            </a:r>
            <a:r>
              <a:rPr lang="cs-CZ" dirty="0"/>
              <a:t>dělení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Vrcholové dělivé </a:t>
            </a:r>
            <a:r>
              <a:rPr lang="cs-CZ" dirty="0" smtClean="0"/>
              <a:t>pletivo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3414706" cy="5029200"/>
          </a:xfrm>
        </p:spPr>
        <p:txBody>
          <a:bodyPr/>
          <a:lstStyle/>
          <a:p>
            <a:r>
              <a:rPr lang="cs-CZ" dirty="0"/>
              <a:t>na vrcholcích stonků a v kořenových špičkách</a:t>
            </a:r>
          </a:p>
          <a:p>
            <a:r>
              <a:rPr lang="cs-CZ" dirty="0" smtClean="0"/>
              <a:t>oddělené </a:t>
            </a:r>
            <a:r>
              <a:rPr lang="cs-CZ" dirty="0"/>
              <a:t>buňky se přemění v pletiva trvalá</a:t>
            </a:r>
          </a:p>
          <a:p>
            <a:endParaRPr lang="cs-CZ" dirty="0"/>
          </a:p>
        </p:txBody>
      </p:sp>
      <p:pic>
        <p:nvPicPr>
          <p:cNvPr id="1026" name="Picture 2" descr="C:\Documents and Settings\Venoušek\Dokumenty\VAŠEK\Dumy\fotky\strom_ko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3576790" cy="4680000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 bwMode="auto">
          <a:xfrm>
            <a:off x="3500430" y="2214554"/>
            <a:ext cx="2357454" cy="500066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rot="6250228">
            <a:off x="7421000" y="1979324"/>
            <a:ext cx="1421356" cy="500066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Šipka doprava 6"/>
          <p:cNvSpPr/>
          <p:nvPr/>
        </p:nvSpPr>
        <p:spPr bwMode="auto">
          <a:xfrm rot="8358669">
            <a:off x="7578359" y="5506611"/>
            <a:ext cx="1299307" cy="500066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Šipka doprava 7"/>
          <p:cNvSpPr/>
          <p:nvPr/>
        </p:nvSpPr>
        <p:spPr bwMode="auto">
          <a:xfrm>
            <a:off x="3500430" y="6000768"/>
            <a:ext cx="2357454" cy="500066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enoušek\Dokumenty\VAŠEK\projekt_BiCh\podklady pro výuku\strom_model\strom_orez1.jpg"/>
          <p:cNvPicPr>
            <a:picLocks noChangeAspect="1" noChangeArrowheads="1"/>
          </p:cNvPicPr>
          <p:nvPr/>
        </p:nvPicPr>
        <p:blipFill>
          <a:blip r:embed="rId2"/>
          <a:srcRect t="39727"/>
          <a:stretch>
            <a:fillRect/>
          </a:stretch>
        </p:blipFill>
        <p:spPr bwMode="auto">
          <a:xfrm>
            <a:off x="5715008" y="2643182"/>
            <a:ext cx="3286148" cy="378621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39688"/>
          <a:stretch>
            <a:fillRect/>
          </a:stretch>
        </p:blipFill>
        <p:spPr bwMode="auto">
          <a:xfrm>
            <a:off x="4143372" y="2643182"/>
            <a:ext cx="4850773" cy="38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Druhotné (sekundární) dělivé </a:t>
            </a:r>
            <a:r>
              <a:rPr lang="cs-CZ" dirty="0" smtClean="0"/>
              <a:t>pletivo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3700458" cy="5029200"/>
          </a:xfrm>
        </p:spPr>
        <p:txBody>
          <a:bodyPr/>
          <a:lstStyle/>
          <a:p>
            <a:r>
              <a:rPr lang="cs-CZ" dirty="0" smtClean="0"/>
              <a:t>kalus (hojivé pletivo)</a:t>
            </a:r>
          </a:p>
          <a:p>
            <a:r>
              <a:rPr lang="cs-CZ" dirty="0" smtClean="0"/>
              <a:t>felogen </a:t>
            </a:r>
            <a:r>
              <a:rPr lang="cs-CZ" dirty="0"/>
              <a:t>(korkotvorné pletivo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kambium</a:t>
            </a:r>
          </a:p>
          <a:p>
            <a:endParaRPr lang="cs-CZ" dirty="0"/>
          </a:p>
        </p:txBody>
      </p:sp>
      <p:pic>
        <p:nvPicPr>
          <p:cNvPr id="2051" name="Picture 3" descr="C:\Documents and Settings\Venoušek\Dokumenty\VAŠEK\Dumy\fotky\vět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51569">
            <a:off x="4730899" y="3377760"/>
            <a:ext cx="2005726" cy="1759741"/>
          </a:xfrm>
          <a:prstGeom prst="rect">
            <a:avLst/>
          </a:prstGeom>
          <a:noFill/>
        </p:spPr>
      </p:pic>
      <p:cxnSp>
        <p:nvCxnSpPr>
          <p:cNvPr id="7" name="Přímá spojovací čára 6"/>
          <p:cNvCxnSpPr/>
          <p:nvPr/>
        </p:nvCxnSpPr>
        <p:spPr bwMode="auto">
          <a:xfrm rot="5400000">
            <a:off x="6500826" y="3929066"/>
            <a:ext cx="714380" cy="142876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3" name="Skupina 22"/>
          <p:cNvGrpSpPr/>
          <p:nvPr/>
        </p:nvGrpSpPr>
        <p:grpSpPr>
          <a:xfrm>
            <a:off x="3428992" y="5214950"/>
            <a:ext cx="2714644" cy="1285884"/>
            <a:chOff x="3357554" y="5214950"/>
            <a:chExt cx="2714644" cy="1285884"/>
          </a:xfrm>
        </p:grpSpPr>
        <p:sp>
          <p:nvSpPr>
            <p:cNvPr id="11" name="Vývojový diagram: magnetický disk 10"/>
            <p:cNvSpPr/>
            <p:nvPr/>
          </p:nvSpPr>
          <p:spPr bwMode="auto">
            <a:xfrm>
              <a:off x="3357554" y="5214950"/>
              <a:ext cx="2714644" cy="1285884"/>
            </a:xfrm>
            <a:prstGeom prst="flowChartMagneticDisk">
              <a:avLst/>
            </a:prstGeom>
            <a:solidFill>
              <a:srgbClr val="A86B3E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Elipsa 11"/>
            <p:cNvSpPr/>
            <p:nvPr/>
          </p:nvSpPr>
          <p:spPr bwMode="auto">
            <a:xfrm>
              <a:off x="3357554" y="5214950"/>
              <a:ext cx="2714644" cy="428628"/>
            </a:xfrm>
            <a:prstGeom prst="ellipse">
              <a:avLst/>
            </a:prstGeom>
            <a:solidFill>
              <a:srgbClr val="E9D27F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Šipka doleva 14"/>
          <p:cNvSpPr/>
          <p:nvPr/>
        </p:nvSpPr>
        <p:spPr bwMode="auto">
          <a:xfrm>
            <a:off x="6286512" y="5429264"/>
            <a:ext cx="785818" cy="428628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Přímá spojovací čára 15"/>
          <p:cNvCxnSpPr/>
          <p:nvPr/>
        </p:nvCxnSpPr>
        <p:spPr bwMode="auto">
          <a:xfrm rot="10800000">
            <a:off x="7143768" y="5643578"/>
            <a:ext cx="428628" cy="1588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Elipsa 20"/>
          <p:cNvSpPr/>
          <p:nvPr/>
        </p:nvSpPr>
        <p:spPr bwMode="auto">
          <a:xfrm>
            <a:off x="3428992" y="5214950"/>
            <a:ext cx="2714644" cy="428628"/>
          </a:xfrm>
          <a:prstGeom prst="ellipse">
            <a:avLst/>
          </a:prstGeom>
          <a:solidFill>
            <a:srgbClr val="E9D27F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Přímá spojovací šipka 25"/>
          <p:cNvCxnSpPr/>
          <p:nvPr/>
        </p:nvCxnSpPr>
        <p:spPr bwMode="auto">
          <a:xfrm>
            <a:off x="3286116" y="2000240"/>
            <a:ext cx="3714776" cy="2000264"/>
          </a:xfrm>
          <a:prstGeom prst="straightConnector1">
            <a:avLst/>
          </a:prstGeom>
          <a:ln w="38100">
            <a:solidFill>
              <a:srgbClr val="00B0F0"/>
            </a:solidFill>
            <a:headEnd type="none" w="sm" len="sm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endCxn id="12" idx="0"/>
          </p:cNvCxnSpPr>
          <p:nvPr/>
        </p:nvCxnSpPr>
        <p:spPr bwMode="auto">
          <a:xfrm>
            <a:off x="2071670" y="3071810"/>
            <a:ext cx="2714644" cy="2143140"/>
          </a:xfrm>
          <a:prstGeom prst="straightConnector1">
            <a:avLst/>
          </a:prstGeom>
          <a:ln w="38100">
            <a:solidFill>
              <a:srgbClr val="00B0F0"/>
            </a:solidFill>
            <a:headEnd type="none" w="sm" len="sm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endCxn id="13" idx="2"/>
          </p:cNvCxnSpPr>
          <p:nvPr/>
        </p:nvCxnSpPr>
        <p:spPr bwMode="auto">
          <a:xfrm>
            <a:off x="2357422" y="4643446"/>
            <a:ext cx="1357322" cy="750099"/>
          </a:xfrm>
          <a:prstGeom prst="straightConnector1">
            <a:avLst/>
          </a:prstGeom>
          <a:ln w="38100">
            <a:solidFill>
              <a:srgbClr val="00B0F0"/>
            </a:solidFill>
            <a:headEnd type="none" w="sm" len="sm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 bwMode="auto">
          <a:xfrm>
            <a:off x="3714744" y="5286388"/>
            <a:ext cx="2171715" cy="214314"/>
          </a:xfrm>
          <a:prstGeom prst="ellipse">
            <a:avLst/>
          </a:prstGeom>
          <a:solidFill>
            <a:srgbClr val="E9D27F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Kambium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3914772" cy="5029200"/>
          </a:xfrm>
        </p:spPr>
        <p:txBody>
          <a:bodyPr/>
          <a:lstStyle/>
          <a:p>
            <a:r>
              <a:rPr lang="cs-CZ" dirty="0" smtClean="0"/>
              <a:t>pouze u druhotně tloustnoucích rostlin</a:t>
            </a:r>
          </a:p>
          <a:p>
            <a:r>
              <a:rPr lang="cs-CZ" dirty="0" smtClean="0"/>
              <a:t>dovnitř – odděluje druhotné dřevo</a:t>
            </a:r>
          </a:p>
          <a:p>
            <a:r>
              <a:rPr lang="cs-CZ" dirty="0" smtClean="0"/>
              <a:t>ven – odděluje druhotné lýko</a:t>
            </a:r>
            <a:endParaRPr lang="cs-CZ" dirty="0"/>
          </a:p>
        </p:txBody>
      </p:sp>
      <p:pic>
        <p:nvPicPr>
          <p:cNvPr id="3074" name="Picture 2" descr="C:\Documents and Settings\Venoušek\Dokumenty\VAŠEK\projekt_BiCh\podklady pro výuku\preparaty\botanika\sítkovice\kamb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000372"/>
            <a:ext cx="4680000" cy="3510000"/>
          </a:xfrm>
          <a:prstGeom prst="rect">
            <a:avLst/>
          </a:prstGeom>
          <a:noFill/>
        </p:spPr>
      </p:pic>
      <p:sp>
        <p:nvSpPr>
          <p:cNvPr id="5" name="Šipka dolů 4"/>
          <p:cNvSpPr/>
          <p:nvPr/>
        </p:nvSpPr>
        <p:spPr bwMode="auto">
          <a:xfrm rot="1086290">
            <a:off x="6626823" y="2223107"/>
            <a:ext cx="571504" cy="2281257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Felogen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343400" cy="5029200"/>
          </a:xfrm>
        </p:spPr>
        <p:txBody>
          <a:bodyPr/>
          <a:lstStyle/>
          <a:p>
            <a:r>
              <a:rPr lang="cs-CZ" dirty="0" smtClean="0"/>
              <a:t>korkotvorné pletivo</a:t>
            </a:r>
          </a:p>
          <a:p>
            <a:r>
              <a:rPr lang="cs-CZ" dirty="0" smtClean="0"/>
              <a:t>ven – odděluje druhotnou kůru (borka)</a:t>
            </a:r>
            <a:endParaRPr lang="cs-CZ" dirty="0"/>
          </a:p>
        </p:txBody>
      </p:sp>
      <p:pic>
        <p:nvPicPr>
          <p:cNvPr id="4098" name="Picture 2" descr="C:\Documents and Settings\Venoušek\Dokumenty\VAŠEK\projekt_BiCh\podklady pro výuku\preparaty\botanika\borovice větev příčný řez\felo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714488"/>
            <a:ext cx="2603250" cy="4680000"/>
          </a:xfrm>
          <a:prstGeom prst="rect">
            <a:avLst/>
          </a:prstGeom>
          <a:noFill/>
        </p:spPr>
      </p:pic>
      <p:sp>
        <p:nvSpPr>
          <p:cNvPr id="6" name="Šipka dolů 5"/>
          <p:cNvSpPr/>
          <p:nvPr/>
        </p:nvSpPr>
        <p:spPr bwMode="auto">
          <a:xfrm rot="1086290">
            <a:off x="7626954" y="3532764"/>
            <a:ext cx="571504" cy="2281257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14620"/>
            <a:ext cx="4680000" cy="35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Šipka dolů 6"/>
          <p:cNvSpPr/>
          <p:nvPr/>
        </p:nvSpPr>
        <p:spPr bwMode="auto">
          <a:xfrm rot="20606720">
            <a:off x="5385220" y="1748626"/>
            <a:ext cx="571504" cy="2281257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Šablona návrhu Zelenobílá abstrakce">
  <a:themeElements>
    <a:clrScheme name="Motiv sady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Zelenobílá abstrakce</Template>
  <TotalTime>468</TotalTime>
  <Words>148</Words>
  <Application>Microsoft Office PowerPoint</Application>
  <PresentationFormat>Předvádění na obrazovce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Šablona návrhu Zelenobílá abstrakce</vt:lpstr>
      <vt:lpstr>Snímek 1</vt:lpstr>
      <vt:lpstr>Dělivá pletiva (meristémy)</vt:lpstr>
      <vt:lpstr>Pletiva dělivá (meristémy)</vt:lpstr>
      <vt:lpstr>Vrcholové dělivé pletivo</vt:lpstr>
      <vt:lpstr>Druhotné (sekundární) dělivé pletivo</vt:lpstr>
      <vt:lpstr>Kambium</vt:lpstr>
      <vt:lpstr>Felogen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Botanika</dc:title>
  <dc:subject/>
  <dc:creator>*</dc:creator>
  <cp:keywords/>
  <dc:description/>
  <cp:lastModifiedBy>*</cp:lastModifiedBy>
  <cp:revision>47</cp:revision>
  <dcterms:created xsi:type="dcterms:W3CDTF">2013-02-24T07:02:51Z</dcterms:created>
  <dcterms:modified xsi:type="dcterms:W3CDTF">2013-05-30T20:10:26Z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TC011408001029</vt:lpwstr>
  </property>
</Properties>
</file>