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0000D4"/>
    <a:srgbClr val="000066"/>
    <a:srgbClr val="3A5047"/>
    <a:srgbClr val="EAEAEA"/>
    <a:srgbClr val="C0C0C0"/>
    <a:srgbClr val="2D385D"/>
    <a:srgbClr val="827F08"/>
    <a:srgbClr val="A894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C73AC5-9C0E-4F0C-8699-732EA09D98F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C273F-B040-4AB7-8537-8F64481D3FF8}" type="slidenum">
              <a:rPr lang="cs-CZ"/>
              <a:pPr/>
              <a:t>2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21146A-CD0F-4842-B70E-2206AA44642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327F-4CAB-4812-BB74-5AB91A59A8D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C96C2-A7E5-41B4-9DEA-D07B22D975B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989A9-43AF-45E4-9968-33E2868B5A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D98CD-E76D-4F77-A1D9-C554CF446FB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F5D31-493D-4A81-8ADD-8B47A9E8847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78DAE-00D2-43E1-90B5-82947746A5F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854F7-B1E0-43A4-9AEE-B91670AF439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7F534-E4D8-4801-89E9-93CDE39C104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4CFD-3935-4BC1-8BCF-9929CBB7D04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DB8AE-AB9E-40DA-BFAF-051F8D9CD8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cs-CZ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2A072E-055F-4527-8537-7991B9F89C4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42852"/>
            <a:ext cx="8748464" cy="1541875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689410"/>
              </p:ext>
            </p:extLst>
          </p:nvPr>
        </p:nvGraphicFramePr>
        <p:xfrm>
          <a:off x="413284" y="1704114"/>
          <a:ext cx="8280920" cy="5070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Trvalá pletiva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Biologie, 1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Botanika</a:t>
                      </a:r>
                      <a:endParaRPr lang="cs-CZ" sz="17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Prezentace základních pojmů,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doplněná fotografiemi z mikroskopických preparátů. 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pletivo, epidermis,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stomata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trichomy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xylem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floem</a:t>
                      </a:r>
                      <a:endParaRPr lang="cs-CZ" sz="17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Václav Hubáček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lang="cs-CZ" sz="1700" b="0" smtClean="0"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Pletiva základní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772028" cy="5029200"/>
          </a:xfrm>
        </p:spPr>
        <p:txBody>
          <a:bodyPr/>
          <a:lstStyle/>
          <a:p>
            <a:r>
              <a:rPr lang="cs-CZ" sz="2800" dirty="0" smtClean="0"/>
              <a:t>parenchymatické buňky (vyplňují prostory mezi pletivy krycími a vodivými)</a:t>
            </a:r>
          </a:p>
          <a:p>
            <a:r>
              <a:rPr lang="cs-CZ" b="1" dirty="0" smtClean="0"/>
              <a:t>asimilační pletivo</a:t>
            </a:r>
            <a:endParaRPr lang="cs-CZ" dirty="0" smtClean="0"/>
          </a:p>
          <a:p>
            <a:pPr lvl="1"/>
            <a:r>
              <a:rPr lang="cs-CZ" dirty="0" smtClean="0"/>
              <a:t>buňky obsahují velké množství chloroplastů</a:t>
            </a:r>
          </a:p>
          <a:p>
            <a:r>
              <a:rPr lang="cs-CZ" b="1" dirty="0" smtClean="0"/>
              <a:t>zásobní pletivo</a:t>
            </a:r>
            <a:endParaRPr lang="cs-CZ" dirty="0" smtClean="0"/>
          </a:p>
          <a:p>
            <a:pPr lvl="1"/>
            <a:r>
              <a:rPr lang="cs-CZ" dirty="0" smtClean="0"/>
              <a:t>buňky obsahují velké množství </a:t>
            </a:r>
            <a:r>
              <a:rPr lang="cs-CZ" dirty="0" err="1" smtClean="0"/>
              <a:t>leukoplastů</a:t>
            </a:r>
            <a:r>
              <a:rPr lang="cs-CZ" dirty="0" smtClean="0"/>
              <a:t> a škrobových zrn</a:t>
            </a:r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71612"/>
            <a:ext cx="370277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14818"/>
            <a:ext cx="3714776" cy="247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Šipka doprava 5"/>
          <p:cNvSpPr/>
          <p:nvPr/>
        </p:nvSpPr>
        <p:spPr bwMode="auto">
          <a:xfrm rot="20347205">
            <a:off x="4155078" y="2761122"/>
            <a:ext cx="2357454" cy="500066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Šipka doprava 6"/>
          <p:cNvSpPr/>
          <p:nvPr/>
        </p:nvSpPr>
        <p:spPr bwMode="auto">
          <a:xfrm>
            <a:off x="3786182" y="4643446"/>
            <a:ext cx="2357454" cy="500066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Trvalá pletiva</a:t>
            </a:r>
            <a:endParaRPr lang="cs-CZ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rozdělení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43834" y="6143644"/>
            <a:ext cx="121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latin typeface="Arial Black" pitchFamily="34" charset="0"/>
              </a:rPr>
              <a:t>Hu1_2</a:t>
            </a:r>
            <a:endParaRPr lang="cs-CZ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Pletiva </a:t>
            </a:r>
            <a:r>
              <a:rPr lang="cs-CZ" dirty="0" smtClean="0"/>
              <a:t>trvalá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diferencované (rozlišené) buňky</a:t>
            </a:r>
          </a:p>
          <a:p>
            <a:r>
              <a:rPr lang="cs-CZ" dirty="0" smtClean="0"/>
              <a:t>tvar a velikost - dle funkce</a:t>
            </a:r>
          </a:p>
          <a:p>
            <a:r>
              <a:rPr lang="cs-CZ" dirty="0" smtClean="0"/>
              <a:t>nedělí se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928934"/>
            <a:ext cx="5619736" cy="374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Pletiva krycí (pokožková)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5915036" cy="502920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epidermis (pokožka)</a:t>
            </a:r>
          </a:p>
          <a:p>
            <a:r>
              <a:rPr lang="cs-CZ" dirty="0" smtClean="0"/>
              <a:t>jednobuněčná</a:t>
            </a:r>
          </a:p>
          <a:p>
            <a:r>
              <a:rPr lang="cs-CZ" dirty="0" err="1" smtClean="0"/>
              <a:t>dlaždicovité</a:t>
            </a:r>
            <a:r>
              <a:rPr lang="cs-CZ" dirty="0" smtClean="0"/>
              <a:t> buňky (bez chlorofylu)</a:t>
            </a:r>
          </a:p>
          <a:p>
            <a:r>
              <a:rPr lang="cs-CZ" dirty="0" smtClean="0"/>
              <a:t>bez mezibuněčných prostor</a:t>
            </a:r>
          </a:p>
          <a:p>
            <a:r>
              <a:rPr lang="cs-CZ" dirty="0" smtClean="0"/>
              <a:t>vnější stěny buněk - </a:t>
            </a:r>
            <a:r>
              <a:rPr lang="cs-CZ" dirty="0" err="1" smtClean="0"/>
              <a:t>ztlustlé</a:t>
            </a:r>
            <a:r>
              <a:rPr lang="cs-CZ" dirty="0" smtClean="0"/>
              <a:t>, kryté kutikulou (tvořená </a:t>
            </a:r>
            <a:r>
              <a:rPr lang="cs-CZ" dirty="0" err="1" smtClean="0"/>
              <a:t>kutinem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nepropustné pro vodu a plyny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560" r="18641"/>
          <a:stretch>
            <a:fillRect/>
          </a:stretch>
        </p:blipFill>
        <p:spPr bwMode="auto">
          <a:xfrm rot="16200000">
            <a:off x="5119652" y="2744770"/>
            <a:ext cx="5760000" cy="199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Šipka doprava 4"/>
          <p:cNvSpPr/>
          <p:nvPr/>
        </p:nvSpPr>
        <p:spPr bwMode="auto">
          <a:xfrm rot="1267021">
            <a:off x="5156827" y="2395245"/>
            <a:ext cx="2286016" cy="500066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Pletiva krycí (pokožková)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5557846" cy="502920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průduchy (</a:t>
            </a:r>
            <a:r>
              <a:rPr lang="cs-CZ" b="1" dirty="0" err="1" smtClean="0"/>
              <a:t>stomata</a:t>
            </a:r>
            <a:r>
              <a:rPr lang="cs-CZ" b="1" dirty="0" smtClean="0"/>
              <a:t>)</a:t>
            </a:r>
            <a:endParaRPr lang="cs-CZ" dirty="0" smtClean="0"/>
          </a:p>
          <a:p>
            <a:r>
              <a:rPr lang="cs-CZ" dirty="0" smtClean="0"/>
              <a:t>výměna plynů (oxid uhličitý a kyslík) a vody (pára)</a:t>
            </a:r>
          </a:p>
          <a:p>
            <a:r>
              <a:rPr lang="cs-CZ" dirty="0" smtClean="0"/>
              <a:t>dvě svěrací buňky (reagují na změnu turgoru)</a:t>
            </a:r>
          </a:p>
          <a:p>
            <a:r>
              <a:rPr lang="cs-CZ" dirty="0" smtClean="0"/>
              <a:t>většinou na spodní straně listů (u jednoděložných na obou, u vodních na svrchní straně)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27196"/>
          <a:stretch>
            <a:fillRect/>
          </a:stretch>
        </p:blipFill>
        <p:spPr bwMode="auto">
          <a:xfrm rot="5400000">
            <a:off x="5134572" y="2794990"/>
            <a:ext cx="5760000" cy="202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Šipka doprava 4"/>
          <p:cNvSpPr/>
          <p:nvPr/>
        </p:nvSpPr>
        <p:spPr bwMode="auto">
          <a:xfrm>
            <a:off x="5715008" y="2786058"/>
            <a:ext cx="1785950" cy="571504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>
            <a:off x="5643570" y="4572008"/>
            <a:ext cx="1785950" cy="571504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Pletiva krycí (pokožková)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4414838" cy="353855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chlupy (</a:t>
            </a:r>
            <a:r>
              <a:rPr lang="cs-CZ" b="1" dirty="0" err="1" smtClean="0"/>
              <a:t>trichomy</a:t>
            </a:r>
            <a:r>
              <a:rPr lang="cs-CZ" b="1" dirty="0" smtClean="0"/>
              <a:t>)</a:t>
            </a:r>
            <a:endParaRPr lang="cs-CZ" dirty="0" smtClean="0"/>
          </a:p>
          <a:p>
            <a:r>
              <a:rPr lang="cs-CZ" b="1" dirty="0" smtClean="0"/>
              <a:t>krycí</a:t>
            </a:r>
            <a:endParaRPr lang="cs-CZ" dirty="0" smtClean="0"/>
          </a:p>
          <a:p>
            <a:pPr lvl="1"/>
            <a:r>
              <a:rPr lang="cs-CZ" sz="2000" dirty="0" smtClean="0"/>
              <a:t>ochranná funkce</a:t>
            </a:r>
          </a:p>
          <a:p>
            <a:pPr lvl="1"/>
            <a:r>
              <a:rPr lang="cs-CZ" sz="2000" dirty="0" smtClean="0"/>
              <a:t>jedno i </a:t>
            </a:r>
            <a:r>
              <a:rPr lang="cs-CZ" sz="2000" dirty="0" err="1" smtClean="0"/>
              <a:t>vícebuněčné</a:t>
            </a:r>
            <a:endParaRPr lang="cs-CZ" sz="2000" dirty="0" smtClean="0"/>
          </a:p>
          <a:p>
            <a:r>
              <a:rPr lang="cs-CZ" b="1" dirty="0" err="1" smtClean="0"/>
              <a:t>žlaznaté</a:t>
            </a:r>
            <a:endParaRPr lang="cs-CZ" dirty="0" smtClean="0"/>
          </a:p>
          <a:p>
            <a:pPr lvl="1"/>
            <a:r>
              <a:rPr lang="cs-CZ" sz="2000" dirty="0" smtClean="0"/>
              <a:t>vylučují vodné roztoky (anorganických látek, cukrů, silic)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43768" y="257174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86314" y="1785926"/>
            <a:ext cx="35004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cs-CZ" sz="3200" b="1" kern="0" dirty="0" smtClean="0">
                <a:solidFill>
                  <a:srgbClr val="000000"/>
                </a:solidFill>
                <a:latin typeface="Arial"/>
              </a:rPr>
              <a:t>žahavé</a:t>
            </a:r>
            <a:endParaRPr kumimoji="1" lang="cs-CZ" sz="3200" kern="0" dirty="0" smtClean="0">
              <a:solidFill>
                <a:srgbClr val="000000"/>
              </a:solidFill>
              <a:latin typeface="Arial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jednobuněčné, nerozvětvené</a:t>
            </a:r>
          </a:p>
          <a:p>
            <a:pPr marL="800100" lvl="1" indent="-342900" algn="l">
              <a:spcBef>
                <a:spcPct val="20000"/>
              </a:spcBef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na vrcholu oxid křemičitý</a:t>
            </a:r>
          </a:p>
          <a:p>
            <a:pPr marL="800100" lvl="1" indent="-342900" algn="l">
              <a:spcBef>
                <a:spcPct val="20000"/>
              </a:spcBef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cs-CZ" sz="2000" kern="0" dirty="0" smtClean="0">
                <a:solidFill>
                  <a:srgbClr val="000000"/>
                </a:solidFill>
                <a:latin typeface="Arial"/>
              </a:rPr>
              <a:t>obsahují jedovaté látky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500" t="3883" r="12500" b="7524"/>
          <a:stretch>
            <a:fillRect/>
          </a:stretch>
        </p:blipFill>
        <p:spPr bwMode="auto">
          <a:xfrm>
            <a:off x="6286512" y="4174634"/>
            <a:ext cx="2705837" cy="246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13414" b="10600"/>
          <a:stretch>
            <a:fillRect/>
          </a:stretch>
        </p:blipFill>
        <p:spPr bwMode="auto">
          <a:xfrm>
            <a:off x="1928794" y="4858652"/>
            <a:ext cx="3667077" cy="185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Pletiva vodivá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rozvádění látek</a:t>
            </a:r>
          </a:p>
          <a:p>
            <a:r>
              <a:rPr lang="cs-CZ" dirty="0" smtClean="0"/>
              <a:t>svazky cévní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7349" b="6621"/>
          <a:stretch>
            <a:fillRect/>
          </a:stretch>
        </p:blipFill>
        <p:spPr bwMode="auto">
          <a:xfrm rot="5400000">
            <a:off x="3985979" y="1657567"/>
            <a:ext cx="4315312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8787" r="10878"/>
          <a:stretch>
            <a:fillRect/>
          </a:stretch>
        </p:blipFill>
        <p:spPr bwMode="auto">
          <a:xfrm>
            <a:off x="214282" y="2928934"/>
            <a:ext cx="4071966" cy="36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Šipka doleva 5"/>
          <p:cNvSpPr/>
          <p:nvPr/>
        </p:nvSpPr>
        <p:spPr bwMode="auto">
          <a:xfrm>
            <a:off x="4000496" y="4357694"/>
            <a:ext cx="2714644" cy="642942"/>
          </a:xfrm>
          <a:prstGeom prst="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Pletiva vodivá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6057912" cy="5029200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Xylem</a:t>
            </a:r>
            <a:r>
              <a:rPr lang="cs-CZ" b="1" dirty="0" smtClean="0"/>
              <a:t> (část dřevní)</a:t>
            </a:r>
            <a:endParaRPr lang="cs-CZ" dirty="0" smtClean="0"/>
          </a:p>
          <a:p>
            <a:r>
              <a:rPr lang="cs-CZ" sz="2400" b="1" dirty="0" err="1" smtClean="0"/>
              <a:t>Cévice</a:t>
            </a:r>
            <a:r>
              <a:rPr lang="cs-CZ" sz="2400" b="1" dirty="0" smtClean="0"/>
              <a:t> (tracheidy)</a:t>
            </a:r>
            <a:endParaRPr lang="cs-CZ" sz="2400" dirty="0" smtClean="0"/>
          </a:p>
          <a:p>
            <a:pPr lvl="1"/>
            <a:r>
              <a:rPr lang="cs-CZ" sz="2000" dirty="0" smtClean="0"/>
              <a:t>protáhlé buňky</a:t>
            </a:r>
          </a:p>
          <a:p>
            <a:pPr lvl="1"/>
            <a:r>
              <a:rPr lang="cs-CZ" sz="2000" dirty="0" smtClean="0"/>
              <a:t>zdřevnatělé stěny (na některých místech </a:t>
            </a:r>
            <a:r>
              <a:rPr lang="cs-CZ" sz="2000" dirty="0" err="1" smtClean="0"/>
              <a:t>ztlustlé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příčné stěny zachované</a:t>
            </a:r>
          </a:p>
          <a:p>
            <a:r>
              <a:rPr lang="cs-CZ" sz="2400" b="1" dirty="0" smtClean="0"/>
              <a:t>Cévy (tracheje)</a:t>
            </a:r>
            <a:endParaRPr lang="cs-CZ" sz="2400" dirty="0" smtClean="0"/>
          </a:p>
          <a:p>
            <a:pPr lvl="1"/>
            <a:r>
              <a:rPr lang="cs-CZ" sz="2000" dirty="0" smtClean="0"/>
              <a:t>trubicovité útvary - spojení několika protáhlých buněk</a:t>
            </a:r>
          </a:p>
          <a:p>
            <a:pPr lvl="1"/>
            <a:r>
              <a:rPr lang="cs-CZ" sz="2000" dirty="0" smtClean="0"/>
              <a:t>příčné stěny – rozpuštěné</a:t>
            </a:r>
          </a:p>
          <a:p>
            <a:pPr lvl="1"/>
            <a:r>
              <a:rPr lang="cs-CZ" sz="2000" dirty="0" smtClean="0"/>
              <a:t>protoplast odumřelý</a:t>
            </a:r>
          </a:p>
          <a:p>
            <a:pPr lvl="1"/>
            <a:r>
              <a:rPr lang="cs-CZ" sz="2000" dirty="0" smtClean="0"/>
              <a:t>podélné stěny </a:t>
            </a:r>
            <a:r>
              <a:rPr lang="cs-CZ" sz="2000" dirty="0" err="1" smtClean="0"/>
              <a:t>ztlustlé</a:t>
            </a:r>
            <a:r>
              <a:rPr lang="cs-CZ" sz="2000" dirty="0" smtClean="0"/>
              <a:t> (kruhovitě, šroubovitě)</a:t>
            </a:r>
          </a:p>
          <a:p>
            <a:pPr lvl="1"/>
            <a:r>
              <a:rPr lang="cs-CZ" sz="2000" dirty="0" smtClean="0"/>
              <a:t>vzestupný transport, zpevňovací funkce</a:t>
            </a:r>
            <a:endParaRPr lang="cs-CZ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7636" b="16229"/>
          <a:stretch>
            <a:fillRect/>
          </a:stretch>
        </p:blipFill>
        <p:spPr bwMode="auto">
          <a:xfrm rot="5400000">
            <a:off x="4534786" y="2211720"/>
            <a:ext cx="6120000" cy="26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Pletiva vodivá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5129218" cy="5029200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Floem</a:t>
            </a:r>
            <a:r>
              <a:rPr lang="cs-CZ" b="1" dirty="0" smtClean="0"/>
              <a:t> (část lýková)</a:t>
            </a:r>
            <a:endParaRPr lang="cs-CZ" dirty="0" smtClean="0"/>
          </a:p>
          <a:p>
            <a:r>
              <a:rPr lang="cs-CZ" b="1" dirty="0" smtClean="0"/>
              <a:t>Sítkovice (</a:t>
            </a:r>
            <a:r>
              <a:rPr lang="cs-CZ" b="1" dirty="0" err="1" smtClean="0"/>
              <a:t>tubi</a:t>
            </a:r>
            <a:r>
              <a:rPr lang="cs-CZ" b="1" dirty="0" smtClean="0"/>
              <a:t> </a:t>
            </a:r>
            <a:r>
              <a:rPr lang="cs-CZ" b="1" dirty="0" err="1" smtClean="0"/>
              <a:t>cribrosi</a:t>
            </a:r>
            <a:r>
              <a:rPr lang="cs-CZ" b="1" dirty="0" smtClean="0"/>
              <a:t>)</a:t>
            </a:r>
            <a:endParaRPr lang="cs-CZ" dirty="0" smtClean="0"/>
          </a:p>
          <a:p>
            <a:pPr lvl="1"/>
            <a:r>
              <a:rPr lang="cs-CZ" dirty="0" smtClean="0"/>
              <a:t>živé protáhlé buňky</a:t>
            </a:r>
          </a:p>
          <a:p>
            <a:pPr lvl="1"/>
            <a:r>
              <a:rPr lang="cs-CZ" dirty="0" smtClean="0"/>
              <a:t>nemají jádro</a:t>
            </a:r>
          </a:p>
          <a:p>
            <a:pPr lvl="1"/>
            <a:r>
              <a:rPr lang="cs-CZ" dirty="0" smtClean="0"/>
              <a:t>příčné přehrádky proděravěné</a:t>
            </a:r>
          </a:p>
          <a:p>
            <a:pPr lvl="1"/>
            <a:r>
              <a:rPr lang="cs-CZ" dirty="0" smtClean="0"/>
              <a:t>transport sestupný</a:t>
            </a:r>
          </a:p>
          <a:p>
            <a:pPr lvl="1"/>
            <a:r>
              <a:rPr lang="cs-CZ" dirty="0" smtClean="0"/>
              <a:t>výroba textilií (konopí, len)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13414" b="16229"/>
          <a:stretch>
            <a:fillRect/>
          </a:stretch>
        </p:blipFill>
        <p:spPr bwMode="auto">
          <a:xfrm rot="5400000">
            <a:off x="4446583" y="2197095"/>
            <a:ext cx="6120000" cy="286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návrhu Zelenobílá abstrakce">
  <a:themeElements>
    <a:clrScheme name="Motiv sady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Zelenobílá abstrakce</Template>
  <TotalTime>866</TotalTime>
  <Words>330</Words>
  <Application>Microsoft Office PowerPoint</Application>
  <PresentationFormat>Předvádění na obrazovce (4:3)</PresentationFormat>
  <Paragraphs>78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Šablona návrhu Zelenobílá abstrakce</vt:lpstr>
      <vt:lpstr>Snímek 1</vt:lpstr>
      <vt:lpstr>Trvalá pletiva</vt:lpstr>
      <vt:lpstr>Pletiva trvalá</vt:lpstr>
      <vt:lpstr>Pletiva krycí (pokožková)</vt:lpstr>
      <vt:lpstr>Pletiva krycí (pokožková)</vt:lpstr>
      <vt:lpstr>Pletiva krycí (pokožková)</vt:lpstr>
      <vt:lpstr>Pletiva vodivá</vt:lpstr>
      <vt:lpstr>Pletiva vodivá</vt:lpstr>
      <vt:lpstr>Pletiva vodivá</vt:lpstr>
      <vt:lpstr>Pletiva základní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Botanika</dc:title>
  <dc:subject/>
  <dc:creator>*</dc:creator>
  <cp:keywords/>
  <dc:description/>
  <cp:lastModifiedBy>*</cp:lastModifiedBy>
  <cp:revision>26</cp:revision>
  <dcterms:created xsi:type="dcterms:W3CDTF">2013-02-24T07:02:51Z</dcterms:created>
  <dcterms:modified xsi:type="dcterms:W3CDTF">2013-05-30T20:10:38Z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TC011408001029</vt:lpwstr>
  </property>
</Properties>
</file>