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clrMru>
    <a:srgbClr val="0000D4"/>
    <a:srgbClr val="000066"/>
    <a:srgbClr val="3A5047"/>
    <a:srgbClr val="EAEAEA"/>
    <a:srgbClr val="C0C0C0"/>
    <a:srgbClr val="2D385D"/>
    <a:srgbClr val="827F08"/>
    <a:srgbClr val="A894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>
      <p:cViewPr>
        <p:scale>
          <a:sx n="110" d="100"/>
          <a:sy n="110" d="100"/>
        </p:scale>
        <p:origin x="-16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3CAD7C-3FAE-4E46-9FE2-CFBF5634D384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B666A-0644-4638-832F-499356662FF6}" type="slidenum">
              <a:rPr lang="cs-CZ"/>
              <a:pPr/>
              <a:t>2</a:t>
            </a:fld>
            <a:endParaRPr lang="cs-CZ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895600"/>
            <a:ext cx="8839200" cy="1303338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91000"/>
            <a:ext cx="88392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62478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2479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2480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16AACE-CFB4-4A0F-9941-9B09599C517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BB913-46B2-41CE-8834-AF45E624267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553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553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9DD52-EF8E-4A4E-9BB7-9064DC88AE1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529E2-5DA2-44CE-9F9B-E023384A17D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6B79F-48EB-4B0D-850E-62D3B6EB45E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E353B-BA08-4FAA-B924-9B3BFB15974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5A918-1998-4D4D-9DF9-7E0936FF6D9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A57FF-EEFA-40CE-9916-992AA737F46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63BFE-D9D1-40B3-B97E-1D55A362DE3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0172A-4FF3-4CE6-8880-4C92D84AB7A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7FC51-830B-420D-83B9-2DEB9275730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cs-CZ"/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3E1596-213E-463F-A95A-7DC53ECB78AF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142852"/>
            <a:ext cx="8748464" cy="1541875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1689410"/>
              </p:ext>
            </p:extLst>
          </p:nvPr>
        </p:nvGraphicFramePr>
        <p:xfrm>
          <a:off x="413284" y="1704114"/>
          <a:ext cx="8280920" cy="507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Rostlinná pletiva</a:t>
                      </a:r>
                      <a:endParaRPr lang="cs-CZ" sz="17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Biologie, 1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Botanika</a:t>
                      </a:r>
                      <a:endParaRPr lang="cs-CZ" sz="1700" b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Prezentace základních pojmů,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doplněná fotografiemi z mikroskopických preparátů. 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pletivo, parenchym, prosenchym, kolenchym,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sklerenchym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Václav Hubáček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2. 1. 2013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Rostlinná pletiva</a:t>
            </a:r>
            <a:endParaRPr lang="cs-CZ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Základní dělení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643834" y="6215082"/>
            <a:ext cx="1210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Arial Black" pitchFamily="34" charset="0"/>
              </a:rPr>
              <a:t>Hu1_1</a:t>
            </a:r>
            <a:endParaRPr lang="cs-CZ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soubor </a:t>
            </a:r>
            <a:r>
              <a:rPr lang="cs-CZ" dirty="0"/>
              <a:t>buněk, které vykonávají stejnou funkci</a:t>
            </a:r>
          </a:p>
          <a:p>
            <a:r>
              <a:rPr lang="cs-CZ" dirty="0" smtClean="0"/>
              <a:t>podobný </a:t>
            </a:r>
            <a:r>
              <a:rPr lang="cs-CZ" dirty="0"/>
              <a:t>tvar</a:t>
            </a:r>
          </a:p>
          <a:p>
            <a:r>
              <a:rPr lang="cs-CZ" dirty="0" smtClean="0"/>
              <a:t>stejnou </a:t>
            </a:r>
            <a:r>
              <a:rPr lang="cs-CZ" dirty="0"/>
              <a:t>velikost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Pletivo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2500" r="7812"/>
          <a:stretch>
            <a:fillRect/>
          </a:stretch>
        </p:blipFill>
        <p:spPr bwMode="auto">
          <a:xfrm>
            <a:off x="3857620" y="2428868"/>
            <a:ext cx="5001345" cy="41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Venoušek\Dokumenty\VAŠEK\Dumy\fotky\f121104 0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934033" y="2566901"/>
            <a:ext cx="4680000" cy="311805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pletiv </a:t>
            </a:r>
            <a:r>
              <a:rPr lang="cs-CZ" sz="2800" dirty="0"/>
              <a:t>(dle tloušťky buněčné stěny, mezibuněčných prostorů, tvaru)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4843466" cy="5029200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Parenchym</a:t>
            </a:r>
            <a:endParaRPr lang="cs-CZ" dirty="0"/>
          </a:p>
          <a:p>
            <a:r>
              <a:rPr lang="cs-CZ" dirty="0" smtClean="0"/>
              <a:t>oválné </a:t>
            </a:r>
            <a:r>
              <a:rPr lang="cs-CZ" dirty="0"/>
              <a:t>buňky</a:t>
            </a:r>
          </a:p>
          <a:p>
            <a:r>
              <a:rPr lang="cs-CZ" dirty="0" smtClean="0"/>
              <a:t>tenkostěnné </a:t>
            </a:r>
            <a:r>
              <a:rPr lang="cs-CZ" dirty="0"/>
              <a:t>buňky</a:t>
            </a:r>
          </a:p>
          <a:p>
            <a:r>
              <a:rPr lang="cs-CZ" dirty="0" smtClean="0"/>
              <a:t>četné </a:t>
            </a:r>
            <a:r>
              <a:rPr lang="cs-CZ" dirty="0"/>
              <a:t>mezibuněčné prostory (</a:t>
            </a:r>
            <a:r>
              <a:rPr lang="cs-CZ" dirty="0" err="1"/>
              <a:t>interceluláry</a:t>
            </a:r>
            <a:r>
              <a:rPr lang="cs-CZ" dirty="0"/>
              <a:t>)</a:t>
            </a:r>
          </a:p>
        </p:txBody>
      </p:sp>
      <p:sp>
        <p:nvSpPr>
          <p:cNvPr id="6" name="Šipka doprava 5"/>
          <p:cNvSpPr/>
          <p:nvPr/>
        </p:nvSpPr>
        <p:spPr bwMode="auto">
          <a:xfrm rot="20053092">
            <a:off x="4883796" y="3965584"/>
            <a:ext cx="2286016" cy="642942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928802"/>
            <a:ext cx="311805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Venoušek\Dokumenty\VAŠEK\Dumy\fotky\f121104 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934033" y="2566901"/>
            <a:ext cx="4680000" cy="311805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pletiv </a:t>
            </a:r>
            <a:r>
              <a:rPr lang="cs-CZ" sz="2800" dirty="0"/>
              <a:t>(dle tloušťky buněčné stěny, mezibuněčných prostorů, tvaru)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5414970" cy="5029200"/>
          </a:xfrm>
        </p:spPr>
        <p:txBody>
          <a:bodyPr/>
          <a:lstStyle/>
          <a:p>
            <a:pPr>
              <a:buNone/>
            </a:pPr>
            <a:r>
              <a:rPr lang="cs-CZ" b="1" dirty="0"/>
              <a:t>Prosenchym</a:t>
            </a:r>
            <a:endParaRPr lang="cs-CZ" dirty="0"/>
          </a:p>
          <a:p>
            <a:r>
              <a:rPr lang="cs-CZ" dirty="0" smtClean="0"/>
              <a:t>jednostranně </a:t>
            </a:r>
            <a:r>
              <a:rPr lang="cs-CZ" dirty="0"/>
              <a:t>protažené buňky</a:t>
            </a:r>
          </a:p>
          <a:p>
            <a:r>
              <a:rPr lang="cs-CZ" dirty="0" smtClean="0"/>
              <a:t>šikmé </a:t>
            </a:r>
            <a:r>
              <a:rPr lang="cs-CZ" dirty="0"/>
              <a:t>příčné přehrádky</a:t>
            </a:r>
          </a:p>
          <a:p>
            <a:r>
              <a:rPr lang="cs-CZ" dirty="0" smtClean="0"/>
              <a:t>bez </a:t>
            </a:r>
            <a:r>
              <a:rPr lang="cs-CZ" dirty="0" err="1"/>
              <a:t>intercelulár</a:t>
            </a:r>
            <a:endParaRPr lang="cs-CZ" dirty="0"/>
          </a:p>
          <a:p>
            <a:r>
              <a:rPr lang="cs-CZ" dirty="0" smtClean="0"/>
              <a:t>mladší </a:t>
            </a:r>
            <a:r>
              <a:rPr lang="cs-CZ" dirty="0"/>
              <a:t>buňky tenkostěnné, starší tlustostěnné</a:t>
            </a:r>
          </a:p>
          <a:p>
            <a:r>
              <a:rPr lang="cs-CZ" dirty="0" smtClean="0"/>
              <a:t>svazky </a:t>
            </a:r>
            <a:r>
              <a:rPr lang="cs-CZ" dirty="0"/>
              <a:t>cévní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6" name="Šipka doprava 5"/>
          <p:cNvSpPr/>
          <p:nvPr/>
        </p:nvSpPr>
        <p:spPr bwMode="auto">
          <a:xfrm rot="20053092">
            <a:off x="5383862" y="4465650"/>
            <a:ext cx="2286016" cy="642942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076909" y="2709777"/>
            <a:ext cx="4680000" cy="31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Venoušek\Dokumenty\VAŠEK\Dumy\fotky\f121104 1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934033" y="2566901"/>
            <a:ext cx="4680000" cy="311805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pletiv </a:t>
            </a:r>
            <a:r>
              <a:rPr lang="cs-CZ" sz="2800" dirty="0"/>
              <a:t>(dle tloušťky buněčné stěny, mezibuněčných prostorů, tvaru)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4557714" cy="5029200"/>
          </a:xfrm>
        </p:spPr>
        <p:txBody>
          <a:bodyPr/>
          <a:lstStyle/>
          <a:p>
            <a:pPr>
              <a:buNone/>
            </a:pPr>
            <a:r>
              <a:rPr lang="cs-CZ" b="1" dirty="0"/>
              <a:t>Kolenchym</a:t>
            </a:r>
            <a:endParaRPr lang="cs-CZ" dirty="0"/>
          </a:p>
          <a:p>
            <a:r>
              <a:rPr lang="cs-CZ" dirty="0" smtClean="0"/>
              <a:t>tenkostěnné </a:t>
            </a:r>
            <a:r>
              <a:rPr lang="cs-CZ" dirty="0"/>
              <a:t>buňky</a:t>
            </a:r>
          </a:p>
          <a:p>
            <a:r>
              <a:rPr lang="cs-CZ" dirty="0" smtClean="0"/>
              <a:t>v</a:t>
            </a:r>
            <a:r>
              <a:rPr lang="cs-CZ" dirty="0"/>
              <a:t> rozích </a:t>
            </a:r>
            <a:r>
              <a:rPr lang="cs-CZ" dirty="0" err="1"/>
              <a:t>ztlustlé</a:t>
            </a:r>
            <a:r>
              <a:rPr lang="cs-CZ" dirty="0"/>
              <a:t> (jedna stěna </a:t>
            </a:r>
            <a:r>
              <a:rPr lang="cs-CZ" dirty="0" err="1"/>
              <a:t>ztlustlá</a:t>
            </a:r>
            <a:r>
              <a:rPr lang="cs-CZ" dirty="0"/>
              <a:t> - deskovitý kolenchym</a:t>
            </a:r>
            <a:r>
              <a:rPr lang="cs-CZ" dirty="0" smtClean="0"/>
              <a:t>)</a:t>
            </a:r>
          </a:p>
        </p:txBody>
      </p:sp>
      <p:sp>
        <p:nvSpPr>
          <p:cNvPr id="6" name="Šipka doprava 5"/>
          <p:cNvSpPr/>
          <p:nvPr/>
        </p:nvSpPr>
        <p:spPr bwMode="auto">
          <a:xfrm rot="1988643">
            <a:off x="5776239" y="2787185"/>
            <a:ext cx="2286016" cy="642942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928802"/>
            <a:ext cx="311805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Venoušek\Dokumenty\VAŠEK\Dumy\fotky\f121104 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934033" y="2566901"/>
            <a:ext cx="4680000" cy="311805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pletiv </a:t>
            </a:r>
            <a:r>
              <a:rPr lang="cs-CZ" sz="2800" dirty="0"/>
              <a:t>(dle tloušťky buněčné stěny, mezibuněčných prostorů, tvaru)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4914904" cy="5029200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Sklerenchym</a:t>
            </a:r>
            <a:endParaRPr lang="cs-CZ" dirty="0"/>
          </a:p>
          <a:p>
            <a:r>
              <a:rPr lang="cs-CZ" dirty="0" smtClean="0"/>
              <a:t>tlustostěnné </a:t>
            </a:r>
            <a:r>
              <a:rPr lang="cs-CZ" dirty="0"/>
              <a:t>buňky</a:t>
            </a:r>
          </a:p>
          <a:p>
            <a:r>
              <a:rPr lang="cs-CZ" dirty="0" err="1" smtClean="0"/>
              <a:t>plasmodesmy</a:t>
            </a:r>
            <a:r>
              <a:rPr lang="cs-CZ" dirty="0" smtClean="0"/>
              <a:t> </a:t>
            </a:r>
            <a:r>
              <a:rPr lang="cs-CZ" dirty="0"/>
              <a:t>- jemná plazmatická vlákna (umožňují spojení)</a:t>
            </a:r>
          </a:p>
          <a:p>
            <a:r>
              <a:rPr lang="cs-CZ" dirty="0" smtClean="0"/>
              <a:t>odumírají </a:t>
            </a:r>
          </a:p>
          <a:p>
            <a:r>
              <a:rPr lang="cs-CZ" dirty="0" smtClean="0"/>
              <a:t>mechanické pletivo (opora)</a:t>
            </a:r>
            <a:endParaRPr lang="cs-CZ" dirty="0"/>
          </a:p>
        </p:txBody>
      </p:sp>
      <p:sp>
        <p:nvSpPr>
          <p:cNvPr id="6" name="Šipka doprava 5"/>
          <p:cNvSpPr/>
          <p:nvPr/>
        </p:nvSpPr>
        <p:spPr bwMode="auto">
          <a:xfrm rot="20053092">
            <a:off x="4740920" y="5749911"/>
            <a:ext cx="2286016" cy="642942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928802"/>
            <a:ext cx="3118051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Šablona návrhu Zelenobílá abstrakce">
  <a:themeElements>
    <a:clrScheme name="Motiv sady Office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Motiv sady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návrhu Zelenobílá abstrakce</Template>
  <TotalTime>249</TotalTime>
  <Words>187</Words>
  <Application>Microsoft Office PowerPoint</Application>
  <PresentationFormat>Předvádění na obrazovce (4:3)</PresentationFormat>
  <Paragraphs>48</Paragraphs>
  <Slides>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Šablona návrhu Zelenobílá abstrakce</vt:lpstr>
      <vt:lpstr>Snímek 1</vt:lpstr>
      <vt:lpstr>Rostlinná pletiva</vt:lpstr>
      <vt:lpstr>Pletivo</vt:lpstr>
      <vt:lpstr>Dělení pletiv (dle tloušťky buněčné stěny, mezibuněčných prostorů, tvaru)</vt:lpstr>
      <vt:lpstr>Dělení pletiv (dle tloušťky buněčné stěny, mezibuněčných prostorů, tvaru)</vt:lpstr>
      <vt:lpstr>Dělení pletiv (dle tloušťky buněčné stěny, mezibuněčných prostorů, tvaru)</vt:lpstr>
      <vt:lpstr>Dělení pletiv (dle tloušťky buněčné stěny, mezibuněčných prostorů, tvaru)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Botanika</dc:title>
  <dc:subject/>
  <dc:creator>*</dc:creator>
  <cp:keywords/>
  <dc:description/>
  <cp:lastModifiedBy>*</cp:lastModifiedBy>
  <cp:revision>14</cp:revision>
  <dcterms:created xsi:type="dcterms:W3CDTF">2013-02-24T06:38:24Z</dcterms:created>
  <dcterms:modified xsi:type="dcterms:W3CDTF">2013-05-30T20:10:50Z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TC011408001029</vt:lpwstr>
  </property>
</Properties>
</file>