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2" r:id="rId2"/>
    <p:sldId id="256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7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11.6.2014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11.6.2014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11.6.2014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11.6.2014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11.6.2014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11.6.2014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11.6.2014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11.6.2014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11.6.2014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11.6.2014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11.6.2014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0BC388F-864D-4D89-A380-D9DA03082503}" type="datetimeFigureOut">
              <a:rPr lang="cs-CZ" smtClean="0"/>
              <a:t>11.6.2014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645881"/>
              </p:ext>
            </p:extLst>
          </p:nvPr>
        </p:nvGraphicFramePr>
        <p:xfrm>
          <a:off x="413284" y="1704114"/>
          <a:ext cx="8280920" cy="49039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600" b="1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b="1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Karboxylové kyseliny III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600" b="1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b="0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Chemie, 2.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600" b="1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b="0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Deriváty uhlovodíků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Anotace</a:t>
                      </a:r>
                      <a:endParaRPr lang="cs-CZ" sz="1600" b="1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Prezentace sloužící k výkladu učiva, obsahuje vlastnosti, názvosloví, </a:t>
                      </a:r>
                      <a:r>
                        <a:rPr lang="cs-CZ" sz="1600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reakce a užití významných </a:t>
                      </a:r>
                      <a:r>
                        <a:rPr lang="cs-CZ" sz="1600" kern="120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karboxylových</a:t>
                      </a:r>
                      <a:r>
                        <a:rPr lang="cs-CZ" sz="1600" kern="1200" baseline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kyselin</a:t>
                      </a:r>
                      <a:endParaRPr lang="cs-CZ" sz="1600" b="0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600" b="1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 slova</a:t>
                      </a:r>
                      <a:endParaRPr lang="cs-CZ" sz="1600" b="1" dirty="0" smtClean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 smtClean="0">
                          <a:effectLst/>
                          <a:latin typeface="Trebuchet MS" panose="020B0603020202020204" pitchFamily="34" charset="0"/>
                          <a:ea typeface="Times New Roman"/>
                          <a:cs typeface="Calibri"/>
                        </a:rPr>
                        <a:t>Karboxylové kyseliny, </a:t>
                      </a:r>
                      <a:r>
                        <a:rPr lang="cs-CZ" sz="1600" smtClean="0">
                          <a:effectLst/>
                          <a:latin typeface="Trebuchet MS" panose="020B0603020202020204" pitchFamily="34" charset="0"/>
                          <a:ea typeface="Times New Roman"/>
                          <a:cs typeface="Calibri"/>
                        </a:rPr>
                        <a:t>významní zástupci</a:t>
                      </a:r>
                      <a:endParaRPr lang="cs-CZ" sz="16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Autor</a:t>
                      </a:r>
                      <a:endParaRPr lang="cs-CZ" sz="1600" b="1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Mgr. Hana Dudíková</a:t>
                      </a:r>
                      <a:endParaRPr lang="cs-CZ" sz="1600" b="0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Datum</a:t>
                      </a:r>
                      <a:endParaRPr lang="cs-CZ" sz="1600" b="1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Květen 2014</a:t>
                      </a:r>
                      <a:endParaRPr lang="cs-CZ" sz="1600" b="0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Škola</a:t>
                      </a:r>
                      <a:endParaRPr lang="cs-CZ" sz="1600" b="1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600" b="0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Projekt</a:t>
                      </a:r>
                      <a:endParaRPr lang="cs-CZ" sz="1600" b="1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600" b="0" dirty="0" err="1" smtClean="0">
                          <a:latin typeface="Trebuchet MS" panose="020B0603020202020204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600" b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600" b="0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90557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517232"/>
            <a:ext cx="8672751" cy="1143000"/>
          </a:xfrm>
        </p:spPr>
        <p:txBody>
          <a:bodyPr/>
          <a:lstStyle/>
          <a:p>
            <a:r>
              <a:rPr lang="cs-CZ" dirty="0"/>
              <a:t>Další karboxylové kyseliny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23528" y="692696"/>
            <a:ext cx="8352928" cy="4536504"/>
          </a:xfrm>
        </p:spPr>
        <p:txBody>
          <a:bodyPr>
            <a:normAutofit lnSpcReduction="10000"/>
          </a:bodyPr>
          <a:lstStyle/>
          <a:p>
            <a:r>
              <a:rPr lang="cs-CZ" sz="2400" b="1" dirty="0" smtClean="0"/>
              <a:t>Kyselina benzoová C</a:t>
            </a:r>
            <a:r>
              <a:rPr lang="cs-CZ" sz="2400" b="1" baseline="-25000" dirty="0" smtClean="0"/>
              <a:t>6</a:t>
            </a:r>
            <a:r>
              <a:rPr lang="cs-CZ" sz="2400" b="1" dirty="0" smtClean="0"/>
              <a:t>H</a:t>
            </a:r>
            <a:r>
              <a:rPr lang="cs-CZ" sz="2400" b="1" baseline="-25000" dirty="0" smtClean="0"/>
              <a:t>5</a:t>
            </a:r>
            <a:r>
              <a:rPr lang="cs-CZ" sz="2400" b="1" dirty="0" smtClean="0"/>
              <a:t>COOH</a:t>
            </a:r>
            <a:r>
              <a:rPr lang="cs-CZ" sz="2400" dirty="0" smtClean="0"/>
              <a:t> je nejjednodušší aromatická kyselina. Je to bezbarvá krystalická látka. Pro své antioxidační a konzervační schopnosti je používána v potravinářském průmyslu. Je základní surovinou pro syntézy aromatických sloučenin.</a:t>
            </a:r>
          </a:p>
          <a:p>
            <a:r>
              <a:rPr lang="cs-CZ" sz="2400" b="1" dirty="0" smtClean="0"/>
              <a:t>Kyselina ftalová C</a:t>
            </a:r>
            <a:r>
              <a:rPr lang="cs-CZ" sz="2400" b="1" baseline="-25000" dirty="0" smtClean="0"/>
              <a:t>6</a:t>
            </a:r>
            <a:r>
              <a:rPr lang="cs-CZ" sz="2400" b="1" dirty="0" smtClean="0"/>
              <a:t>H</a:t>
            </a:r>
            <a:r>
              <a:rPr lang="cs-CZ" sz="2400" b="1" baseline="-25000" dirty="0" smtClean="0"/>
              <a:t>4</a:t>
            </a:r>
            <a:r>
              <a:rPr lang="cs-CZ" sz="2400" b="1" dirty="0" smtClean="0"/>
              <a:t>(COOH)</a:t>
            </a:r>
            <a:r>
              <a:rPr lang="cs-CZ" sz="2400" b="1" baseline="-25000" dirty="0" smtClean="0"/>
              <a:t>2  </a:t>
            </a:r>
            <a:r>
              <a:rPr lang="cs-CZ" sz="2400" dirty="0"/>
              <a:t>j</a:t>
            </a:r>
            <a:r>
              <a:rPr lang="cs-CZ" sz="2400" dirty="0" smtClean="0"/>
              <a:t>e krystalická sloučenina připravovaná hydrolýzou svého anhydridu. Vyrábějí se z ní především syntetické pryskyřice. Její estery ftaláty slouží jako změkčovadla především pro úpravu PVC.</a:t>
            </a:r>
          </a:p>
          <a:p>
            <a:r>
              <a:rPr lang="cs-CZ" sz="2400" b="1" dirty="0" smtClean="0"/>
              <a:t>Kyselina </a:t>
            </a:r>
            <a:r>
              <a:rPr lang="cs-CZ" sz="2400" b="1" dirty="0" err="1" smtClean="0"/>
              <a:t>tereftalová</a:t>
            </a:r>
            <a:r>
              <a:rPr lang="cs-CZ" sz="2400" b="1" dirty="0" smtClean="0"/>
              <a:t> C</a:t>
            </a:r>
            <a:r>
              <a:rPr lang="cs-CZ" sz="2400" b="1" baseline="-25000" dirty="0" smtClean="0"/>
              <a:t>6</a:t>
            </a:r>
            <a:r>
              <a:rPr lang="cs-CZ" sz="2400" b="1" dirty="0" smtClean="0"/>
              <a:t>H</a:t>
            </a:r>
            <a:r>
              <a:rPr lang="cs-CZ" sz="2400" b="1" baseline="-25000" dirty="0" smtClean="0"/>
              <a:t>4</a:t>
            </a:r>
            <a:r>
              <a:rPr lang="cs-CZ" sz="2400" b="1" dirty="0" smtClean="0"/>
              <a:t>(COOH)</a:t>
            </a:r>
            <a:r>
              <a:rPr lang="cs-CZ" sz="2400" b="1" baseline="-25000" dirty="0" smtClean="0"/>
              <a:t>2 </a:t>
            </a:r>
            <a:r>
              <a:rPr lang="cs-CZ" sz="2400" dirty="0" smtClean="0"/>
              <a:t>se vyrábí oxidací p-xylenu. Používá se pro výrobu textilních polyesterových vláken.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9813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79727" y="764704"/>
            <a:ext cx="8540745" cy="347472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Kolář K., </a:t>
            </a:r>
            <a:r>
              <a:rPr lang="cs-CZ" dirty="0" err="1" smtClean="0"/>
              <a:t>Kodíček</a:t>
            </a:r>
            <a:r>
              <a:rPr lang="cs-CZ" dirty="0" smtClean="0"/>
              <a:t> M., Pospíšil J.: Chemie II (Organická a biochemie) pro gymnázia. 1.vydání.Praha: SPN, 2000. ISBN 80-85937-49-2</a:t>
            </a:r>
          </a:p>
          <a:p>
            <a:pPr lvl="0"/>
            <a:r>
              <a:rPr lang="cs-CZ" b="1" dirty="0" smtClean="0"/>
              <a:t> </a:t>
            </a:r>
            <a:r>
              <a:rPr lang="cs-CZ" dirty="0" err="1"/>
              <a:t>McMurry</a:t>
            </a:r>
            <a:r>
              <a:rPr lang="cs-CZ" dirty="0"/>
              <a:t>, J.: Organická chemie. 1.vyd., Brno, 2007. ISBN 978-80-214-3291-8.  </a:t>
            </a:r>
          </a:p>
          <a:p>
            <a:pPr lvl="0"/>
            <a:r>
              <a:rPr lang="cs-CZ" dirty="0"/>
              <a:t>Pacák, J., Čipera, J., Halných, J., </a:t>
            </a:r>
            <a:r>
              <a:rPr lang="cs-CZ" dirty="0" err="1"/>
              <a:t>Hrnčiar</a:t>
            </a:r>
            <a:r>
              <a:rPr lang="cs-CZ" dirty="0"/>
              <a:t>, P., Kopřiva, J.: Chemie pro II. ročník gymnázií. 1.vyd., Praha, 1985.  </a:t>
            </a:r>
          </a:p>
          <a:p>
            <a:pPr lvl="0"/>
            <a:r>
              <a:rPr lang="cs-CZ" dirty="0" smtClean="0"/>
              <a:t>Vacík</a:t>
            </a:r>
            <a:r>
              <a:rPr lang="cs-CZ" dirty="0"/>
              <a:t>, J., </a:t>
            </a:r>
            <a:r>
              <a:rPr lang="cs-CZ" dirty="0" err="1"/>
              <a:t>Barthová</a:t>
            </a:r>
            <a:r>
              <a:rPr lang="cs-CZ" dirty="0"/>
              <a:t>, J., Pacák, J., </a:t>
            </a:r>
            <a:r>
              <a:rPr lang="cs-CZ" dirty="0" err="1"/>
              <a:t>Strauch</a:t>
            </a:r>
            <a:r>
              <a:rPr lang="cs-CZ" dirty="0"/>
              <a:t>, B., Svobodová, M., Zemánek, F.: Přehled středoškolské chemie. 1. vydání, Praha, 1990. ISBN 80-04-22463-6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50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63888" y="5085184"/>
            <a:ext cx="5114429" cy="1328783"/>
          </a:xfrm>
        </p:spPr>
        <p:txBody>
          <a:bodyPr>
            <a:normAutofit/>
          </a:bodyPr>
          <a:lstStyle/>
          <a:p>
            <a:pPr algn="r"/>
            <a:r>
              <a:rPr lang="cs-CZ" sz="2400" dirty="0" smtClean="0"/>
              <a:t>Významné kyseliny</a:t>
            </a:r>
          </a:p>
          <a:p>
            <a:pPr algn="r"/>
            <a:endParaRPr 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7" y="3132290"/>
            <a:ext cx="7597396" cy="1793167"/>
          </a:xfrm>
        </p:spPr>
        <p:txBody>
          <a:bodyPr/>
          <a:lstStyle/>
          <a:p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Karboxylové kyseliny III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9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11339" y="5715000"/>
            <a:ext cx="6512511" cy="1143000"/>
          </a:xfrm>
        </p:spPr>
        <p:txBody>
          <a:bodyPr/>
          <a:lstStyle/>
          <a:p>
            <a:r>
              <a:rPr lang="cs-CZ" dirty="0" smtClean="0"/>
              <a:t>Kyselina mravenčí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251520" y="404664"/>
                <a:ext cx="8424936" cy="5328592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cs-CZ" sz="2600" b="1" dirty="0" smtClean="0"/>
                  <a:t>Kyselina mravenčí HCOOH</a:t>
                </a:r>
                <a:r>
                  <a:rPr lang="cs-CZ" sz="2600" dirty="0" smtClean="0"/>
                  <a:t> je bezbarvá, leptavá a ostře páchnoucí kapalina.</a:t>
                </a:r>
              </a:p>
              <a:p>
                <a:r>
                  <a:rPr lang="cs-CZ" sz="2600" dirty="0" smtClean="0"/>
                  <a:t>Vyskytuje se v žahavých částech rostlin a ve žlázách mravenců.</a:t>
                </a:r>
              </a:p>
              <a:p>
                <a:r>
                  <a:rPr lang="cs-CZ" sz="2600" dirty="0" smtClean="0"/>
                  <a:t>Vyrábí se tlakovou syntézou z oxidu uhelnatého a hydroxidu sodného. Vznikne mravenčan sodný, ze kterého je kyselina mravenčí vytěsňována silnou anorganickou kyselinou, nejčastěji </a:t>
                </a:r>
                <a:r>
                  <a:rPr lang="cs-CZ" sz="2600" dirty="0" err="1" smtClean="0"/>
                  <a:t>HCl</a:t>
                </a:r>
                <a:r>
                  <a:rPr lang="cs-CZ" sz="2600" dirty="0" smtClean="0"/>
                  <a:t>.</a:t>
                </a:r>
              </a:p>
              <a:p>
                <a:pPr marL="45720" indent="0">
                  <a:buNone/>
                </a:pPr>
                <a:r>
                  <a:rPr lang="cs-CZ" sz="2600" dirty="0" smtClean="0"/>
                  <a:t>	CO + </a:t>
                </a:r>
                <a:r>
                  <a:rPr lang="cs-CZ" sz="2600" dirty="0" err="1" smtClean="0"/>
                  <a:t>NaOH</a:t>
                </a:r>
                <a:r>
                  <a:rPr lang="cs-CZ" sz="2600" dirty="0" smtClean="0"/>
                  <a:t> 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vertJc m:val="bot"/>
                        <m:ctrlPr>
                          <a:rPr lang="cs-CZ" sz="2600" i="1" dirty="0" smtClean="0">
                            <a:latin typeface="Cambria Math"/>
                            <a:cs typeface="Calibri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cs-CZ" sz="2600" b="0" i="1" dirty="0" smtClean="0">
                            <a:latin typeface="Cambria Math"/>
                            <a:cs typeface="Calibri"/>
                          </a:rPr>
                          <m:t>𝑡</m:t>
                        </m:r>
                        <m:r>
                          <a:rPr lang="cs-CZ" sz="2600" b="0" i="1" dirty="0" smtClean="0">
                            <a:latin typeface="Cambria Math"/>
                            <a:cs typeface="Calibri"/>
                          </a:rPr>
                          <m:t>𝑙𝑎𝑘</m:t>
                        </m:r>
                      </m:e>
                    </m:groupChr>
                  </m:oMath>
                </a14:m>
                <a:r>
                  <a:rPr lang="cs-CZ" sz="2600" dirty="0" smtClean="0">
                    <a:cs typeface="Calibri"/>
                  </a:rPr>
                  <a:t> </a:t>
                </a:r>
                <a:r>
                  <a:rPr lang="cs-CZ" sz="2600" dirty="0" err="1" smtClean="0">
                    <a:cs typeface="Calibri"/>
                  </a:rPr>
                  <a:t>HCOONa</a:t>
                </a:r>
                <a:r>
                  <a:rPr lang="cs-CZ" sz="2600" dirty="0" smtClean="0">
                    <a:cs typeface="Calibri"/>
                  </a:rPr>
                  <a:t> 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vertJc m:val="bot"/>
                        <m:ctrlPr>
                          <a:rPr lang="cs-CZ" sz="2600" i="1" smtClean="0">
                            <a:latin typeface="Cambria Math"/>
                            <a:cs typeface="Calibri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cs-CZ" sz="2600" b="0" i="1" smtClean="0">
                            <a:latin typeface="Cambria Math"/>
                            <a:cs typeface="Calibri"/>
                          </a:rPr>
                          <m:t>𝐻</m:t>
                        </m:r>
                        <m:r>
                          <a:rPr lang="cs-CZ" sz="2600" b="0" i="1" smtClean="0">
                            <a:latin typeface="Cambria Math"/>
                            <a:cs typeface="Calibri"/>
                          </a:rPr>
                          <m:t>𝐶𝑙</m:t>
                        </m:r>
                      </m:e>
                    </m:groupChr>
                  </m:oMath>
                </a14:m>
                <a:r>
                  <a:rPr lang="cs-CZ" sz="2600" dirty="0" smtClean="0"/>
                  <a:t> HCOOH + </a:t>
                </a:r>
                <a:r>
                  <a:rPr lang="cs-CZ" sz="2600" dirty="0" err="1" smtClean="0"/>
                  <a:t>NaCl</a:t>
                </a:r>
                <a:endParaRPr lang="cs-CZ" sz="2600" dirty="0" smtClean="0"/>
              </a:p>
              <a:p>
                <a:r>
                  <a:rPr lang="cs-CZ" sz="2600" dirty="0" smtClean="0"/>
                  <a:t>Má redukční schopnosti, protože HO-CHO reaguje jako aldehydová skupina.</a:t>
                </a:r>
              </a:p>
              <a:p>
                <a:r>
                  <a:rPr lang="cs-CZ" sz="2600" dirty="0" smtClean="0"/>
                  <a:t>Má baktericidní účinky, proto je využívána jako konzervační látka v potravinářském průmyslu. </a:t>
                </a:r>
              </a:p>
              <a:p>
                <a:r>
                  <a:rPr lang="cs-CZ" sz="2600" dirty="0" smtClean="0"/>
                  <a:t>Používá se pro výrobu esterů mravenčanů, používaných v potravinářství jako aroma (esence).</a:t>
                </a:r>
              </a:p>
              <a:p>
                <a:pPr marL="45720" indent="0">
                  <a:buNone/>
                </a:pPr>
                <a:endParaRPr lang="cs-CZ" dirty="0" smtClean="0"/>
              </a:p>
              <a:p>
                <a:pPr marL="4572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251520" y="404664"/>
                <a:ext cx="8424936" cy="5328592"/>
              </a:xfrm>
              <a:blipFill rotWithShape="1">
                <a:blip r:embed="rId2"/>
                <a:stretch>
                  <a:fillRect l="-1013" t="-3890" r="-1447" b="-183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426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55776" y="5715000"/>
            <a:ext cx="6512511" cy="1143000"/>
          </a:xfrm>
        </p:spPr>
        <p:txBody>
          <a:bodyPr/>
          <a:lstStyle/>
          <a:p>
            <a:r>
              <a:rPr lang="cs-CZ" dirty="0" smtClean="0"/>
              <a:t>Kyselina octová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23528" y="332656"/>
            <a:ext cx="8712968" cy="5904656"/>
          </a:xfrm>
        </p:spPr>
        <p:txBody>
          <a:bodyPr>
            <a:normAutofit/>
          </a:bodyPr>
          <a:lstStyle/>
          <a:p>
            <a:r>
              <a:rPr lang="cs-CZ" dirty="0" smtClean="0"/>
              <a:t>Kyselina octová CH3COOH je známá již od starověku, kdy byla připravována kvašením alkoholických nápojů.</a:t>
            </a:r>
          </a:p>
          <a:p>
            <a:r>
              <a:rPr lang="cs-CZ" dirty="0" smtClean="0"/>
              <a:t>Pro potravinářské účely se vyrábí přírodní cestou. Slabě alkoholickými roztoky (mošt, víno) se zkrápí bukové hobliny naočkované bakteriemi octového kvašení na sítech, aby byl zajištěn dostatečný přísun kyslíku. Připravuje se z ní ocet, což je její 4% - 8%ní vodný roztok.</a:t>
            </a:r>
          </a:p>
          <a:p>
            <a:r>
              <a:rPr lang="cs-CZ" dirty="0" smtClean="0"/>
              <a:t>Průmyslově se vyrábí oxidací aldehydu, butanu nebo butenu. Nověji probíhá výroba reakcí metanolu s oxidem uhelnatým za katalýzy rhodiem v přítomnosti jódu.</a:t>
            </a:r>
          </a:p>
          <a:p>
            <a:r>
              <a:rPr lang="cs-CZ" dirty="0" smtClean="0"/>
              <a:t>Používá se jako polární rozpouštědlo, pro výrobu esterů, surovin pro výrobu umělých vláken, solí pro organické syntézy (octan sodný), pro lékařství (octan hlinitý) a pro barvení tkanin (železitý, chromitý).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494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3768" y="5517232"/>
            <a:ext cx="6512511" cy="1143000"/>
          </a:xfrm>
        </p:spPr>
        <p:txBody>
          <a:bodyPr/>
          <a:lstStyle/>
          <a:p>
            <a:r>
              <a:rPr lang="cs-CZ" dirty="0" smtClean="0"/>
              <a:t>Kyselina máselná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51520" y="764704"/>
            <a:ext cx="8640960" cy="5040560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Kyselina máselná CH3(CH2)2COOH </a:t>
            </a:r>
            <a:r>
              <a:rPr lang="cs-CZ" sz="2400" dirty="0" smtClean="0"/>
              <a:t>je olejovitá kapalina odporného zápachu. V přírodě vzniká bakteriálním rozkladem tuků, kdy je ve formě svého esteru s glycerolem přítomna v másle.</a:t>
            </a:r>
          </a:p>
          <a:p>
            <a:r>
              <a:rPr lang="cs-CZ" sz="2400" dirty="0" smtClean="0"/>
              <a:t>Lidově je tento proces označen jako </a:t>
            </a:r>
            <a:r>
              <a:rPr lang="cs-CZ" sz="2400" smtClean="0"/>
              <a:t>žluknutí tuků, </a:t>
            </a:r>
            <a:r>
              <a:rPr lang="cs-CZ" sz="2400" dirty="0"/>
              <a:t>což je vlastně kyselá hydrolýza </a:t>
            </a:r>
            <a:r>
              <a:rPr lang="cs-CZ" sz="2400" dirty="0" err="1"/>
              <a:t>triacylglycerolů</a:t>
            </a:r>
            <a:r>
              <a:rPr lang="cs-CZ" sz="2400" dirty="0"/>
              <a:t>. </a:t>
            </a:r>
            <a:endParaRPr lang="cs-CZ" sz="2400" dirty="0" smtClean="0"/>
          </a:p>
          <a:p>
            <a:r>
              <a:rPr lang="cs-CZ" sz="2400" dirty="0" smtClean="0"/>
              <a:t>Používá se v organických syntézách.</a:t>
            </a:r>
          </a:p>
          <a:p>
            <a:r>
              <a:rPr lang="cs-CZ" sz="2400" dirty="0" smtClean="0"/>
              <a:t>Zajímavé je její využití do tzv. chemických ohradníků pro zvěř a jako přísada do návnad a nástrah pro ryby.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7388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80528" y="5589240"/>
            <a:ext cx="9433048" cy="1143000"/>
          </a:xfrm>
        </p:spPr>
        <p:txBody>
          <a:bodyPr/>
          <a:lstStyle/>
          <a:p>
            <a:r>
              <a:rPr lang="cs-CZ" dirty="0" smtClean="0"/>
              <a:t>Kyselina valerová a kapronová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15008" y="476672"/>
            <a:ext cx="8101408" cy="5112568"/>
          </a:xfrm>
        </p:spPr>
        <p:txBody>
          <a:bodyPr>
            <a:normAutofit/>
          </a:bodyPr>
          <a:lstStyle/>
          <a:p>
            <a:r>
              <a:rPr lang="cs-CZ" dirty="0"/>
              <a:t> </a:t>
            </a:r>
            <a:r>
              <a:rPr lang="cs-CZ" b="1" dirty="0"/>
              <a:t>Kyselina valerová</a:t>
            </a:r>
            <a:r>
              <a:rPr lang="cs-CZ" dirty="0"/>
              <a:t>  </a:t>
            </a:r>
            <a:r>
              <a:rPr lang="cs-CZ" b="1" dirty="0"/>
              <a:t>CH</a:t>
            </a:r>
            <a:r>
              <a:rPr lang="cs-CZ" b="1" baseline="-25000" dirty="0"/>
              <a:t>3</a:t>
            </a:r>
            <a:r>
              <a:rPr lang="cs-CZ" b="1" dirty="0"/>
              <a:t>(CH</a:t>
            </a:r>
            <a:r>
              <a:rPr lang="cs-CZ" b="1" baseline="-25000" dirty="0"/>
              <a:t>2</a:t>
            </a:r>
            <a:r>
              <a:rPr lang="cs-CZ" b="1" dirty="0"/>
              <a:t>)</a:t>
            </a:r>
            <a:r>
              <a:rPr lang="cs-CZ" b="1" baseline="-25000" dirty="0"/>
              <a:t>3</a:t>
            </a:r>
            <a:r>
              <a:rPr lang="cs-CZ" b="1" dirty="0"/>
              <a:t>COOH</a:t>
            </a:r>
            <a:r>
              <a:rPr lang="cs-CZ" dirty="0"/>
              <a:t> </a:t>
            </a:r>
            <a:r>
              <a:rPr lang="cs-CZ" dirty="0" smtClean="0"/>
              <a:t>je olejovitá kapalina nepříjemného zápachu. Je </a:t>
            </a:r>
            <a:r>
              <a:rPr lang="cs-CZ" dirty="0"/>
              <a:t>produkována tasemnicemi, </a:t>
            </a:r>
            <a:r>
              <a:rPr lang="cs-CZ" dirty="0" smtClean="0"/>
              <a:t>škrkavkami a jinými střevními parazity, dráždí </a:t>
            </a:r>
            <a:r>
              <a:rPr lang="cs-CZ" dirty="0"/>
              <a:t>trávicí trakt hostitele. </a:t>
            </a:r>
            <a:r>
              <a:rPr lang="cs-CZ" dirty="0" smtClean="0"/>
              <a:t>Má zápach typický pro kocoury. Je obsažena v rostlině Kozlík</a:t>
            </a:r>
            <a:r>
              <a:rPr lang="cs-CZ" dirty="0"/>
              <a:t> </a:t>
            </a:r>
            <a:r>
              <a:rPr lang="cs-CZ" dirty="0" smtClean="0"/>
              <a:t>lékařský (Valeriana </a:t>
            </a:r>
            <a:r>
              <a:rPr lang="cs-CZ" dirty="0" err="1" smtClean="0"/>
              <a:t>officinalis</a:t>
            </a:r>
            <a:r>
              <a:rPr lang="cs-CZ" dirty="0" smtClean="0"/>
              <a:t>), kde se vyskytuje v éterických olejích izolovaných z kořenové části rostliny. Používá se k výrobě vonných esterů, používaných v kosmetice a </a:t>
            </a:r>
            <a:r>
              <a:rPr lang="cs-CZ" dirty="0" err="1" smtClean="0"/>
              <a:t>parfumářství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Kyselina kapronová </a:t>
            </a:r>
            <a:r>
              <a:rPr lang="cs-CZ" b="1" dirty="0" smtClean="0"/>
              <a:t>CH</a:t>
            </a:r>
            <a:r>
              <a:rPr lang="cs-CZ" b="1" baseline="-25000" dirty="0" smtClean="0"/>
              <a:t>3</a:t>
            </a:r>
            <a:r>
              <a:rPr lang="cs-CZ" b="1" dirty="0" smtClean="0"/>
              <a:t>(CH</a:t>
            </a:r>
            <a:r>
              <a:rPr lang="cs-CZ" b="1" baseline="-25000" dirty="0" smtClean="0"/>
              <a:t>2</a:t>
            </a:r>
            <a:r>
              <a:rPr lang="cs-CZ" b="1" dirty="0" smtClean="0"/>
              <a:t>)</a:t>
            </a:r>
            <a:r>
              <a:rPr lang="cs-CZ" b="1" baseline="-25000" dirty="0" smtClean="0"/>
              <a:t>4</a:t>
            </a:r>
            <a:r>
              <a:rPr lang="cs-CZ" b="1" dirty="0" smtClean="0"/>
              <a:t>COOH</a:t>
            </a:r>
            <a:r>
              <a:rPr lang="cs-CZ" dirty="0" smtClean="0"/>
              <a:t> je olejovitá kapalina výrazného zápachu po kozlím pižmu nebo po zapáchajících ponožkách. Je obsažena v kozím mléce a v listech jinanu dvojlaločného (</a:t>
            </a:r>
            <a:r>
              <a:rPr lang="cs-CZ" dirty="0" err="1" smtClean="0"/>
              <a:t>Ginko</a:t>
            </a:r>
            <a:r>
              <a:rPr lang="cs-CZ" dirty="0" smtClean="0"/>
              <a:t> </a:t>
            </a:r>
            <a:r>
              <a:rPr lang="cs-CZ" dirty="0" err="1" smtClean="0"/>
              <a:t>biloba</a:t>
            </a:r>
            <a:r>
              <a:rPr lang="cs-CZ" dirty="0" smtClean="0"/>
              <a:t>). Používá se pro přípravu vonných esteru a při výrobě umělých vláken.</a:t>
            </a:r>
          </a:p>
          <a:p>
            <a:pPr lvl="1"/>
            <a:endParaRPr lang="cs-CZ" b="1" dirty="0" smtClean="0"/>
          </a:p>
          <a:p>
            <a:pPr lvl="1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51766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80528" y="5715000"/>
            <a:ext cx="9144000" cy="1143000"/>
          </a:xfrm>
        </p:spPr>
        <p:txBody>
          <a:bodyPr/>
          <a:lstStyle/>
          <a:p>
            <a:r>
              <a:rPr lang="cs-CZ" dirty="0" smtClean="0"/>
              <a:t>Kyselina palmitová a stearová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51520" y="260648"/>
            <a:ext cx="8280920" cy="5328592"/>
          </a:xfrm>
        </p:spPr>
        <p:txBody>
          <a:bodyPr>
            <a:noAutofit/>
          </a:bodyPr>
          <a:lstStyle/>
          <a:p>
            <a:endParaRPr lang="cs-CZ" dirty="0"/>
          </a:p>
          <a:p>
            <a:r>
              <a:rPr lang="cs-CZ" sz="2400" b="1" dirty="0" smtClean="0"/>
              <a:t>Kyselina palmitová CH</a:t>
            </a:r>
            <a:r>
              <a:rPr lang="cs-CZ" sz="2400" b="1" baseline="-25000" dirty="0" smtClean="0"/>
              <a:t>3</a:t>
            </a:r>
            <a:r>
              <a:rPr lang="cs-CZ" sz="2400" b="1" dirty="0" smtClean="0"/>
              <a:t>(CH</a:t>
            </a:r>
            <a:r>
              <a:rPr lang="cs-CZ" sz="2400" b="1" baseline="-25000" dirty="0" smtClean="0"/>
              <a:t>2</a:t>
            </a:r>
            <a:r>
              <a:rPr lang="cs-CZ" sz="2400" b="1" dirty="0" smtClean="0"/>
              <a:t>)</a:t>
            </a:r>
            <a:r>
              <a:rPr lang="cs-CZ" sz="2400" b="1" baseline="-25000" dirty="0" smtClean="0"/>
              <a:t>16</a:t>
            </a:r>
            <a:r>
              <a:rPr lang="cs-CZ" sz="2400" b="1" dirty="0" smtClean="0"/>
              <a:t>COOH</a:t>
            </a:r>
            <a:r>
              <a:rPr lang="cs-CZ" sz="2400" dirty="0" smtClean="0"/>
              <a:t> je bílá pevná látka s bodem táni necelých 63°C. Je obsažena v palmovém oleji, v mléku, sýrech, másle a mase. Za 2.světové války se z ní vyráběl nechvalně známý Napalm (směs nafty a kyseliny palmitové).  </a:t>
            </a:r>
          </a:p>
          <a:p>
            <a:r>
              <a:rPr lang="cs-CZ" sz="2400" dirty="0" smtClean="0"/>
              <a:t>Kyselina stearová </a:t>
            </a:r>
            <a:r>
              <a:rPr lang="cs-CZ" sz="2400" b="1" dirty="0" smtClean="0"/>
              <a:t>CH</a:t>
            </a:r>
            <a:r>
              <a:rPr lang="cs-CZ" sz="2400" b="1" baseline="-25000" dirty="0" smtClean="0"/>
              <a:t>3</a:t>
            </a:r>
            <a:r>
              <a:rPr lang="cs-CZ" sz="2400" b="1" dirty="0" smtClean="0"/>
              <a:t>(CH</a:t>
            </a:r>
            <a:r>
              <a:rPr lang="cs-CZ" sz="2400" b="1" baseline="-25000" dirty="0" smtClean="0"/>
              <a:t>2</a:t>
            </a:r>
            <a:r>
              <a:rPr lang="cs-CZ" sz="2400" b="1" dirty="0" smtClean="0"/>
              <a:t>)</a:t>
            </a:r>
            <a:r>
              <a:rPr lang="cs-CZ" sz="2400" b="1" baseline="-25000" dirty="0" smtClean="0"/>
              <a:t>18</a:t>
            </a:r>
            <a:r>
              <a:rPr lang="cs-CZ" sz="2400" b="1" dirty="0" smtClean="0"/>
              <a:t>COOH </a:t>
            </a:r>
            <a:r>
              <a:rPr lang="cs-CZ" sz="2400" dirty="0"/>
              <a:t>bílá pevná látka s bodem táni </a:t>
            </a:r>
            <a:r>
              <a:rPr lang="cs-CZ" sz="2400" dirty="0" smtClean="0"/>
              <a:t>70°C. Je </a:t>
            </a:r>
            <a:r>
              <a:rPr lang="cs-CZ" sz="2400" dirty="0" err="1" smtClean="0"/>
              <a:t>estericky</a:t>
            </a:r>
            <a:r>
              <a:rPr lang="cs-CZ" sz="2400" dirty="0" smtClean="0"/>
              <a:t> vázaná na glycerol v pevných tucích. </a:t>
            </a:r>
          </a:p>
          <a:p>
            <a:r>
              <a:rPr lang="cs-CZ" sz="2400" dirty="0" smtClean="0"/>
              <a:t>Směs kyseliny palmitové a stearové se nazývá stearín. Je používán pro výrobu svíček a mýdel.</a:t>
            </a:r>
          </a:p>
        </p:txBody>
      </p:sp>
    </p:spTree>
    <p:extLst>
      <p:ext uri="{BB962C8B-B14F-4D97-AF65-F5344CB8AC3E}">
        <p14:creationId xmlns:p14="http://schemas.microsoft.com/office/powerpoint/2010/main" val="138035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21" y="5373216"/>
            <a:ext cx="8929779" cy="1143000"/>
          </a:xfrm>
        </p:spPr>
        <p:txBody>
          <a:bodyPr/>
          <a:lstStyle/>
          <a:p>
            <a:r>
              <a:rPr lang="cs-CZ" dirty="0" smtClean="0"/>
              <a:t>Další karboxylové kyseliny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51520" y="620688"/>
            <a:ext cx="8496944" cy="5400600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Kyselina šťavelová (COOH)</a:t>
            </a:r>
            <a:r>
              <a:rPr lang="cs-CZ" sz="2400" b="1" baseline="-25000" dirty="0" smtClean="0"/>
              <a:t>2</a:t>
            </a:r>
            <a:r>
              <a:rPr lang="cs-CZ" sz="2400" b="1" dirty="0" smtClean="0"/>
              <a:t> </a:t>
            </a:r>
            <a:r>
              <a:rPr lang="cs-CZ" sz="2400" dirty="0" smtClean="0"/>
              <a:t>je nejjednodušší dikarboxylová kyselina. Je to krystalická bezbarvá jedovatá látka. Používá se jako standard v </a:t>
            </a:r>
            <a:r>
              <a:rPr lang="cs-CZ" sz="2400" dirty="0" err="1" smtClean="0"/>
              <a:t>manganometrii</a:t>
            </a:r>
            <a:r>
              <a:rPr lang="cs-CZ" sz="2400" dirty="0" smtClean="0"/>
              <a:t> (odměrná analýza). Ve formě solí se vyskytuje v rostlinách jako šťovík a šťavel a také v nezralém ovoci. Snadno se váže zejména na vápenaté ionty a jako oranžový šťavelan vápenatý je složkou jednoho z druhů ledvinových kamenů. </a:t>
            </a:r>
          </a:p>
          <a:p>
            <a:r>
              <a:rPr lang="cs-CZ" sz="2400" dirty="0" smtClean="0"/>
              <a:t>Kyselina adipová (COOH)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(CH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)</a:t>
            </a:r>
            <a:r>
              <a:rPr lang="cs-CZ" sz="2400" baseline="-25000" dirty="0" smtClean="0"/>
              <a:t>4 </a:t>
            </a:r>
            <a:r>
              <a:rPr lang="cs-CZ" sz="2400" dirty="0" smtClean="0"/>
              <a:t> je základní surovinou pro výrobu syntetických vláken. Zahříváním se mění na </a:t>
            </a:r>
            <a:r>
              <a:rPr lang="cs-CZ" sz="2400" dirty="0" err="1" smtClean="0"/>
              <a:t>cyklopentanon</a:t>
            </a:r>
            <a:r>
              <a:rPr lang="cs-CZ" sz="2400" dirty="0" smtClean="0"/>
              <a:t>.</a:t>
            </a:r>
            <a:endParaRPr lang="cs-CZ" sz="2400" baseline="-25000" dirty="0" smtClean="0"/>
          </a:p>
          <a:p>
            <a:pPr marL="45720" indent="0">
              <a:buNone/>
            </a:pPr>
            <a:endParaRPr lang="cs-CZ" sz="2400" dirty="0" smtClean="0"/>
          </a:p>
          <a:p>
            <a:endParaRPr lang="cs-CZ" sz="2400" dirty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713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229200"/>
            <a:ext cx="8943426" cy="1143000"/>
          </a:xfrm>
        </p:spPr>
        <p:txBody>
          <a:bodyPr/>
          <a:lstStyle/>
          <a:p>
            <a:r>
              <a:rPr lang="cs-CZ" dirty="0"/>
              <a:t>Další karboxylové kyseliny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51520" y="620688"/>
            <a:ext cx="8568952" cy="4824536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Kyselina maleinová HOOCCH=CHCOOH </a:t>
            </a:r>
            <a:r>
              <a:rPr lang="cs-CZ" sz="2400" dirty="0" smtClean="0"/>
              <a:t>se připravuje oxidací benzenu, kdy vzniká nejprve maleinanhydrid a jeho hydratací vzniká kyselina maleinová. Je to kyselina </a:t>
            </a:r>
            <a:r>
              <a:rPr lang="cs-CZ" sz="2400" i="1" dirty="0" smtClean="0"/>
              <a:t>cis-</a:t>
            </a:r>
            <a:r>
              <a:rPr lang="cs-CZ" sz="2400" dirty="0" smtClean="0"/>
              <a:t> </a:t>
            </a:r>
            <a:r>
              <a:rPr lang="cs-CZ" sz="2400" dirty="0" err="1" smtClean="0"/>
              <a:t>butendiová</a:t>
            </a:r>
            <a:r>
              <a:rPr lang="cs-CZ" sz="2400" dirty="0" smtClean="0"/>
              <a:t>. Je základní surovinou pro přípravu nenasycených polyesterových pryskyřic, které jsou velmi tvrdé.  </a:t>
            </a:r>
          </a:p>
          <a:p>
            <a:r>
              <a:rPr lang="cs-CZ" sz="2400" dirty="0" smtClean="0"/>
              <a:t>Její </a:t>
            </a:r>
            <a:r>
              <a:rPr lang="cs-CZ" sz="2400" i="1" dirty="0" smtClean="0"/>
              <a:t>trans-</a:t>
            </a:r>
            <a:r>
              <a:rPr lang="cs-CZ" sz="2400" dirty="0" smtClean="0"/>
              <a:t> izomer se nazývá </a:t>
            </a:r>
            <a:r>
              <a:rPr lang="cs-CZ" sz="2400" b="1" dirty="0" smtClean="0"/>
              <a:t>kyselina </a:t>
            </a:r>
            <a:r>
              <a:rPr lang="cs-CZ" sz="2400" b="1" dirty="0" err="1" smtClean="0"/>
              <a:t>fumarová</a:t>
            </a:r>
            <a:r>
              <a:rPr lang="cs-CZ" sz="2400" b="1" dirty="0" smtClean="0"/>
              <a:t>. </a:t>
            </a:r>
            <a:r>
              <a:rPr lang="cs-CZ" sz="2400" dirty="0" smtClean="0"/>
              <a:t>Je to biochemicky velmi významná látka. Je zapojena do citrátového cyklu, při kterém organizmus v mitochondriích získává energii z rozložených složek potravy.</a:t>
            </a:r>
          </a:p>
        </p:txBody>
      </p:sp>
    </p:spTree>
    <p:extLst>
      <p:ext uri="{BB962C8B-B14F-4D97-AF65-F5344CB8AC3E}">
        <p14:creationId xmlns:p14="http://schemas.microsoft.com/office/powerpoint/2010/main" val="370486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1824</TotalTime>
  <Words>767</Words>
  <Application>Microsoft Office PowerPoint</Application>
  <PresentationFormat>Předvádění na obrazovce (4:3)</PresentationFormat>
  <Paragraphs>65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Aerodynamika</vt:lpstr>
      <vt:lpstr>Prezentace aplikace PowerPoint</vt:lpstr>
      <vt:lpstr>Karboxylové kyseliny III</vt:lpstr>
      <vt:lpstr>Kyselina mravenčí</vt:lpstr>
      <vt:lpstr>Kyselina octová</vt:lpstr>
      <vt:lpstr>Kyselina máselná</vt:lpstr>
      <vt:lpstr>Kyselina valerová a kapronová</vt:lpstr>
      <vt:lpstr>Kyselina palmitová a stearová</vt:lpstr>
      <vt:lpstr>Další karboxylové kyseliny</vt:lpstr>
      <vt:lpstr>Další karboxylové kyseliny</vt:lpstr>
      <vt:lpstr>Další karboxylové kyseliny</vt:lpstr>
      <vt:lpstr>Použitá literatura</vt:lpstr>
    </vt:vector>
  </TitlesOfParts>
  <Company>Litovel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Kabinet Chemie</dc:creator>
  <cp:lastModifiedBy>Kabinet Chemie</cp:lastModifiedBy>
  <cp:revision>395</cp:revision>
  <dcterms:created xsi:type="dcterms:W3CDTF">2014-03-04T10:27:50Z</dcterms:created>
  <dcterms:modified xsi:type="dcterms:W3CDTF">2014-06-11T12:56:14Z</dcterms:modified>
</cp:coreProperties>
</file>