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56" r:id="rId3"/>
    <p:sldId id="284" r:id="rId4"/>
    <p:sldId id="285" r:id="rId5"/>
    <p:sldId id="286" r:id="rId6"/>
    <p:sldId id="287" r:id="rId7"/>
    <p:sldId id="27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0BC388F-864D-4D89-A380-D9DA03082503}" type="datetimeFigureOut">
              <a:rPr lang="cs-CZ" smtClean="0"/>
              <a:t>12.6.2014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1425DF-B273-497C-8A0E-03621D8FF0F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400732"/>
              </p:ext>
            </p:extLst>
          </p:nvPr>
        </p:nvGraphicFramePr>
        <p:xfrm>
          <a:off x="413284" y="1704114"/>
          <a:ext cx="8280920" cy="4903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Karboxylové kyseliny II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Chemie, 2.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0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Deriváty uhlovodíků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Anotace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Prezentace sloužící k výkladu učiva, obsahuje vlastnosti, názvosloví, reakce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600" b="1" baseline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 slova</a:t>
                      </a:r>
                      <a:endParaRPr lang="cs-CZ" sz="1600" b="1" dirty="0" smtClean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Karboxylové kyseliny, reakce</a:t>
                      </a:r>
                      <a:r>
                        <a:rPr lang="cs-CZ" sz="1600" smtClean="0">
                          <a:effectLst/>
                          <a:latin typeface="Trebuchet MS" panose="020B0603020202020204" pitchFamily="34" charset="0"/>
                          <a:ea typeface="Times New Roman"/>
                          <a:cs typeface="Calibri"/>
                        </a:rPr>
                        <a:t>, chemické vlastnosti</a:t>
                      </a:r>
                      <a:endParaRPr lang="cs-CZ" sz="1600" dirty="0">
                        <a:effectLst/>
                        <a:latin typeface="Trebuchet MS" panose="020B0603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Autor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Mgr. Hana Dudíková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Datum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Květen 2014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Škola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Projekt</a:t>
                      </a:r>
                      <a:endParaRPr lang="cs-CZ" sz="1600" b="1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600" b="0" dirty="0" err="1" smtClean="0">
                          <a:latin typeface="Trebuchet MS" panose="020B0603020202020204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600" b="0" dirty="0" smtClean="0">
                          <a:latin typeface="Trebuchet MS" panose="020B0603020202020204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600" b="0" dirty="0">
                        <a:latin typeface="Trebuchet MS" panose="020B0603020202020204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055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63888" y="5085184"/>
            <a:ext cx="5114429" cy="1328783"/>
          </a:xfrm>
        </p:spPr>
        <p:txBody>
          <a:bodyPr>
            <a:normAutofit/>
          </a:bodyPr>
          <a:lstStyle/>
          <a:p>
            <a:pPr algn="r"/>
            <a:r>
              <a:rPr lang="cs-CZ" dirty="0" smtClean="0"/>
              <a:t>Příprava, výroba</a:t>
            </a:r>
          </a:p>
          <a:p>
            <a:pPr algn="r"/>
            <a:r>
              <a:rPr lang="cs-CZ" dirty="0" smtClean="0"/>
              <a:t>Reakce</a:t>
            </a:r>
          </a:p>
          <a:p>
            <a:pPr algn="r"/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570843" cy="1793167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Karboxylové kyseliny II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1614" y="5517232"/>
            <a:ext cx="6512511" cy="1143000"/>
          </a:xfrm>
        </p:spPr>
        <p:txBody>
          <a:bodyPr/>
          <a:lstStyle/>
          <a:p>
            <a:r>
              <a:rPr lang="cs-CZ" dirty="0" smtClean="0"/>
              <a:t>Výroba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908720"/>
            <a:ext cx="8928992" cy="4320480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Karboxylové kyseliny jsou syntetizovány především z alkoholů a aldehydů.</a:t>
            </a:r>
          </a:p>
          <a:p>
            <a:r>
              <a:rPr lang="cs-CZ" sz="2400" dirty="0" smtClean="0"/>
              <a:t>Používají se při tom různá oxidační činidla, jako manganistan draselný, dichroman draselný a kyslík.</a:t>
            </a:r>
          </a:p>
          <a:p>
            <a:r>
              <a:rPr lang="cs-CZ" sz="2400" dirty="0" smtClean="0"/>
              <a:t>Aromatické karboxylové kyseliny se získávají přímo oxidací uhlovodíků.</a:t>
            </a:r>
          </a:p>
          <a:p>
            <a:r>
              <a:rPr lang="cs-CZ" sz="2400" dirty="0" smtClean="0"/>
              <a:t>Kyselina octová se vyrábí přírodní kvasnou cestou, což je biochemická oxidace etanolu (octové kvašení či kysání).</a:t>
            </a:r>
          </a:p>
          <a:p>
            <a:r>
              <a:rPr lang="cs-CZ" sz="2400" dirty="0" smtClean="0"/>
              <a:t>Pro průmyslové účely se kyselina octová vyrábí z </a:t>
            </a:r>
            <a:r>
              <a:rPr lang="cs-CZ" sz="2400" dirty="0" err="1" smtClean="0"/>
              <a:t>etynu</a:t>
            </a:r>
            <a:r>
              <a:rPr lang="cs-CZ" sz="2400" dirty="0" smtClean="0"/>
              <a:t>:</a:t>
            </a:r>
          </a:p>
          <a:p>
            <a:pPr marL="4572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CH</a:t>
            </a:r>
            <a:r>
              <a:rPr lang="cs-CZ" sz="2400" dirty="0" smtClean="0">
                <a:cs typeface="Calibri"/>
              </a:rPr>
              <a:t>≡CH + H</a:t>
            </a:r>
            <a:r>
              <a:rPr lang="cs-CZ" sz="2400" baseline="-25000" dirty="0" smtClean="0">
                <a:cs typeface="Calibri"/>
              </a:rPr>
              <a:t>2</a:t>
            </a:r>
            <a:r>
              <a:rPr lang="cs-CZ" sz="2400" dirty="0" smtClean="0">
                <a:cs typeface="Calibri"/>
              </a:rPr>
              <a:t>O → CH</a:t>
            </a:r>
            <a:r>
              <a:rPr lang="cs-CZ" sz="2400" baseline="-25000" dirty="0" smtClean="0">
                <a:cs typeface="Calibri"/>
              </a:rPr>
              <a:t>2</a:t>
            </a:r>
            <a:r>
              <a:rPr lang="cs-CZ" sz="2400" dirty="0" smtClean="0">
                <a:cs typeface="Calibri"/>
              </a:rPr>
              <a:t>=CH-OH → CH</a:t>
            </a:r>
            <a:r>
              <a:rPr lang="cs-CZ" sz="2400" baseline="-25000" dirty="0" smtClean="0">
                <a:cs typeface="Calibri"/>
              </a:rPr>
              <a:t>3</a:t>
            </a:r>
            <a:r>
              <a:rPr lang="cs-CZ" sz="2400" dirty="0" smtClean="0">
                <a:cs typeface="Calibri"/>
              </a:rPr>
              <a:t>-CHO → CH</a:t>
            </a:r>
            <a:r>
              <a:rPr lang="cs-CZ" sz="2400" baseline="-25000" dirty="0" smtClean="0">
                <a:cs typeface="Calibri"/>
              </a:rPr>
              <a:t>3</a:t>
            </a:r>
            <a:r>
              <a:rPr lang="cs-CZ" sz="2400" dirty="0" smtClean="0">
                <a:cs typeface="Calibri"/>
              </a:rPr>
              <a:t>-COOH</a:t>
            </a:r>
            <a:endParaRPr lang="cs-CZ" sz="2400" dirty="0" smtClean="0"/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26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5589240"/>
            <a:ext cx="6512511" cy="1143000"/>
          </a:xfrm>
        </p:spPr>
        <p:txBody>
          <a:bodyPr/>
          <a:lstStyle/>
          <a:p>
            <a:r>
              <a:rPr lang="cs-CZ" dirty="0" smtClean="0"/>
              <a:t>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0" y="620688"/>
            <a:ext cx="9036496" cy="54006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Neutralizace karboxylových kyselin </a:t>
            </a:r>
            <a:r>
              <a:rPr lang="cs-CZ" sz="2400" dirty="0" smtClean="0"/>
              <a:t>probíhá klasicky jako reakce kyseliny s hydroxidem za vzniku soli a vody.</a:t>
            </a:r>
          </a:p>
          <a:p>
            <a:pPr marL="4572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R-COOH + </a:t>
            </a:r>
            <a:r>
              <a:rPr lang="cs-CZ" sz="2400" dirty="0" err="1" smtClean="0"/>
              <a:t>NaOH</a:t>
            </a:r>
            <a:r>
              <a:rPr lang="cs-CZ" sz="2400" dirty="0" smtClean="0"/>
              <a:t> </a:t>
            </a:r>
            <a:r>
              <a:rPr lang="cs-CZ" sz="2400" dirty="0" smtClean="0">
                <a:latin typeface="Calibri"/>
                <a:cs typeface="Calibri"/>
              </a:rPr>
              <a:t>→</a:t>
            </a:r>
            <a:r>
              <a:rPr lang="cs-CZ" sz="2400" dirty="0" smtClean="0">
                <a:cs typeface="Calibri"/>
              </a:rPr>
              <a:t> R-</a:t>
            </a:r>
            <a:r>
              <a:rPr lang="cs-CZ" sz="2400" dirty="0" err="1" smtClean="0">
                <a:cs typeface="Calibri"/>
              </a:rPr>
              <a:t>COONa</a:t>
            </a:r>
            <a:r>
              <a:rPr lang="cs-CZ" sz="2400" dirty="0" smtClean="0">
                <a:cs typeface="Calibri"/>
              </a:rPr>
              <a:t> + H</a:t>
            </a:r>
            <a:r>
              <a:rPr lang="cs-CZ" sz="2400" baseline="-25000" dirty="0" smtClean="0">
                <a:cs typeface="Calibri"/>
              </a:rPr>
              <a:t>2</a:t>
            </a:r>
            <a:r>
              <a:rPr lang="cs-CZ" sz="2400" dirty="0" smtClean="0">
                <a:cs typeface="Calibri"/>
              </a:rPr>
              <a:t>O</a:t>
            </a:r>
          </a:p>
          <a:p>
            <a:r>
              <a:rPr lang="cs-CZ" sz="2400" dirty="0" smtClean="0"/>
              <a:t>Octan sodný se ve vodě hydrolyzuje na slabou kyselinu octovou a silný hydroxid sodný, proto je vodný roztok octanu sodného zásaditý. Neutralizace a hydrolýza jsou tedy rovnovážné reakce, kde sůl kyseliny hydrolyzuje zásaditě.</a:t>
            </a:r>
          </a:p>
          <a:p>
            <a:r>
              <a:rPr lang="cs-CZ" sz="2400" b="1" dirty="0" smtClean="0"/>
              <a:t>Dekarboxylace karboxylových kyselin </a:t>
            </a:r>
            <a:r>
              <a:rPr lang="cs-CZ" sz="2400" dirty="0" smtClean="0"/>
              <a:t>probíhá za odštěpení molekuly oxidu uhličitého z karboxylové skupiny. </a:t>
            </a:r>
          </a:p>
          <a:p>
            <a:r>
              <a:rPr lang="cs-CZ" sz="2400" dirty="0" smtClean="0"/>
              <a:t>U vícesytných kyselin dekarboxylace může probíhat postupně.</a:t>
            </a:r>
          </a:p>
          <a:p>
            <a:pPr marL="4572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R-COOH </a:t>
            </a:r>
            <a:r>
              <a:rPr lang="cs-CZ" sz="2400" dirty="0">
                <a:cs typeface="Calibri"/>
              </a:rPr>
              <a:t>→</a:t>
            </a:r>
            <a:r>
              <a:rPr lang="cs-CZ" sz="2400" dirty="0" smtClean="0">
                <a:cs typeface="Calibri"/>
              </a:rPr>
              <a:t> R-H + CO2</a:t>
            </a:r>
            <a:endParaRPr lang="cs-CZ" sz="2400" dirty="0" smtClean="0"/>
          </a:p>
          <a:p>
            <a:pPr marL="45720" indent="0">
              <a:buNone/>
            </a:pPr>
            <a:r>
              <a:rPr lang="cs-CZ" sz="2400" dirty="0" smtClean="0"/>
              <a:t>	HOOC-R-COOH </a:t>
            </a:r>
            <a:r>
              <a:rPr lang="cs-CZ" sz="2400" dirty="0" smtClean="0">
                <a:cs typeface="Calibri"/>
              </a:rPr>
              <a:t>→ H-R-COOH + CO2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94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0" y="5445224"/>
            <a:ext cx="6512511" cy="1143000"/>
          </a:xfrm>
        </p:spPr>
        <p:txBody>
          <a:bodyPr/>
          <a:lstStyle/>
          <a:p>
            <a:r>
              <a:rPr lang="cs-CZ" dirty="0" smtClean="0"/>
              <a:t>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692696"/>
            <a:ext cx="8640960" cy="5688632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Esterifikace karboxylových kyselin </a:t>
            </a:r>
            <a:r>
              <a:rPr lang="cs-CZ" sz="2400" dirty="0" smtClean="0"/>
              <a:t>je reakce karboxylových kyselin s alkoholem, která je katalyzována kyselým prostředím.</a:t>
            </a:r>
          </a:p>
          <a:p>
            <a:r>
              <a:rPr lang="cs-CZ" sz="2400" dirty="0" smtClean="0"/>
              <a:t>Při esterifikaci dochází k adici molekuly alkoholu na částečně kladně nabitý uhlík karboxylu a k následnému odštěpení vody. </a:t>
            </a:r>
          </a:p>
          <a:p>
            <a:r>
              <a:rPr lang="cs-CZ" sz="2400" dirty="0" smtClean="0"/>
              <a:t>Jedná se o rovnovážnou reakci, kterou lze ovlivňovat třeba odstraňováním vznikající vody ze směsi koncentrovanou kyselinou sírovou. Tento princip je běžně využíván v praxi.</a:t>
            </a:r>
          </a:p>
          <a:p>
            <a:r>
              <a:rPr lang="cs-CZ" sz="2400" b="1" dirty="0" smtClean="0"/>
              <a:t>Hydrolýza esterů </a:t>
            </a:r>
            <a:r>
              <a:rPr lang="cs-CZ" sz="2400" dirty="0" smtClean="0"/>
              <a:t>probíhá buď kysele jako zpětná reakce     k esterifikaci, nebo zásaditě, kdy při reakci s </a:t>
            </a:r>
            <a:r>
              <a:rPr lang="cs-CZ" sz="2400" dirty="0" err="1" smtClean="0"/>
              <a:t>NaOH</a:t>
            </a:r>
            <a:r>
              <a:rPr lang="cs-CZ" sz="2400" dirty="0" smtClean="0"/>
              <a:t> nebo KOH vznikají mýdla.</a:t>
            </a:r>
          </a:p>
          <a:p>
            <a:pPr marL="45720" indent="0">
              <a:buNone/>
            </a:pPr>
            <a:r>
              <a:rPr lang="cs-CZ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7388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7744" y="5373216"/>
            <a:ext cx="6512511" cy="1143000"/>
          </a:xfrm>
        </p:spPr>
        <p:txBody>
          <a:bodyPr/>
          <a:lstStyle/>
          <a:p>
            <a:r>
              <a:rPr lang="cs-CZ" dirty="0" smtClean="0"/>
              <a:t>Reakce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980728"/>
            <a:ext cx="8352928" cy="446449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Průběh esterifikace zapisujeme:</a:t>
            </a:r>
          </a:p>
          <a:p>
            <a:pPr marL="45720" indent="0">
              <a:buNone/>
            </a:pPr>
            <a:r>
              <a:rPr lang="cs-CZ" sz="2400" b="1" dirty="0" smtClean="0"/>
              <a:t>	R-COOH + R-OH </a:t>
            </a:r>
            <a:r>
              <a:rPr lang="cs-CZ" sz="2400" dirty="0" smtClean="0">
                <a:cs typeface="Calibri"/>
              </a:rPr>
              <a:t>→ R-COOR + H2O</a:t>
            </a:r>
            <a:endParaRPr lang="cs-CZ" sz="2400" b="1" dirty="0"/>
          </a:p>
          <a:p>
            <a:r>
              <a:rPr lang="cs-CZ" sz="2400" b="1" dirty="0" smtClean="0"/>
              <a:t>Průběh kyselé hydrolýzy zapisujeme:</a:t>
            </a:r>
          </a:p>
          <a:p>
            <a:pPr marL="45720" indent="0">
              <a:buNone/>
            </a:pPr>
            <a:r>
              <a:rPr lang="cs-CZ" sz="2400" b="1" dirty="0" smtClean="0"/>
              <a:t>	</a:t>
            </a:r>
            <a:r>
              <a:rPr lang="cs-CZ" sz="2400" b="1" dirty="0"/>
              <a:t> </a:t>
            </a:r>
            <a:r>
              <a:rPr lang="cs-CZ" sz="2400" b="1" dirty="0" smtClean="0"/>
              <a:t>R-COOR </a:t>
            </a:r>
            <a:r>
              <a:rPr lang="cs-CZ" sz="2400" b="1" dirty="0"/>
              <a:t>+ </a:t>
            </a:r>
            <a:r>
              <a:rPr lang="cs-CZ" sz="2400" b="1" dirty="0" smtClean="0"/>
              <a:t>H2O </a:t>
            </a:r>
            <a:r>
              <a:rPr lang="cs-CZ" sz="2400" dirty="0">
                <a:cs typeface="Calibri"/>
              </a:rPr>
              <a:t>→ </a:t>
            </a:r>
            <a:r>
              <a:rPr lang="cs-CZ" sz="2400" dirty="0" smtClean="0">
                <a:cs typeface="Calibri"/>
              </a:rPr>
              <a:t>R-COOH </a:t>
            </a:r>
            <a:r>
              <a:rPr lang="cs-CZ" sz="2400" dirty="0">
                <a:cs typeface="Calibri"/>
              </a:rPr>
              <a:t>+ </a:t>
            </a:r>
            <a:r>
              <a:rPr lang="cs-CZ" sz="2400" dirty="0" smtClean="0">
                <a:cs typeface="Calibri"/>
              </a:rPr>
              <a:t>R-OH</a:t>
            </a:r>
            <a:endParaRPr lang="cs-CZ" sz="2400" b="1" dirty="0" smtClean="0"/>
          </a:p>
          <a:p>
            <a:r>
              <a:rPr lang="cs-CZ" sz="2400" b="1" dirty="0" smtClean="0"/>
              <a:t>Průběh alkalické hydrolýzy zapisujeme:</a:t>
            </a:r>
          </a:p>
          <a:p>
            <a:pPr marL="365760" lvl="1" indent="0">
              <a:buNone/>
            </a:pPr>
            <a:r>
              <a:rPr lang="cs-CZ" dirty="0" smtClean="0"/>
              <a:t>	</a:t>
            </a:r>
            <a:r>
              <a:rPr lang="cs-CZ" sz="2400" b="1" dirty="0"/>
              <a:t> R-COOR + </a:t>
            </a:r>
            <a:r>
              <a:rPr lang="cs-CZ" sz="2400" b="1" dirty="0" err="1" smtClean="0"/>
              <a:t>NaOH</a:t>
            </a:r>
            <a:r>
              <a:rPr lang="cs-CZ" sz="2400" b="1" dirty="0" smtClean="0"/>
              <a:t> </a:t>
            </a:r>
            <a:r>
              <a:rPr lang="cs-CZ" sz="2400" dirty="0">
                <a:cs typeface="Calibri"/>
              </a:rPr>
              <a:t>→ </a:t>
            </a:r>
            <a:r>
              <a:rPr lang="cs-CZ" sz="2400" dirty="0" smtClean="0">
                <a:cs typeface="Calibri"/>
              </a:rPr>
              <a:t>R-</a:t>
            </a:r>
            <a:r>
              <a:rPr lang="cs-CZ" sz="2400" dirty="0" err="1" smtClean="0">
                <a:cs typeface="Calibri"/>
              </a:rPr>
              <a:t>COONa</a:t>
            </a:r>
            <a:r>
              <a:rPr lang="cs-CZ" sz="2400" dirty="0" smtClean="0">
                <a:cs typeface="Calibri"/>
              </a:rPr>
              <a:t> </a:t>
            </a:r>
            <a:r>
              <a:rPr lang="cs-CZ" sz="2400" dirty="0">
                <a:cs typeface="Calibri"/>
              </a:rPr>
              <a:t>+ </a:t>
            </a:r>
            <a:r>
              <a:rPr lang="cs-CZ" sz="2400" dirty="0" smtClean="0">
                <a:cs typeface="Calibri"/>
              </a:rPr>
              <a:t>R-OH</a:t>
            </a:r>
          </a:p>
          <a:p>
            <a:pPr marL="365760" lvl="1" indent="0">
              <a:buNone/>
            </a:pPr>
            <a:r>
              <a:rPr lang="cs-CZ" sz="2400" b="1" dirty="0" smtClean="0"/>
              <a:t>Karboxylové kyseliny jsou většinou velmi odolné proti oxidaci i redukci.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176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70559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Kolář K., </a:t>
            </a:r>
            <a:r>
              <a:rPr lang="cs-CZ" dirty="0" err="1"/>
              <a:t>Kodíček</a:t>
            </a:r>
            <a:r>
              <a:rPr lang="cs-CZ" dirty="0"/>
              <a:t> M., Pospíšil J.: Chemie II (Organická a biochemie) pro gymnázia. 1.vydání.Praha: SPN, 2000. ISBN 80-85937-49-2</a:t>
            </a:r>
          </a:p>
          <a:p>
            <a:pPr lvl="0"/>
            <a:r>
              <a:rPr lang="cs-CZ" b="1" dirty="0"/>
              <a:t> </a:t>
            </a:r>
            <a:r>
              <a:rPr lang="cs-CZ" dirty="0" err="1"/>
              <a:t>McMurry</a:t>
            </a:r>
            <a:r>
              <a:rPr lang="cs-CZ" dirty="0"/>
              <a:t>, J.: Organická chemie. 1.vyd., Brno, 2007. ISBN 978-80-214-3291-8.  </a:t>
            </a:r>
          </a:p>
          <a:p>
            <a:pPr lvl="0"/>
            <a:r>
              <a:rPr lang="cs-CZ" dirty="0"/>
              <a:t>Pacák, J., Čipera, J., Halných, J., </a:t>
            </a:r>
            <a:r>
              <a:rPr lang="cs-CZ" dirty="0" err="1"/>
              <a:t>Hrnčiar</a:t>
            </a:r>
            <a:r>
              <a:rPr lang="cs-CZ" dirty="0"/>
              <a:t>, P., Kopřiva, J.: Chemie pro II. ročník gymnázií. 1.vyd., Praha, 1985.  </a:t>
            </a:r>
          </a:p>
          <a:p>
            <a:pPr lvl="0"/>
            <a:r>
              <a:rPr lang="cs-CZ" dirty="0"/>
              <a:t>Vacík, J., </a:t>
            </a:r>
            <a:r>
              <a:rPr lang="cs-CZ" dirty="0" err="1"/>
              <a:t>Barthová</a:t>
            </a:r>
            <a:r>
              <a:rPr lang="cs-CZ" dirty="0"/>
              <a:t>, J., Pacák, J., </a:t>
            </a:r>
            <a:r>
              <a:rPr lang="cs-CZ" dirty="0" err="1"/>
              <a:t>Strauch</a:t>
            </a:r>
            <a:r>
              <a:rPr lang="cs-CZ" dirty="0"/>
              <a:t>, B., Svobodová, M., Zemánek, F.: Přehled středoškolské chemie. 1. vydání, Praha, 1990. ISBN 80-04-22463-6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0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1443</TotalTime>
  <Words>356</Words>
  <Application>Microsoft Office PowerPoint</Application>
  <PresentationFormat>Předvádění na obrazovce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Aerodynamika</vt:lpstr>
      <vt:lpstr>Prezentace aplikace PowerPoint</vt:lpstr>
      <vt:lpstr>Karboxylové kyseliny II</vt:lpstr>
      <vt:lpstr>Výroba</vt:lpstr>
      <vt:lpstr>Reakce</vt:lpstr>
      <vt:lpstr>Reakce</vt:lpstr>
      <vt:lpstr>Reakce</vt:lpstr>
      <vt:lpstr>Použitá literatura</vt:lpstr>
    </vt:vector>
  </TitlesOfParts>
  <Company>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Chemie</dc:creator>
  <cp:lastModifiedBy>hanakova</cp:lastModifiedBy>
  <cp:revision>346</cp:revision>
  <dcterms:created xsi:type="dcterms:W3CDTF">2014-03-04T10:27:50Z</dcterms:created>
  <dcterms:modified xsi:type="dcterms:W3CDTF">2014-06-12T12:24:41Z</dcterms:modified>
</cp:coreProperties>
</file>