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5" r:id="rId2"/>
    <p:sldId id="256" r:id="rId3"/>
    <p:sldId id="284" r:id="rId4"/>
    <p:sldId id="291" r:id="rId5"/>
    <p:sldId id="293" r:id="rId6"/>
    <p:sldId id="294" r:id="rId7"/>
    <p:sldId id="292" r:id="rId8"/>
    <p:sldId id="285" r:id="rId9"/>
    <p:sldId id="286" r:id="rId10"/>
    <p:sldId id="27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910385"/>
              </p:ext>
            </p:extLst>
          </p:nvPr>
        </p:nvGraphicFramePr>
        <p:xfrm>
          <a:off x="413284" y="1704114"/>
          <a:ext cx="8280920" cy="4903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Karboxylové kyseliny I</a:t>
                      </a:r>
                      <a:endParaRPr lang="cs-CZ" sz="1600" b="1" baseline="0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Chemie, 2. </a:t>
                      </a:r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Deriváty uhlovodíků</a:t>
                      </a:r>
                      <a:endParaRPr lang="cs-CZ" sz="1600" b="0" baseline="0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Anotace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Prezentace sloužící k výkladu učiva, obsahuje vlastnosti, názvosloví, reakce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 slova</a:t>
                      </a:r>
                      <a:endParaRPr lang="cs-CZ" sz="1600" b="1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Karboxylové kyseliny, názvosloví, vlastnosti</a:t>
                      </a:r>
                      <a:endParaRPr lang="cs-CZ" sz="16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Autor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Mgr. 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Hana Dudíková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Datum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Květen 2014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Škola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Projekt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600" b="0" dirty="0" err="1" smtClean="0">
                          <a:latin typeface="Trebuchet MS" panose="020B0603020202020204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989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373216"/>
            <a:ext cx="6512511" cy="1143000"/>
          </a:xfrm>
        </p:spPr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04856" cy="4209648"/>
          </a:xfrm>
        </p:spPr>
        <p:txBody>
          <a:bodyPr>
            <a:normAutofit/>
          </a:bodyPr>
          <a:lstStyle/>
          <a:p>
            <a:r>
              <a:rPr lang="cs-CZ" dirty="0"/>
              <a:t>Kolář K., </a:t>
            </a:r>
            <a:r>
              <a:rPr lang="cs-CZ" dirty="0" err="1"/>
              <a:t>Kodíček</a:t>
            </a:r>
            <a:r>
              <a:rPr lang="cs-CZ" dirty="0"/>
              <a:t> M., Pospíšil J.: Chemie II (Organická a biochemie) pro gymnázia. 1.vydání.Praha: SPN, 2000. ISBN 80-85937-49-2</a:t>
            </a:r>
          </a:p>
          <a:p>
            <a:pPr lvl="0"/>
            <a:r>
              <a:rPr lang="cs-CZ" b="1" dirty="0"/>
              <a:t> </a:t>
            </a:r>
            <a:r>
              <a:rPr lang="cs-CZ" dirty="0" err="1"/>
              <a:t>McMurry</a:t>
            </a:r>
            <a:r>
              <a:rPr lang="cs-CZ" dirty="0"/>
              <a:t>, J.: Organická chemie. 1.vyd., Brno, 2007. ISBN 978-80-214-3291-8.  </a:t>
            </a:r>
          </a:p>
          <a:p>
            <a:pPr lvl="0"/>
            <a:r>
              <a:rPr lang="cs-CZ" dirty="0"/>
              <a:t>Pacák, J., Čipera, J., Halných, J., </a:t>
            </a:r>
            <a:r>
              <a:rPr lang="cs-CZ" dirty="0" err="1"/>
              <a:t>Hrnčiar</a:t>
            </a:r>
            <a:r>
              <a:rPr lang="cs-CZ" dirty="0"/>
              <a:t>, P., Kopřiva, J.: Chemie pro II. ročník gymnázií. 1.vyd., Praha, 1985.  </a:t>
            </a:r>
          </a:p>
          <a:p>
            <a:pPr lvl="0"/>
            <a:r>
              <a:rPr lang="cs-CZ" dirty="0"/>
              <a:t>Vacík, J., </a:t>
            </a:r>
            <a:r>
              <a:rPr lang="cs-CZ" dirty="0" err="1"/>
              <a:t>Barthová</a:t>
            </a:r>
            <a:r>
              <a:rPr lang="cs-CZ" dirty="0"/>
              <a:t>, J., Pacák, J., </a:t>
            </a:r>
            <a:r>
              <a:rPr lang="cs-CZ" dirty="0" err="1"/>
              <a:t>Strauch</a:t>
            </a:r>
            <a:r>
              <a:rPr lang="cs-CZ" dirty="0"/>
              <a:t>, B., Svobodová, M., Zemánek, F.: Přehled středoškolské chemie. 1. vydání, Praha, 1990. ISBN 80-04-22463-6</a:t>
            </a:r>
          </a:p>
        </p:txBody>
      </p:sp>
    </p:spTree>
    <p:extLst>
      <p:ext uri="{BB962C8B-B14F-4D97-AF65-F5344CB8AC3E}">
        <p14:creationId xmlns:p14="http://schemas.microsoft.com/office/powerpoint/2010/main" val="2105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5085184"/>
            <a:ext cx="5114429" cy="1328783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Vlastnosti</a:t>
            </a:r>
          </a:p>
          <a:p>
            <a:pPr algn="r"/>
            <a:r>
              <a:rPr lang="cs-CZ" dirty="0" smtClean="0"/>
              <a:t>Názvosloví</a:t>
            </a:r>
          </a:p>
          <a:p>
            <a:pPr algn="r"/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Karboxylové kyseliny I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4941168"/>
            <a:ext cx="6512511" cy="1143000"/>
          </a:xfrm>
        </p:spPr>
        <p:txBody>
          <a:bodyPr/>
          <a:lstStyle/>
          <a:p>
            <a:r>
              <a:rPr lang="cs-CZ" dirty="0" smtClean="0"/>
              <a:t>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908720"/>
            <a:ext cx="7920880" cy="41764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Karboxylové kyseliny jsou kyslíkaté deriváty uhlovodíků, které obsahují karboxylovou skupinu –COOH.</a:t>
            </a:r>
          </a:p>
          <a:p>
            <a:r>
              <a:rPr lang="cs-CZ" sz="2400" dirty="0" smtClean="0"/>
              <a:t>Název karboxylová skupina je vyjádřením toho, že jeden uhlík nese zároveň karbonylovou skupinu C=O </a:t>
            </a:r>
          </a:p>
          <a:p>
            <a:r>
              <a:rPr lang="cs-CZ" sz="2400" dirty="0" smtClean="0"/>
              <a:t>a hydroxylovou skupinu </a:t>
            </a:r>
            <a:r>
              <a:rPr lang="cs-CZ" sz="2400" dirty="0"/>
              <a:t>-</a:t>
            </a:r>
            <a:r>
              <a:rPr lang="cs-CZ" sz="2400" dirty="0" smtClean="0"/>
              <a:t>OH.</a:t>
            </a:r>
          </a:p>
          <a:p>
            <a:r>
              <a:rPr lang="cs-CZ" sz="2400" dirty="0" smtClean="0"/>
              <a:t>Karboxylový uhlík rozepisujeme </a:t>
            </a:r>
          </a:p>
          <a:p>
            <a:endParaRPr lang="cs-CZ" sz="2400" dirty="0" smtClean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140968"/>
            <a:ext cx="1601119" cy="123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6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5517232"/>
            <a:ext cx="6512511" cy="1143000"/>
          </a:xfrm>
        </p:spPr>
        <p:txBody>
          <a:bodyPr/>
          <a:lstStyle/>
          <a:p>
            <a:r>
              <a:rPr lang="cs-CZ" dirty="0" smtClean="0"/>
              <a:t>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136904" cy="4896544"/>
          </a:xfrm>
        </p:spPr>
        <p:txBody>
          <a:bodyPr/>
          <a:lstStyle/>
          <a:p>
            <a:endParaRPr lang="cs-CZ" dirty="0" smtClean="0"/>
          </a:p>
          <a:p>
            <a:r>
              <a:rPr lang="cs-CZ" sz="2400" dirty="0" smtClean="0"/>
              <a:t>Karboxylové </a:t>
            </a:r>
            <a:r>
              <a:rPr lang="cs-CZ" sz="2400" dirty="0"/>
              <a:t>kyseliny dělíme podle:</a:t>
            </a:r>
          </a:p>
          <a:p>
            <a:pPr lvl="1"/>
            <a:r>
              <a:rPr lang="cs-CZ" sz="2400" b="1" dirty="0"/>
              <a:t>počtu karboxylových skupin </a:t>
            </a:r>
            <a:r>
              <a:rPr lang="cs-CZ" sz="2400" dirty="0"/>
              <a:t>v molekule </a:t>
            </a:r>
            <a:r>
              <a:rPr lang="cs-CZ" sz="2400" dirty="0" smtClean="0"/>
              <a:t>                                 			– monokarboxylové</a:t>
            </a:r>
            <a:endParaRPr lang="cs-CZ" sz="2400" dirty="0"/>
          </a:p>
          <a:p>
            <a:pPr marL="2404872" lvl="8" indent="0">
              <a:buNone/>
            </a:pPr>
            <a:r>
              <a:rPr lang="cs-CZ" sz="2400" dirty="0" smtClean="0"/>
              <a:t>	- </a:t>
            </a:r>
            <a:r>
              <a:rPr lang="cs-CZ" sz="2400" dirty="0"/>
              <a:t>dikarboxylové</a:t>
            </a:r>
          </a:p>
          <a:p>
            <a:pPr marL="914400" lvl="3" indent="0">
              <a:buNone/>
            </a:pPr>
            <a:r>
              <a:rPr lang="cs-CZ" sz="2400" dirty="0" smtClean="0"/>
              <a:t>		- </a:t>
            </a:r>
            <a:r>
              <a:rPr lang="cs-CZ" sz="2400" dirty="0" err="1"/>
              <a:t>trikarboxylové</a:t>
            </a:r>
            <a:endParaRPr lang="cs-CZ" sz="2400" dirty="0"/>
          </a:p>
          <a:p>
            <a:pPr lvl="1"/>
            <a:r>
              <a:rPr lang="cs-CZ" sz="2400" b="1" dirty="0"/>
              <a:t>tvaru řetězce </a:t>
            </a:r>
            <a:r>
              <a:rPr lang="cs-CZ" sz="2400" dirty="0" smtClean="0"/>
              <a:t>	– </a:t>
            </a:r>
            <a:r>
              <a:rPr lang="cs-CZ" sz="2400" dirty="0"/>
              <a:t>alifatické (nasycené, nenasycené)</a:t>
            </a:r>
          </a:p>
          <a:p>
            <a:pPr marL="914400" lvl="3" indent="0">
              <a:buNone/>
            </a:pPr>
            <a:r>
              <a:rPr lang="cs-CZ" sz="2400" dirty="0"/>
              <a:t>	    </a:t>
            </a:r>
            <a:r>
              <a:rPr lang="cs-CZ" sz="2400" dirty="0" smtClean="0"/>
              <a:t>	- </a:t>
            </a:r>
            <a:r>
              <a:rPr lang="cs-CZ" sz="2400" dirty="0"/>
              <a:t>aromatické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8488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5589240"/>
            <a:ext cx="6512511" cy="1143000"/>
          </a:xfrm>
        </p:spPr>
        <p:txBody>
          <a:bodyPr/>
          <a:lstStyle/>
          <a:p>
            <a:r>
              <a:rPr lang="cs-CZ" dirty="0" smtClean="0"/>
              <a:t>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208912" cy="4929728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Acyklické karboxylové kyseliny s malým počtem uhlíkových atomů jsou kapaliny pronikavého zápachu. Velmi nepříjemně páchne například kyselina máselná</a:t>
            </a:r>
          </a:p>
          <a:p>
            <a:r>
              <a:rPr lang="cs-CZ" sz="2400" dirty="0" smtClean="0"/>
              <a:t>Dvojsytné karboxylové kyseliny a aromatické kyseliny jsou krystalické, většinou bílé látky. </a:t>
            </a:r>
          </a:p>
          <a:p>
            <a:r>
              <a:rPr lang="cs-CZ" sz="2400" dirty="0" smtClean="0"/>
              <a:t>Karboxylové kyseliny s malým řetězcem jsou ve vodě rozpustné, s narůstající délkou uhlíkového řetězce rozpustnost ve vodě klesá</a:t>
            </a:r>
          </a:p>
          <a:p>
            <a:r>
              <a:rPr lang="cs-CZ" dirty="0" smtClean="0"/>
              <a:t>V kapalném stavu mohou jejich molekuly vytvářet vodíkové vazby		</a:t>
            </a:r>
            <a:r>
              <a:rPr lang="cs-CZ" sz="2400" dirty="0" smtClean="0"/>
              <a:t>O…..H-O</a:t>
            </a:r>
          </a:p>
          <a:p>
            <a:pPr marL="1481328" lvl="5" indent="0">
              <a:buNone/>
            </a:pPr>
            <a:r>
              <a:rPr lang="cs-CZ" sz="2400" dirty="0" smtClean="0"/>
              <a:t>R-C			C-R</a:t>
            </a:r>
          </a:p>
          <a:p>
            <a:pPr marL="1481328" lvl="5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O-H…..O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2560850" y="4257092"/>
            <a:ext cx="43204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627784" y="4401108"/>
            <a:ext cx="43204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560850" y="4797152"/>
            <a:ext cx="42697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4499992" y="4221088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4535996" y="471730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4641668" y="4861316"/>
            <a:ext cx="290372" cy="223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107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5589240"/>
            <a:ext cx="6512511" cy="1143000"/>
          </a:xfrm>
        </p:spPr>
        <p:txBody>
          <a:bodyPr/>
          <a:lstStyle/>
          <a:p>
            <a:r>
              <a:rPr lang="cs-CZ" dirty="0" smtClean="0"/>
              <a:t>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764704"/>
            <a:ext cx="7848872" cy="44256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Karboxylová skupina má výrazně kyselé vlastnosti, </a:t>
            </a:r>
            <a:r>
              <a:rPr lang="cs-CZ" sz="2400" dirty="0" err="1" smtClean="0"/>
              <a:t>protonizuje</a:t>
            </a:r>
            <a:r>
              <a:rPr lang="cs-CZ" sz="2400" dirty="0" smtClean="0"/>
              <a:t> se ve vodném prostředí snadno za vzniku </a:t>
            </a:r>
            <a:r>
              <a:rPr lang="cs-CZ" sz="2400" dirty="0" err="1" smtClean="0"/>
              <a:t>karboxylátového</a:t>
            </a:r>
            <a:r>
              <a:rPr lang="cs-CZ" sz="2400" dirty="0" smtClean="0"/>
              <a:t> anionu.</a:t>
            </a:r>
          </a:p>
          <a:p>
            <a:r>
              <a:rPr lang="cs-CZ" sz="2400" dirty="0"/>
              <a:t>R-COOH + H2O </a:t>
            </a:r>
            <a:r>
              <a:rPr lang="cs-CZ" sz="2400" dirty="0">
                <a:cs typeface="Calibri"/>
              </a:rPr>
              <a:t>→ R-COO</a:t>
            </a:r>
            <a:r>
              <a:rPr lang="cs-CZ" sz="2400" baseline="30000" dirty="0">
                <a:cs typeface="Calibri"/>
              </a:rPr>
              <a:t>-</a:t>
            </a:r>
            <a:r>
              <a:rPr lang="cs-CZ" sz="2400" dirty="0">
                <a:cs typeface="Calibri"/>
              </a:rPr>
              <a:t> + H</a:t>
            </a:r>
            <a:r>
              <a:rPr lang="cs-CZ" sz="2400" baseline="-25000" dirty="0">
                <a:cs typeface="Calibri"/>
              </a:rPr>
              <a:t>3</a:t>
            </a:r>
            <a:r>
              <a:rPr lang="cs-CZ" sz="2400" dirty="0">
                <a:cs typeface="Calibri"/>
              </a:rPr>
              <a:t>O</a:t>
            </a:r>
            <a:r>
              <a:rPr lang="cs-CZ" sz="2400" baseline="30000" dirty="0">
                <a:cs typeface="Calibri"/>
              </a:rPr>
              <a:t>+</a:t>
            </a:r>
            <a:endParaRPr lang="cs-CZ" sz="2400" baseline="30000" dirty="0"/>
          </a:p>
          <a:p>
            <a:r>
              <a:rPr lang="cs-CZ" sz="2400" dirty="0" smtClean="0"/>
              <a:t>Nejsilnější karboxylovou kyselinou je kyselina mravenčí, </a:t>
            </a:r>
            <a:r>
              <a:rPr lang="cs-CZ" sz="2400" dirty="0" err="1" smtClean="0"/>
              <a:t>pK</a:t>
            </a:r>
            <a:r>
              <a:rPr lang="cs-CZ" sz="2400" i="1" dirty="0" err="1" smtClean="0"/>
              <a:t>a</a:t>
            </a:r>
            <a:r>
              <a:rPr lang="cs-CZ" sz="2400" i="1" dirty="0" smtClean="0"/>
              <a:t> </a:t>
            </a:r>
            <a:r>
              <a:rPr lang="cs-CZ" sz="2400" dirty="0" smtClean="0"/>
              <a:t>= 3,7. Další kyselina octová je už o řád slabší (</a:t>
            </a:r>
            <a:r>
              <a:rPr lang="cs-CZ" sz="2400" dirty="0" err="1" smtClean="0"/>
              <a:t>pK</a:t>
            </a:r>
            <a:r>
              <a:rPr lang="cs-CZ" sz="2400" i="1" dirty="0" err="1" smtClean="0"/>
              <a:t>a</a:t>
            </a:r>
            <a:r>
              <a:rPr lang="cs-CZ" sz="2400" i="1" dirty="0" smtClean="0"/>
              <a:t> </a:t>
            </a:r>
            <a:r>
              <a:rPr lang="cs-CZ" sz="2400" dirty="0" smtClean="0"/>
              <a:t>= 4,7).</a:t>
            </a:r>
          </a:p>
          <a:p>
            <a:r>
              <a:rPr lang="cs-CZ" sz="2400" dirty="0" smtClean="0"/>
              <a:t>S narůstající délkou uhlíkového řetězce síla kyselin klesá.</a:t>
            </a:r>
            <a:endParaRPr lang="cs-CZ" sz="2400" baseline="300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415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445224"/>
            <a:ext cx="6512511" cy="1143000"/>
          </a:xfrm>
        </p:spPr>
        <p:txBody>
          <a:bodyPr/>
          <a:lstStyle/>
          <a:p>
            <a:r>
              <a:rPr lang="cs-CZ" dirty="0" smtClean="0"/>
              <a:t>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004248" cy="4209648"/>
          </a:xfrm>
        </p:spPr>
        <p:txBody>
          <a:bodyPr/>
          <a:lstStyle/>
          <a:p>
            <a:r>
              <a:rPr lang="cs-CZ" sz="2400" dirty="0" smtClean="0"/>
              <a:t>Karboxylové kyseliny i jejich deriváty jsou v přírodě velmi rozšířeny.</a:t>
            </a:r>
          </a:p>
          <a:p>
            <a:r>
              <a:rPr lang="cs-CZ" sz="2400" dirty="0" smtClean="0"/>
              <a:t>Patří mezi sloučeniny, které byly historicky objeveny a popsány mezi prvními, proto se pro ně udržely tradiční (triviální) názvy – mravenčí, octová, máselná, vinná, citronová...</a:t>
            </a:r>
          </a:p>
          <a:p>
            <a:r>
              <a:rPr lang="cs-CZ" sz="2400" dirty="0" smtClean="0"/>
              <a:t>Mnoho karboxylových kyselin se účastní významných metabolických procesů v živých organizmech – mléčná, citronová,…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783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589240"/>
            <a:ext cx="6512511" cy="1143000"/>
          </a:xfrm>
        </p:spPr>
        <p:txBody>
          <a:bodyPr/>
          <a:lstStyle/>
          <a:p>
            <a:r>
              <a:rPr lang="cs-CZ" dirty="0" smtClean="0"/>
              <a:t>Názvosloví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280920" cy="5400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Systematické názvy tvoříme z názvu uhlovodíku připojením koncovky </a:t>
            </a:r>
            <a:r>
              <a:rPr lang="cs-CZ" sz="2400" b="1" i="1" dirty="0" smtClean="0"/>
              <a:t>–</a:t>
            </a:r>
            <a:r>
              <a:rPr lang="cs-CZ" sz="2400" b="1" i="1" dirty="0" err="1" smtClean="0"/>
              <a:t>ová</a:t>
            </a:r>
            <a:r>
              <a:rPr lang="cs-CZ" sz="2400" b="1" i="1" dirty="0" smtClean="0"/>
              <a:t> </a:t>
            </a:r>
            <a:r>
              <a:rPr lang="cs-CZ" sz="2400" dirty="0" smtClean="0"/>
              <a:t>kyselina.</a:t>
            </a:r>
          </a:p>
          <a:p>
            <a:r>
              <a:rPr lang="cs-CZ" sz="2400" dirty="0" smtClean="0"/>
              <a:t>Pokud se uhlík karboxylové skupiny nezapočítává do řetězce, používáme příponu –karboxylová kyselina.</a:t>
            </a:r>
          </a:p>
          <a:p>
            <a:r>
              <a:rPr lang="cs-CZ" sz="2400" dirty="0" smtClean="0"/>
              <a:t>Dvojsytná kyselina </a:t>
            </a:r>
            <a:r>
              <a:rPr lang="cs-CZ" sz="2400" smtClean="0"/>
              <a:t>má koncovku </a:t>
            </a:r>
            <a:r>
              <a:rPr lang="cs-CZ" sz="2400" b="1" i="1" dirty="0" smtClean="0"/>
              <a:t>–</a:t>
            </a:r>
            <a:r>
              <a:rPr lang="cs-CZ" sz="2400" b="1" i="1" dirty="0" err="1" smtClean="0"/>
              <a:t>diová</a:t>
            </a:r>
            <a:r>
              <a:rPr lang="cs-CZ" sz="2400" b="1" i="1" dirty="0" smtClean="0"/>
              <a:t> </a:t>
            </a:r>
            <a:r>
              <a:rPr lang="cs-CZ" sz="2400" dirty="0" smtClean="0"/>
              <a:t>kyselina.</a:t>
            </a:r>
          </a:p>
          <a:p>
            <a:r>
              <a:rPr lang="cs-CZ" sz="2400" dirty="0" smtClean="0"/>
              <a:t>Běžně karboxylové kyseliny označujeme triviálními názvy, které často vypovídají o vlastnostech nebo výskytu kyseliny.</a:t>
            </a:r>
          </a:p>
          <a:p>
            <a:r>
              <a:rPr lang="cs-CZ" sz="2400" dirty="0" smtClean="0"/>
              <a:t>Úkol: Vypište vzorce a názvy karboxylových kyselin. </a:t>
            </a:r>
          </a:p>
          <a:p>
            <a:pPr marL="45720" indent="0">
              <a:buNone/>
            </a:pPr>
            <a:r>
              <a:rPr lang="cs-CZ" sz="2400" dirty="0"/>
              <a:t>(</a:t>
            </a:r>
            <a:r>
              <a:rPr lang="cs-CZ" sz="2400" dirty="0" smtClean="0"/>
              <a:t>Použijte učebnici Chemie II pro gymnázia; Kolář, </a:t>
            </a:r>
            <a:r>
              <a:rPr lang="cs-CZ" sz="2400" dirty="0" err="1" smtClean="0"/>
              <a:t>Kodíček</a:t>
            </a:r>
            <a:r>
              <a:rPr lang="cs-CZ" sz="2400" dirty="0" smtClean="0"/>
              <a:t>; Pospíšil str. 40).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94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715000"/>
            <a:ext cx="6512511" cy="1143000"/>
          </a:xfrm>
        </p:spPr>
        <p:txBody>
          <a:bodyPr/>
          <a:lstStyle/>
          <a:p>
            <a:r>
              <a:rPr lang="cs-CZ" dirty="0" smtClean="0"/>
              <a:t>Názvosloví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640960" cy="504056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Vzorcem i oběma názvy zapište:</a:t>
            </a:r>
          </a:p>
          <a:p>
            <a:pPr marL="45720" indent="0">
              <a:buNone/>
            </a:pPr>
            <a:r>
              <a:rPr lang="cs-CZ" sz="2400" b="1" dirty="0" smtClean="0"/>
              <a:t>Nasycené monokarboxylové</a:t>
            </a:r>
            <a:r>
              <a:rPr lang="cs-CZ" sz="2400" dirty="0" smtClean="0"/>
              <a:t>: mravenčí, octová, propionová, máselná, valerová, kapronová, palmitová, stearová</a:t>
            </a:r>
          </a:p>
          <a:p>
            <a:pPr marL="45720" indent="0">
              <a:buNone/>
            </a:pPr>
            <a:endParaRPr lang="cs-CZ" sz="2400" dirty="0" smtClean="0"/>
          </a:p>
          <a:p>
            <a:pPr marL="45720" indent="0">
              <a:buNone/>
            </a:pPr>
            <a:r>
              <a:rPr lang="cs-CZ" sz="2400" b="1" dirty="0" smtClean="0"/>
              <a:t>Nenasycené monokarboxylové</a:t>
            </a:r>
            <a:r>
              <a:rPr lang="cs-CZ" sz="2400" dirty="0" smtClean="0"/>
              <a:t>: akrylová, </a:t>
            </a:r>
            <a:r>
              <a:rPr lang="cs-CZ" sz="2400" dirty="0" err="1" smtClean="0"/>
              <a:t>sorbová</a:t>
            </a:r>
            <a:r>
              <a:rPr lang="cs-CZ" sz="2400" dirty="0" smtClean="0"/>
              <a:t>, olejová</a:t>
            </a:r>
          </a:p>
          <a:p>
            <a:pPr marL="45720" indent="0">
              <a:buNone/>
            </a:pPr>
            <a:endParaRPr lang="cs-CZ" sz="2400" dirty="0" smtClean="0"/>
          </a:p>
          <a:p>
            <a:pPr marL="45720" indent="0">
              <a:buNone/>
            </a:pPr>
            <a:r>
              <a:rPr lang="cs-CZ" sz="2400" b="1" dirty="0" smtClean="0"/>
              <a:t>Dikarboxylové:</a:t>
            </a:r>
            <a:r>
              <a:rPr lang="cs-CZ" sz="2400" dirty="0" smtClean="0"/>
              <a:t> šťavelová, malonová, jantarová, </a:t>
            </a:r>
            <a:r>
              <a:rPr lang="cs-CZ" sz="2400" dirty="0" err="1" smtClean="0"/>
              <a:t>glutarová</a:t>
            </a:r>
            <a:r>
              <a:rPr lang="cs-CZ" sz="2400" dirty="0" smtClean="0"/>
              <a:t>, adipová, maleinová, </a:t>
            </a:r>
            <a:r>
              <a:rPr lang="cs-CZ" sz="2400" dirty="0" err="1" smtClean="0"/>
              <a:t>fumarová</a:t>
            </a:r>
            <a:endParaRPr lang="cs-CZ" sz="2400" dirty="0" smtClean="0"/>
          </a:p>
          <a:p>
            <a:pPr marL="45720" indent="0">
              <a:buNone/>
            </a:pPr>
            <a:endParaRPr lang="cs-CZ" sz="2400" dirty="0" smtClean="0"/>
          </a:p>
          <a:p>
            <a:pPr marL="45720" indent="0">
              <a:buNone/>
            </a:pPr>
            <a:r>
              <a:rPr lang="cs-CZ" sz="2400" b="1" dirty="0" smtClean="0"/>
              <a:t>Aromatické: </a:t>
            </a:r>
            <a:r>
              <a:rPr lang="cs-CZ" sz="2400" dirty="0" smtClean="0"/>
              <a:t>benzoová, ftalová, </a:t>
            </a:r>
            <a:r>
              <a:rPr lang="cs-CZ" sz="2400" dirty="0" err="1" smtClean="0"/>
              <a:t>tereftalová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738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1471</TotalTime>
  <Words>544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Prezentace aplikace PowerPoint</vt:lpstr>
      <vt:lpstr>Karboxylové kyseliny I</vt:lpstr>
      <vt:lpstr>Vlastnosti</vt:lpstr>
      <vt:lpstr>Vlastnosti</vt:lpstr>
      <vt:lpstr>Vlastnosti</vt:lpstr>
      <vt:lpstr>Vlastnosti</vt:lpstr>
      <vt:lpstr>Vlastnosti</vt:lpstr>
      <vt:lpstr>Názvosloví</vt:lpstr>
      <vt:lpstr>Názvosloví</vt:lpstr>
      <vt:lpstr>Použitá literatura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Chemie</dc:creator>
  <cp:lastModifiedBy>Kabinet Chemie</cp:lastModifiedBy>
  <cp:revision>347</cp:revision>
  <dcterms:created xsi:type="dcterms:W3CDTF">2014-03-04T10:27:50Z</dcterms:created>
  <dcterms:modified xsi:type="dcterms:W3CDTF">2014-06-11T12:46:51Z</dcterms:modified>
</cp:coreProperties>
</file>