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1" r:id="rId2"/>
    <p:sldId id="256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7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0BC388F-864D-4D89-A380-D9DA03082503}" type="datetimeFigureOut">
              <a:rPr lang="cs-CZ" smtClean="0"/>
              <a:t>11.6.2014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153323"/>
              </p:ext>
            </p:extLst>
          </p:nvPr>
        </p:nvGraphicFramePr>
        <p:xfrm>
          <a:off x="413284" y="1704114"/>
          <a:ext cx="8280920" cy="49039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Aldehydy, ketony</a:t>
                      </a:r>
                      <a:endParaRPr lang="cs-CZ" sz="1600" b="1" baseline="0" dirty="0" smtClean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0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Chemie, 2. </a:t>
                      </a:r>
                      <a:r>
                        <a:rPr lang="cs-CZ" sz="1600" b="0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0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Deriváty uhlovodíků</a:t>
                      </a:r>
                      <a:endParaRPr lang="cs-CZ" sz="1600" b="0" baseline="0" dirty="0" smtClean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Anotace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Prezentace sloužící k výkladu učiva, obsahuje vlastnosti, názvosloví, reakce</a:t>
                      </a:r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 slova</a:t>
                      </a:r>
                      <a:endParaRPr lang="cs-CZ" sz="1600" b="1" dirty="0" smtClean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 smtClean="0">
                          <a:effectLst/>
                          <a:latin typeface="Trebuchet MS" panose="020B0603020202020204" pitchFamily="34" charset="0"/>
                          <a:ea typeface="Times New Roman"/>
                          <a:cs typeface="Calibri"/>
                        </a:rPr>
                        <a:t>Aldehydy, ketony, názvosloví, vlastnosti, reakce, zástupci</a:t>
                      </a:r>
                      <a:endParaRPr lang="cs-CZ" sz="16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Autor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Mgr. </a:t>
                      </a:r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Hana Dudíková</a:t>
                      </a:r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Datum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Květen </a:t>
                      </a:r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2014</a:t>
                      </a:r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Škola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Projekt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600" b="0" dirty="0" err="1" smtClean="0">
                          <a:latin typeface="Trebuchet MS" panose="020B0603020202020204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7989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10427" y="5229200"/>
            <a:ext cx="6512511" cy="1143000"/>
          </a:xfrm>
        </p:spPr>
        <p:txBody>
          <a:bodyPr/>
          <a:lstStyle/>
          <a:p>
            <a:r>
              <a:rPr lang="cs-CZ" dirty="0" smtClean="0"/>
              <a:t>Aceton</a:t>
            </a:r>
            <a:br>
              <a:rPr lang="cs-CZ" dirty="0" smtClean="0"/>
            </a:br>
            <a:r>
              <a:rPr lang="cs-CZ" dirty="0" err="1" smtClean="0"/>
              <a:t>Cyklohehanon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9512" y="332656"/>
            <a:ext cx="8568952" cy="4824536"/>
          </a:xfrm>
        </p:spPr>
        <p:txBody>
          <a:bodyPr/>
          <a:lstStyle/>
          <a:p>
            <a:r>
              <a:rPr lang="cs-CZ" b="1" dirty="0" smtClean="0"/>
              <a:t>Aceton</a:t>
            </a:r>
            <a:r>
              <a:rPr lang="cs-CZ" dirty="0" smtClean="0"/>
              <a:t> CH</a:t>
            </a:r>
            <a:r>
              <a:rPr lang="cs-CZ" sz="1600" dirty="0" smtClean="0"/>
              <a:t>3</a:t>
            </a:r>
            <a:r>
              <a:rPr lang="cs-CZ" dirty="0" smtClean="0"/>
              <a:t>COCH</a:t>
            </a:r>
            <a:r>
              <a:rPr lang="cs-CZ" sz="1600" dirty="0" smtClean="0"/>
              <a:t>3 </a:t>
            </a:r>
            <a:r>
              <a:rPr lang="cs-CZ" dirty="0" smtClean="0"/>
              <a:t>(</a:t>
            </a:r>
            <a:r>
              <a:rPr lang="cs-CZ" dirty="0" err="1" smtClean="0"/>
              <a:t>dimetylketon</a:t>
            </a:r>
            <a:r>
              <a:rPr lang="cs-CZ" dirty="0" smtClean="0"/>
              <a:t>) je těkavá zdraví škodlivá kapalina. Jeho páry ve směsi se vzduchem po zapálení vybuchují. Je neomezeně mísitelný s vodou, rozpouštědlo.</a:t>
            </a:r>
          </a:p>
          <a:p>
            <a:r>
              <a:rPr lang="cs-CZ" dirty="0" smtClean="0"/>
              <a:t>Má použití jako laboratorní a průmyslové rozpouštědlo například při výrobě nátěrových hmot.</a:t>
            </a:r>
          </a:p>
          <a:p>
            <a:r>
              <a:rPr lang="cs-CZ" dirty="0" smtClean="0"/>
              <a:t>Jeho výpary jsou při vdechování narkotické, proto je při práci      s ním nutno používat respirátor. Je popsán vznik profesní inhalační závislosti, tzv. syndrom lakýrníků.</a:t>
            </a:r>
          </a:p>
          <a:p>
            <a:endParaRPr lang="cs-CZ" dirty="0"/>
          </a:p>
          <a:p>
            <a:r>
              <a:rPr lang="cs-CZ" b="1" dirty="0" smtClean="0"/>
              <a:t>Cyklohexanon </a:t>
            </a:r>
            <a:r>
              <a:rPr lang="cs-CZ" dirty="0" smtClean="0"/>
              <a:t>C</a:t>
            </a:r>
            <a:r>
              <a:rPr lang="cs-CZ" sz="1600" dirty="0" smtClean="0"/>
              <a:t>6</a:t>
            </a:r>
            <a:r>
              <a:rPr lang="cs-CZ" dirty="0" smtClean="0"/>
              <a:t>H</a:t>
            </a:r>
            <a:r>
              <a:rPr lang="cs-CZ" sz="1600" dirty="0" smtClean="0"/>
              <a:t>10</a:t>
            </a:r>
            <a:r>
              <a:rPr lang="cs-CZ" dirty="0" smtClean="0"/>
              <a:t>O se vyrábí oxidací </a:t>
            </a:r>
            <a:r>
              <a:rPr lang="cs-CZ" dirty="0" err="1" smtClean="0"/>
              <a:t>cyklohexanolu</a:t>
            </a:r>
            <a:r>
              <a:rPr lang="cs-CZ" dirty="0" smtClean="0"/>
              <a:t>. Má použití při výrobě polyamidových umělých vláken typu Silon.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86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9512" y="731520"/>
            <a:ext cx="8568952" cy="347472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Kolář K., </a:t>
            </a:r>
            <a:r>
              <a:rPr lang="cs-CZ" dirty="0" err="1"/>
              <a:t>Kodíček</a:t>
            </a:r>
            <a:r>
              <a:rPr lang="cs-CZ" dirty="0"/>
              <a:t> M., Pospíšil J.: Chemie II (Organická a biochemie) pro gymnázia. 1.vydání.Praha: SPN, 2000. ISBN 80-85937-49-2</a:t>
            </a:r>
          </a:p>
          <a:p>
            <a:pPr lvl="0"/>
            <a:r>
              <a:rPr lang="cs-CZ" b="1" dirty="0"/>
              <a:t> </a:t>
            </a:r>
            <a:r>
              <a:rPr lang="cs-CZ" dirty="0" err="1"/>
              <a:t>McMurry</a:t>
            </a:r>
            <a:r>
              <a:rPr lang="cs-CZ" dirty="0"/>
              <a:t>, J.: Organická chemie. 1.vyd., Brno, 2007. ISBN 978-80-214-3291-8.  </a:t>
            </a:r>
          </a:p>
          <a:p>
            <a:pPr lvl="0"/>
            <a:r>
              <a:rPr lang="cs-CZ" dirty="0"/>
              <a:t>Pacák, J., Čipera, J., Halných, J., </a:t>
            </a:r>
            <a:r>
              <a:rPr lang="cs-CZ" dirty="0" err="1"/>
              <a:t>Hrnčiar</a:t>
            </a:r>
            <a:r>
              <a:rPr lang="cs-CZ" dirty="0"/>
              <a:t>, P., Kopřiva, J.: Chemie pro II. ročník gymnázií. 1.vyd., Praha, 1985.  </a:t>
            </a:r>
          </a:p>
          <a:p>
            <a:pPr lvl="0"/>
            <a:r>
              <a:rPr lang="cs-CZ" dirty="0"/>
              <a:t>Vacík, J., </a:t>
            </a:r>
            <a:r>
              <a:rPr lang="cs-CZ" dirty="0" err="1"/>
              <a:t>Barthová</a:t>
            </a:r>
            <a:r>
              <a:rPr lang="cs-CZ" dirty="0"/>
              <a:t>, J., Pacák, J., </a:t>
            </a:r>
            <a:r>
              <a:rPr lang="cs-CZ" dirty="0" err="1"/>
              <a:t>Strauch</a:t>
            </a:r>
            <a:r>
              <a:rPr lang="cs-CZ" dirty="0"/>
              <a:t>, B., Svobodová, M., Zemánek, F.: Přehled středoškolské chemie. 1. vydání, Praha, 1990. ISBN 80-04-22463-6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0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63888" y="5085184"/>
            <a:ext cx="5114429" cy="1328783"/>
          </a:xfrm>
        </p:spPr>
        <p:txBody>
          <a:bodyPr>
            <a:normAutofit lnSpcReduction="10000"/>
          </a:bodyPr>
          <a:lstStyle/>
          <a:p>
            <a:pPr algn="r"/>
            <a:r>
              <a:rPr lang="cs-CZ" dirty="0" smtClean="0"/>
              <a:t>Vlastnosti</a:t>
            </a:r>
          </a:p>
          <a:p>
            <a:pPr algn="r"/>
            <a:r>
              <a:rPr lang="cs-CZ" dirty="0" smtClean="0"/>
              <a:t>Reakce</a:t>
            </a:r>
          </a:p>
          <a:p>
            <a:pPr algn="r"/>
            <a:r>
              <a:rPr lang="cs-CZ" dirty="0" smtClean="0"/>
              <a:t>Zástupci</a:t>
            </a:r>
          </a:p>
          <a:p>
            <a:pPr algn="r"/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Aldehydy</a:t>
            </a:r>
            <a:b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Ketony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9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31489" y="5732184"/>
            <a:ext cx="6512511" cy="1143000"/>
          </a:xfrm>
        </p:spPr>
        <p:txBody>
          <a:bodyPr/>
          <a:lstStyle/>
          <a:p>
            <a:r>
              <a:rPr lang="cs-CZ" dirty="0" smtClean="0"/>
              <a:t>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7504" y="404664"/>
            <a:ext cx="8784976" cy="5184576"/>
          </a:xfrm>
        </p:spPr>
        <p:txBody>
          <a:bodyPr>
            <a:normAutofit fontScale="92500" lnSpcReduction="20000"/>
          </a:bodyPr>
          <a:lstStyle/>
          <a:p>
            <a:r>
              <a:rPr lang="cs-CZ" sz="2600" b="1" dirty="0" smtClean="0"/>
              <a:t>Aldehydy a ketony </a:t>
            </a:r>
            <a:r>
              <a:rPr lang="cs-CZ" sz="2600" dirty="0" smtClean="0"/>
              <a:t>obsahují karbonylovou skupinu</a:t>
            </a:r>
          </a:p>
          <a:p>
            <a:endParaRPr lang="cs-CZ" sz="2400" b="1" dirty="0" smtClean="0"/>
          </a:p>
          <a:p>
            <a:pPr marL="45720" indent="0">
              <a:buNone/>
            </a:pPr>
            <a:r>
              <a:rPr lang="cs-CZ" sz="2400" b="1" dirty="0" smtClean="0"/>
              <a:t>	 C = O   	</a:t>
            </a:r>
            <a:r>
              <a:rPr lang="cs-CZ" sz="2400" dirty="0" smtClean="0"/>
              <a:t> Aldehydy </a:t>
            </a:r>
            <a:r>
              <a:rPr lang="cs-CZ" sz="2400" b="1" dirty="0" smtClean="0"/>
              <a:t>R</a:t>
            </a:r>
            <a:r>
              <a:rPr lang="cs-CZ" sz="1600" b="1" dirty="0" smtClean="0"/>
              <a:t>1</a:t>
            </a:r>
            <a:r>
              <a:rPr lang="cs-CZ" sz="2400" b="1" dirty="0" smtClean="0"/>
              <a:t>–CHO	   </a:t>
            </a:r>
            <a:r>
              <a:rPr lang="cs-CZ" sz="2400" dirty="0" smtClean="0"/>
              <a:t>Ketony</a:t>
            </a:r>
            <a:r>
              <a:rPr lang="cs-CZ" sz="2400" b="1" dirty="0" smtClean="0"/>
              <a:t> R</a:t>
            </a:r>
            <a:r>
              <a:rPr lang="cs-CZ" sz="1600" b="1" dirty="0" smtClean="0"/>
              <a:t>1</a:t>
            </a:r>
            <a:r>
              <a:rPr lang="cs-CZ" sz="2400" b="1" dirty="0" smtClean="0"/>
              <a:t>-CO-R</a:t>
            </a:r>
            <a:r>
              <a:rPr lang="cs-CZ" sz="1600" b="1" dirty="0" smtClean="0"/>
              <a:t>2</a:t>
            </a:r>
            <a:endParaRPr lang="cs-CZ" sz="1600" b="1" dirty="0"/>
          </a:p>
          <a:p>
            <a:pPr marL="45720" indent="0">
              <a:buNone/>
            </a:pPr>
            <a:endParaRPr lang="cs-CZ" sz="2400" b="1" dirty="0" smtClean="0"/>
          </a:p>
          <a:p>
            <a:r>
              <a:rPr lang="cs-CZ" sz="2400" dirty="0" smtClean="0"/>
              <a:t>Jsou tedy označovány jako </a:t>
            </a:r>
            <a:r>
              <a:rPr lang="cs-CZ" sz="2400" b="1" dirty="0" smtClean="0"/>
              <a:t>karbonylové sloučeniny.</a:t>
            </a:r>
          </a:p>
          <a:p>
            <a:r>
              <a:rPr lang="cs-CZ" sz="2400" dirty="0" smtClean="0"/>
              <a:t>Systematické  názvosloví se tvoří příponou </a:t>
            </a:r>
            <a:r>
              <a:rPr lang="cs-CZ" sz="2400" b="1" dirty="0" smtClean="0"/>
              <a:t>–al </a:t>
            </a:r>
            <a:r>
              <a:rPr lang="cs-CZ" sz="2400" dirty="0" smtClean="0"/>
              <a:t>(aldehyd) nebo </a:t>
            </a:r>
            <a:r>
              <a:rPr lang="cs-CZ" sz="2400" b="1" dirty="0" smtClean="0"/>
              <a:t>–on </a:t>
            </a:r>
            <a:r>
              <a:rPr lang="cs-CZ" sz="2400" dirty="0" smtClean="0"/>
              <a:t>(keton).</a:t>
            </a:r>
          </a:p>
          <a:p>
            <a:r>
              <a:rPr lang="cs-CZ" sz="2400" dirty="0" smtClean="0"/>
              <a:t>Triviální názvosloví aldehydů se odvíjí od latinského názvu karboxylové kyseliny, která vznikne jeho oxidací (formaldehyd, acetaldehyd). </a:t>
            </a:r>
          </a:p>
          <a:p>
            <a:r>
              <a:rPr lang="cs-CZ" sz="2400" dirty="0" smtClean="0"/>
              <a:t>U ketonů lze použít syntaxi (alkyl</a:t>
            </a:r>
            <a:r>
              <a:rPr lang="cs-CZ" sz="1600" dirty="0" smtClean="0"/>
              <a:t>1</a:t>
            </a:r>
            <a:r>
              <a:rPr lang="cs-CZ" sz="2400" dirty="0" smtClean="0"/>
              <a:t>alkyl</a:t>
            </a:r>
            <a:r>
              <a:rPr lang="cs-CZ" sz="1600" dirty="0" smtClean="0"/>
              <a:t>2</a:t>
            </a:r>
            <a:r>
              <a:rPr lang="cs-CZ" sz="2400" dirty="0" smtClean="0"/>
              <a:t>keton) případně (</a:t>
            </a:r>
            <a:r>
              <a:rPr lang="cs-CZ" sz="2400" dirty="0" err="1" smtClean="0"/>
              <a:t>dialkylketon</a:t>
            </a:r>
            <a:r>
              <a:rPr lang="cs-CZ" sz="2400" dirty="0" smtClean="0"/>
              <a:t>) nebo (</a:t>
            </a:r>
            <a:r>
              <a:rPr lang="cs-CZ" sz="2400" dirty="0" err="1" smtClean="0"/>
              <a:t>alkankarbaldehyd</a:t>
            </a:r>
            <a:r>
              <a:rPr lang="cs-CZ" sz="2400" dirty="0" smtClean="0"/>
              <a:t>).</a:t>
            </a:r>
          </a:p>
          <a:p>
            <a:r>
              <a:rPr lang="cs-CZ" sz="2400" dirty="0" smtClean="0"/>
              <a:t>U karbonylových sloučenin popisujeme tautomerii – stabilnější keto- a nestabilní enol- formu izomeru.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786037" y="1023890"/>
            <a:ext cx="288032" cy="1440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V="1">
            <a:off x="819154" y="1371816"/>
            <a:ext cx="288032" cy="1440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249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41492" y="5715000"/>
            <a:ext cx="6512511" cy="1143000"/>
          </a:xfrm>
        </p:spPr>
        <p:txBody>
          <a:bodyPr/>
          <a:lstStyle/>
          <a:p>
            <a:r>
              <a:rPr lang="cs-CZ" dirty="0" smtClean="0"/>
              <a:t>Reakce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188640"/>
            <a:ext cx="8712968" cy="6048672"/>
          </a:xfrm>
        </p:spPr>
        <p:txBody>
          <a:bodyPr>
            <a:normAutofit/>
          </a:bodyPr>
          <a:lstStyle/>
          <a:p>
            <a:r>
              <a:rPr lang="cs-CZ" dirty="0" smtClean="0"/>
              <a:t>Aldehydy </a:t>
            </a:r>
            <a:r>
              <a:rPr lang="cs-CZ" dirty="0"/>
              <a:t>se připravují oxidací primárních alkoholů:</a:t>
            </a:r>
          </a:p>
          <a:p>
            <a:pPr marL="45720" indent="0">
              <a:buNone/>
            </a:pPr>
            <a:r>
              <a:rPr lang="cs-CZ" dirty="0"/>
              <a:t>R</a:t>
            </a:r>
            <a:r>
              <a:rPr lang="cs-CZ" sz="1600" dirty="0"/>
              <a:t>1</a:t>
            </a:r>
            <a:r>
              <a:rPr lang="cs-CZ" dirty="0"/>
              <a:t>-CH</a:t>
            </a:r>
            <a:r>
              <a:rPr lang="cs-CZ" sz="1600" dirty="0"/>
              <a:t>2</a:t>
            </a:r>
            <a:r>
              <a:rPr lang="cs-CZ" dirty="0"/>
              <a:t>OH </a:t>
            </a:r>
            <a:r>
              <a:rPr lang="cs-CZ" dirty="0">
                <a:latin typeface="Calibri"/>
                <a:cs typeface="Calibri"/>
              </a:rPr>
              <a:t>→ </a:t>
            </a:r>
            <a:r>
              <a:rPr lang="cs-CZ" dirty="0" smtClean="0"/>
              <a:t>R</a:t>
            </a:r>
            <a:r>
              <a:rPr lang="cs-CZ" sz="1600" dirty="0" smtClean="0"/>
              <a:t>1</a:t>
            </a:r>
            <a:r>
              <a:rPr lang="cs-CZ" dirty="0" smtClean="0"/>
              <a:t>-CHO</a:t>
            </a:r>
            <a:endParaRPr lang="cs-CZ" dirty="0"/>
          </a:p>
          <a:p>
            <a:r>
              <a:rPr lang="cs-CZ" dirty="0" smtClean="0"/>
              <a:t>Ketony se připravují oxidací sekundárních alkoholů:</a:t>
            </a:r>
          </a:p>
          <a:p>
            <a:pPr marL="45720" indent="0">
              <a:buNone/>
            </a:pPr>
            <a:r>
              <a:rPr lang="cs-CZ" dirty="0"/>
              <a:t>R</a:t>
            </a:r>
            <a:r>
              <a:rPr lang="cs-CZ" sz="1600" dirty="0"/>
              <a:t>1</a:t>
            </a:r>
            <a:r>
              <a:rPr lang="cs-CZ" dirty="0"/>
              <a:t>-CHOH-R</a:t>
            </a:r>
            <a:r>
              <a:rPr lang="cs-CZ" sz="1600" dirty="0"/>
              <a:t>2</a:t>
            </a:r>
            <a:r>
              <a:rPr lang="cs-CZ" dirty="0"/>
              <a:t> </a:t>
            </a:r>
            <a:r>
              <a:rPr lang="cs-CZ" dirty="0">
                <a:latin typeface="Calibri"/>
                <a:cs typeface="Calibri"/>
              </a:rPr>
              <a:t>→ </a:t>
            </a:r>
            <a:r>
              <a:rPr lang="cs-CZ" dirty="0"/>
              <a:t>R</a:t>
            </a:r>
            <a:r>
              <a:rPr lang="cs-CZ" sz="1600" dirty="0"/>
              <a:t>1</a:t>
            </a:r>
            <a:r>
              <a:rPr lang="cs-CZ" dirty="0"/>
              <a:t>-CO-R</a:t>
            </a:r>
            <a:r>
              <a:rPr lang="cs-CZ" sz="1600" dirty="0"/>
              <a:t>2</a:t>
            </a:r>
          </a:p>
          <a:p>
            <a:r>
              <a:rPr lang="cs-CZ" dirty="0" smtClean="0"/>
              <a:t>Aldehydy a ketony jsou poměrně reaktivní sloučeniny. Jsou pro ně charakteristické především adiční a redoxní reakce:</a:t>
            </a:r>
          </a:p>
          <a:p>
            <a:pPr lvl="1"/>
            <a:r>
              <a:rPr lang="cs-CZ" sz="2200" dirty="0" smtClean="0"/>
              <a:t>A</a:t>
            </a:r>
            <a:r>
              <a:rPr lang="cs-CZ" sz="1600" dirty="0" smtClean="0"/>
              <a:t>N</a:t>
            </a:r>
            <a:r>
              <a:rPr lang="cs-CZ" sz="2200" dirty="0" smtClean="0"/>
              <a:t>:   aldehyd + alkohol </a:t>
            </a:r>
            <a:r>
              <a:rPr lang="cs-CZ" sz="2200" dirty="0" smtClean="0">
                <a:latin typeface="Calibri"/>
                <a:cs typeface="Calibri"/>
              </a:rPr>
              <a:t>→ </a:t>
            </a:r>
            <a:r>
              <a:rPr lang="cs-CZ" sz="2200" dirty="0" err="1" smtClean="0">
                <a:cs typeface="Calibri"/>
              </a:rPr>
              <a:t>poloacetal</a:t>
            </a:r>
            <a:r>
              <a:rPr lang="cs-CZ" sz="2200" dirty="0" smtClean="0">
                <a:cs typeface="Calibri"/>
              </a:rPr>
              <a:t> </a:t>
            </a:r>
          </a:p>
          <a:p>
            <a:pPr lvl="1"/>
            <a:endParaRPr lang="cs-CZ" sz="2200" dirty="0" smtClean="0"/>
          </a:p>
          <a:p>
            <a:pPr marL="45720" indent="0">
              <a:buNone/>
            </a:pPr>
            <a:endParaRPr lang="cs-CZ" dirty="0" smtClean="0"/>
          </a:p>
          <a:p>
            <a:pPr marL="45720" indent="0">
              <a:buNone/>
            </a:pPr>
            <a:endParaRPr lang="cs-CZ" dirty="0" smtClean="0"/>
          </a:p>
          <a:p>
            <a:pPr marL="45720" indent="0">
              <a:buNone/>
            </a:pPr>
            <a:r>
              <a:rPr lang="cs-CZ" dirty="0" smtClean="0"/>
              <a:t>Některé aldehydy se oxidují přímo vzdušným kyslíkem bez přítomnosti katalyzátorů:</a:t>
            </a:r>
          </a:p>
          <a:p>
            <a:pPr marL="4572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12976"/>
            <a:ext cx="5760640" cy="1227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157192"/>
            <a:ext cx="5472608" cy="1303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426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31489" y="5589240"/>
            <a:ext cx="6512511" cy="1143000"/>
          </a:xfrm>
        </p:spPr>
        <p:txBody>
          <a:bodyPr/>
          <a:lstStyle/>
          <a:p>
            <a:r>
              <a:rPr lang="cs-CZ" dirty="0" smtClean="0"/>
              <a:t>Reakce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9512" y="404664"/>
            <a:ext cx="8712968" cy="540060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Katalytickou oxidací aldehydů vznikají karboxylové kyseliny: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Oxidace ketonů dále neprobíhá, respektive probíhá za rozštěpení stávajícího uhlíkového řetězce.</a:t>
            </a:r>
          </a:p>
          <a:p>
            <a:r>
              <a:rPr lang="cs-CZ" dirty="0" smtClean="0"/>
              <a:t>Aldehydy považujeme za redukční činidla. Z roztoku stříbrné soli (</a:t>
            </a:r>
            <a:r>
              <a:rPr lang="cs-CZ" dirty="0" err="1" smtClean="0"/>
              <a:t>Tollensovo</a:t>
            </a:r>
            <a:r>
              <a:rPr lang="cs-CZ" dirty="0" smtClean="0"/>
              <a:t> činidlo) se jejich účinkem vyloučí elementární stříbro jako šedočerná houbovitá sraženina nebo jako stříbrné zrcátko na stěnách zkumavky. Z roztoku měďnaté soli (Fehlingovo činidlo) </a:t>
            </a:r>
            <a:r>
              <a:rPr lang="cs-CZ" smtClean="0"/>
              <a:t>se vylučuje </a:t>
            </a:r>
            <a:r>
              <a:rPr lang="cs-CZ" dirty="0" smtClean="0"/>
              <a:t>oranžově červená sraženina oxidu měďného nebo elementární měď. Reakcemi s těmito činidly analyticky prokazujeme přítomnost aldehydické skupiny.</a:t>
            </a:r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08720"/>
            <a:ext cx="7576906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494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31489" y="5715000"/>
            <a:ext cx="6512511" cy="1143000"/>
          </a:xfrm>
        </p:spPr>
        <p:txBody>
          <a:bodyPr/>
          <a:lstStyle/>
          <a:p>
            <a:r>
              <a:rPr lang="cs-CZ" dirty="0" smtClean="0"/>
              <a:t>Formaldehyd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332656"/>
            <a:ext cx="8640960" cy="5040560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Formaldehyd HCHO(</a:t>
            </a:r>
            <a:r>
              <a:rPr lang="cs-CZ" b="1" dirty="0" err="1" smtClean="0"/>
              <a:t>metanal</a:t>
            </a:r>
            <a:r>
              <a:rPr lang="cs-CZ" b="1" dirty="0" smtClean="0"/>
              <a:t>) </a:t>
            </a:r>
            <a:r>
              <a:rPr lang="cs-CZ" dirty="0" smtClean="0"/>
              <a:t>je plyn dobře rozpustný ve vodě. Jeho 40%ní vodný roztok je znám pod názvem </a:t>
            </a:r>
            <a:r>
              <a:rPr lang="cs-CZ" b="1" dirty="0" smtClean="0"/>
              <a:t>formalín</a:t>
            </a:r>
            <a:r>
              <a:rPr lang="cs-CZ" dirty="0" smtClean="0"/>
              <a:t>, který je používán ke konzervaci biologických materiálů. </a:t>
            </a:r>
          </a:p>
          <a:p>
            <a:r>
              <a:rPr lang="cs-CZ" dirty="0" smtClean="0"/>
              <a:t>Vyznačuje se charakteristickým zápachem (pitevny), dráždí pokožku a sliznice. Je kancerogenní a patří mezi protoplazmatické jedy (způsobuje denaturaci bílkovin).</a:t>
            </a:r>
          </a:p>
          <a:p>
            <a:r>
              <a:rPr lang="cs-CZ" dirty="0" smtClean="0"/>
              <a:t>Reakcí s amoniakem vzniká </a:t>
            </a:r>
            <a:r>
              <a:rPr lang="cs-CZ" b="1" dirty="0" err="1" smtClean="0"/>
              <a:t>hexametylentetramin</a:t>
            </a:r>
            <a:r>
              <a:rPr lang="cs-CZ" dirty="0" smtClean="0"/>
              <a:t>, který známe jako tzv. pevný líh do přenosných vařičů.</a:t>
            </a:r>
          </a:p>
          <a:p>
            <a:r>
              <a:rPr lang="cs-CZ" dirty="0" smtClean="0"/>
              <a:t>Je používán při výrobě makromolekulárních látek na bázi </a:t>
            </a:r>
            <a:r>
              <a:rPr lang="cs-CZ" b="1" dirty="0" err="1" smtClean="0"/>
              <a:t>fenolformaldehydových</a:t>
            </a:r>
            <a:r>
              <a:rPr lang="cs-CZ" b="1" dirty="0" smtClean="0"/>
              <a:t> pryskyřic</a:t>
            </a:r>
            <a:r>
              <a:rPr lang="cs-CZ" dirty="0" smtClean="0"/>
              <a:t> </a:t>
            </a:r>
            <a:r>
              <a:rPr lang="cs-CZ" dirty="0" err="1" smtClean="0"/>
              <a:t>fenolplastů</a:t>
            </a:r>
            <a:r>
              <a:rPr lang="cs-CZ" dirty="0" smtClean="0"/>
              <a:t> a aminoplastů. </a:t>
            </a:r>
          </a:p>
          <a:p>
            <a:r>
              <a:rPr lang="cs-CZ" dirty="0" smtClean="0"/>
              <a:t>S močovinou (NH</a:t>
            </a:r>
            <a:r>
              <a:rPr lang="cs-CZ" sz="1600" dirty="0" smtClean="0"/>
              <a:t>2</a:t>
            </a:r>
            <a:r>
              <a:rPr lang="cs-CZ" dirty="0" smtClean="0"/>
              <a:t>)</a:t>
            </a:r>
            <a:r>
              <a:rPr lang="cs-CZ" sz="1600" dirty="0" smtClean="0"/>
              <a:t>2</a:t>
            </a:r>
            <a:r>
              <a:rPr lang="cs-CZ" dirty="0" smtClean="0"/>
              <a:t>CO vznikají polykondenzací </a:t>
            </a:r>
            <a:r>
              <a:rPr lang="cs-CZ" b="1" dirty="0" err="1" smtClean="0"/>
              <a:t>močovinoformaldehydové</a:t>
            </a:r>
            <a:r>
              <a:rPr lang="cs-CZ" b="1" dirty="0" smtClean="0"/>
              <a:t> pryskyřice</a:t>
            </a:r>
            <a:r>
              <a:rPr lang="cs-CZ" dirty="0" smtClean="0"/>
              <a:t>, používané při výrobě dřevotřískových desek. Při zvýšené koncentraci formaldehydových výparů uvolněných z nového nábytku může dojít k alergickým reakcím a ke vzniku závažných onemocnění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388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31489" y="5589240"/>
            <a:ext cx="6512511" cy="1143000"/>
          </a:xfrm>
        </p:spPr>
        <p:txBody>
          <a:bodyPr/>
          <a:lstStyle/>
          <a:p>
            <a:r>
              <a:rPr lang="cs-CZ" dirty="0" smtClean="0"/>
              <a:t>Acetaldehyd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8352928" cy="5112568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Acetaldehyd CH</a:t>
            </a:r>
            <a:r>
              <a:rPr lang="cs-CZ" sz="1600" b="1" dirty="0" smtClean="0"/>
              <a:t>3</a:t>
            </a:r>
            <a:r>
              <a:rPr lang="cs-CZ" b="1" dirty="0" smtClean="0"/>
              <a:t>CHO (</a:t>
            </a:r>
            <a:r>
              <a:rPr lang="cs-CZ" b="1" dirty="0" err="1" smtClean="0"/>
              <a:t>etanal</a:t>
            </a:r>
            <a:r>
              <a:rPr lang="cs-CZ" b="1" dirty="0" smtClean="0"/>
              <a:t>) </a:t>
            </a:r>
            <a:r>
              <a:rPr lang="cs-CZ" dirty="0" smtClean="0"/>
              <a:t>je pronikavě páchnoucí jedovatá kapalina, která se snadno polymeruje. </a:t>
            </a:r>
          </a:p>
          <a:p>
            <a:r>
              <a:rPr lang="cs-CZ" dirty="0" smtClean="0"/>
              <a:t>Vře při -20°C a se vzduchem je výbušný. Je nutno jej uchovávat v chladu.</a:t>
            </a:r>
          </a:p>
          <a:p>
            <a:r>
              <a:rPr lang="cs-CZ" b="1" dirty="0" smtClean="0"/>
              <a:t>Připravuje se oxidací etylenu nebo etanolu, popřípadě adicí vody na acetaldehyd.</a:t>
            </a:r>
          </a:p>
          <a:p>
            <a:r>
              <a:rPr lang="cs-CZ" b="1" dirty="0" smtClean="0"/>
              <a:t>Používá se k výrobě:</a:t>
            </a:r>
          </a:p>
          <a:p>
            <a:pPr lvl="1"/>
            <a:r>
              <a:rPr lang="cs-CZ" b="1" dirty="0" smtClean="0"/>
              <a:t>kyseliny octové CH</a:t>
            </a:r>
            <a:r>
              <a:rPr lang="cs-CZ" sz="1400" b="1" dirty="0" smtClean="0"/>
              <a:t>3</a:t>
            </a:r>
            <a:r>
              <a:rPr lang="cs-CZ" b="1" dirty="0" smtClean="0"/>
              <a:t>COOH</a:t>
            </a:r>
          </a:p>
          <a:p>
            <a:pPr lvl="1"/>
            <a:r>
              <a:rPr lang="cs-CZ" b="1" dirty="0" smtClean="0"/>
              <a:t>léčiv (kyselina acetylsalicylová – acylpyrin, …)</a:t>
            </a:r>
          </a:p>
          <a:p>
            <a:pPr lvl="1"/>
            <a:r>
              <a:rPr lang="cs-CZ" b="1" dirty="0" smtClean="0"/>
              <a:t>parfémů (syntetické voňavé složky kosmetických přípravků – mýdla, …)</a:t>
            </a:r>
          </a:p>
          <a:p>
            <a:pPr lvl="1"/>
            <a:r>
              <a:rPr lang="cs-CZ" b="1" dirty="0" smtClean="0"/>
              <a:t>umělých pryskyřic</a:t>
            </a:r>
          </a:p>
          <a:p>
            <a:pPr lvl="1"/>
            <a:r>
              <a:rPr lang="cs-CZ" b="1" dirty="0" smtClean="0"/>
              <a:t>syntetického kaučuku</a:t>
            </a:r>
          </a:p>
          <a:p>
            <a:pPr lvl="1"/>
            <a:r>
              <a:rPr lang="cs-CZ" b="1" dirty="0" smtClean="0"/>
              <a:t>drog</a:t>
            </a:r>
          </a:p>
          <a:p>
            <a:pPr lvl="1"/>
            <a:endParaRPr lang="cs-CZ" b="1" dirty="0" smtClean="0"/>
          </a:p>
          <a:p>
            <a:pPr lvl="1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1766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31489" y="5715000"/>
            <a:ext cx="6512511" cy="1143000"/>
          </a:xfrm>
        </p:spPr>
        <p:txBody>
          <a:bodyPr/>
          <a:lstStyle/>
          <a:p>
            <a:r>
              <a:rPr lang="cs-CZ" dirty="0" smtClean="0"/>
              <a:t>Benzaldehyd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548680"/>
            <a:ext cx="8640960" cy="5040560"/>
          </a:xfrm>
        </p:spPr>
        <p:txBody>
          <a:bodyPr>
            <a:noAutofit/>
          </a:bodyPr>
          <a:lstStyle/>
          <a:p>
            <a:r>
              <a:rPr lang="cs-CZ" b="1" dirty="0" smtClean="0"/>
              <a:t>Benzaldehyd	</a:t>
            </a:r>
            <a:r>
              <a:rPr lang="cs-CZ" dirty="0" smtClean="0"/>
              <a:t>	 je kapalina hořkomandlové vůně.</a:t>
            </a:r>
          </a:p>
          <a:p>
            <a:endParaRPr lang="cs-CZ" dirty="0"/>
          </a:p>
          <a:p>
            <a:r>
              <a:rPr lang="cs-CZ" dirty="0" smtClean="0"/>
              <a:t>Jeho vůni cítíme během kvetení akátů.</a:t>
            </a:r>
          </a:p>
          <a:p>
            <a:r>
              <a:rPr lang="cs-CZ" dirty="0" smtClean="0"/>
              <a:t>Je obsažen v mandlích či peckách meruněk, broskví, třešní, jablek vázaný v polysacharidu amygdalinu. Enzymatickou hydrolýzou se z nich uvolňuje spolu s kyselinou kyanovodíkovou a glukózou. Dále je složkou chutě vína (bouquet).</a:t>
            </a:r>
          </a:p>
          <a:p>
            <a:r>
              <a:rPr lang="cs-CZ" dirty="0" smtClean="0"/>
              <a:t>Použití:</a:t>
            </a:r>
          </a:p>
          <a:p>
            <a:pPr lvl="1"/>
            <a:r>
              <a:rPr lang="cs-CZ" sz="2200" dirty="0" smtClean="0"/>
              <a:t>jako antibakteriální látka podávaná perorálně při léčbě zánětů zejména močových cest</a:t>
            </a:r>
          </a:p>
          <a:p>
            <a:pPr lvl="1"/>
            <a:r>
              <a:rPr lang="cs-CZ" sz="2200" dirty="0" smtClean="0"/>
              <a:t>hojivé přípravky při kožních problémech - akné</a:t>
            </a:r>
          </a:p>
          <a:p>
            <a:pPr lvl="1"/>
            <a:r>
              <a:rPr lang="cs-CZ" sz="2200" dirty="0" smtClean="0"/>
              <a:t>Základ potravinářské tresti s mandlovým aroma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4280" y="476672"/>
            <a:ext cx="1431318" cy="990541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035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6780" y="5517232"/>
            <a:ext cx="6512511" cy="1143000"/>
          </a:xfrm>
        </p:spPr>
        <p:txBody>
          <a:bodyPr/>
          <a:lstStyle/>
          <a:p>
            <a:r>
              <a:rPr lang="cs-CZ" dirty="0" smtClean="0"/>
              <a:t>Další aldehydy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350414"/>
            <a:ext cx="8496944" cy="5310834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Skořicový aldehyd</a:t>
            </a:r>
            <a:r>
              <a:rPr lang="cs-CZ" dirty="0" smtClean="0"/>
              <a:t>			   </a:t>
            </a:r>
            <a:r>
              <a:rPr lang="cs-CZ" dirty="0" err="1" smtClean="0"/>
              <a:t>cinnamaldehyd</a:t>
            </a:r>
            <a:r>
              <a:rPr lang="cs-CZ" dirty="0" smtClean="0"/>
              <a:t>	</a:t>
            </a:r>
          </a:p>
          <a:p>
            <a:endParaRPr lang="cs-CZ" dirty="0"/>
          </a:p>
          <a:p>
            <a:r>
              <a:rPr lang="cs-CZ" dirty="0" smtClean="0"/>
              <a:t>Olejovitá kapalina intenzívní skořicové vůně. Skořicové aroma.</a:t>
            </a:r>
          </a:p>
          <a:p>
            <a:r>
              <a:rPr lang="cs-CZ" dirty="0" smtClean="0"/>
              <a:t>Jedna ze základních složek orientálních parfémů</a:t>
            </a:r>
          </a:p>
          <a:p>
            <a:endParaRPr lang="cs-CZ" dirty="0"/>
          </a:p>
          <a:p>
            <a:r>
              <a:rPr lang="cs-CZ" b="1" dirty="0" smtClean="0"/>
              <a:t>Vanilín</a:t>
            </a:r>
            <a:r>
              <a:rPr lang="cs-CZ" dirty="0" smtClean="0"/>
              <a:t>					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Krystalická látka s výraznou květinovou vůní. Těkavá složka silice obsažena v luscích vanilkovníku. Ochucování </a:t>
            </a:r>
            <a:r>
              <a:rPr lang="cs-CZ" dirty="0"/>
              <a:t>sladkých jídel, pochutin a nápojů, výroba parfémů, voňavek, </a:t>
            </a:r>
            <a:r>
              <a:rPr lang="cs-CZ" dirty="0" smtClean="0"/>
              <a:t>mýdel.       V lékařství slouží jako  </a:t>
            </a:r>
            <a:r>
              <a:rPr lang="cs-CZ" dirty="0"/>
              <a:t>doplňková součást tekutých přípravků (kapek, </a:t>
            </a:r>
            <a:r>
              <a:rPr lang="cs-CZ" dirty="0" smtClean="0"/>
              <a:t>kloktadel) </a:t>
            </a:r>
            <a:r>
              <a:rPr lang="cs-CZ" dirty="0"/>
              <a:t>a </a:t>
            </a:r>
            <a:r>
              <a:rPr lang="cs-CZ" dirty="0" smtClean="0"/>
              <a:t>mastí. Používá se do aromatických prostředků (</a:t>
            </a:r>
            <a:r>
              <a:rPr lang="cs-CZ" dirty="0" err="1" smtClean="0"/>
              <a:t>voňky</a:t>
            </a:r>
            <a:r>
              <a:rPr lang="cs-CZ" dirty="0" smtClean="0"/>
              <a:t> do auta, ….).</a:t>
            </a:r>
            <a:endParaRPr lang="cs-CZ" dirty="0">
              <a:solidFill>
                <a:prstClr val="black"/>
              </a:solidFill>
            </a:endParaRP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Picture 2" descr="Soubor: Zimtaldehyd - cinnamaldehyd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1368" y="339195"/>
            <a:ext cx="1518664" cy="91545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Picture 8" descr="Soubor: Vanillin2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45" y="2242593"/>
            <a:ext cx="1179195" cy="1284014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227139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1323</TotalTime>
  <Words>620</Words>
  <Application>Microsoft Office PowerPoint</Application>
  <PresentationFormat>Předvádění na obrazovce (4:3)</PresentationFormat>
  <Paragraphs>100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Aerodynamika</vt:lpstr>
      <vt:lpstr>Prezentace aplikace PowerPoint</vt:lpstr>
      <vt:lpstr>Aldehydy Ketony</vt:lpstr>
      <vt:lpstr>Charakteristika</vt:lpstr>
      <vt:lpstr>Reakce</vt:lpstr>
      <vt:lpstr>Reakce</vt:lpstr>
      <vt:lpstr>Formaldehyd</vt:lpstr>
      <vt:lpstr>Acetaldehyd</vt:lpstr>
      <vt:lpstr>Benzaldehyd</vt:lpstr>
      <vt:lpstr>Další aldehydy</vt:lpstr>
      <vt:lpstr>Aceton Cyklohehanon</vt:lpstr>
      <vt:lpstr>Použitá literatura</vt:lpstr>
    </vt:vector>
  </TitlesOfParts>
  <Company>Litovel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Kabinet Chemie</dc:creator>
  <cp:lastModifiedBy>Kabinet Chemie</cp:lastModifiedBy>
  <cp:revision>316</cp:revision>
  <dcterms:created xsi:type="dcterms:W3CDTF">2014-03-04T10:27:50Z</dcterms:created>
  <dcterms:modified xsi:type="dcterms:W3CDTF">2014-06-11T12:44:52Z</dcterms:modified>
</cp:coreProperties>
</file>