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6" r:id="rId3"/>
    <p:sldId id="278" r:id="rId4"/>
    <p:sldId id="277" r:id="rId5"/>
    <p:sldId id="279" r:id="rId6"/>
    <p:sldId id="280" r:id="rId7"/>
    <p:sldId id="281" r:id="rId8"/>
    <p:sldId id="282" r:id="rId9"/>
    <p:sldId id="283" r:id="rId10"/>
    <p:sldId id="27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140820"/>
              </p:ext>
            </p:extLst>
          </p:nvPr>
        </p:nvGraphicFramePr>
        <p:xfrm>
          <a:off x="413284" y="1704114"/>
          <a:ext cx="8280920" cy="4903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Významné alkoholy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Chemie,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Deriváty uhlovodíků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Anotace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Prezentace sloužící k výkladu učiva, obsahuje významné zástupce alkoholů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 slova</a:t>
                      </a:r>
                      <a:endParaRPr lang="cs-CZ" sz="1600" b="1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Alkoholy</a:t>
                      </a:r>
                      <a:r>
                        <a:rPr lang="cs-CZ" sz="160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, zástupci </a:t>
                      </a:r>
                      <a:r>
                        <a:rPr lang="cs-CZ" sz="1600" dirty="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alkoholů, význam, výroba, užití</a:t>
                      </a:r>
                      <a:endParaRPr lang="cs-CZ" sz="16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Autor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Mgr. Hana Dudíková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Datum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Duben 2014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Škola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Projekt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600" b="0" dirty="0" err="1" smtClean="0">
                          <a:latin typeface="Trebuchet MS" panose="020B0603020202020204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989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548680"/>
            <a:ext cx="8712968" cy="3873584"/>
          </a:xfrm>
        </p:spPr>
        <p:txBody>
          <a:bodyPr/>
          <a:lstStyle/>
          <a:p>
            <a:r>
              <a:rPr lang="cs-CZ" dirty="0"/>
              <a:t>Kolář K., </a:t>
            </a:r>
            <a:r>
              <a:rPr lang="cs-CZ" dirty="0" err="1"/>
              <a:t>Kodíček</a:t>
            </a:r>
            <a:r>
              <a:rPr lang="cs-CZ" dirty="0"/>
              <a:t> M., Pospíšil J.: Chemie II (Organická a biochemie) pro gymnázia. 1.vydání.Praha: SPN, 2000. ISBN 80-85937-49-2</a:t>
            </a:r>
          </a:p>
          <a:p>
            <a:pPr lvl="0"/>
            <a:r>
              <a:rPr lang="cs-CZ" b="1" dirty="0"/>
              <a:t> </a:t>
            </a:r>
            <a:r>
              <a:rPr lang="cs-CZ" dirty="0" err="1"/>
              <a:t>McMurry</a:t>
            </a:r>
            <a:r>
              <a:rPr lang="cs-CZ" dirty="0"/>
              <a:t>, J.: Organická chemie. 1.vyd., Brno, 2007. ISBN 978-80-214-3291-8.  </a:t>
            </a:r>
          </a:p>
          <a:p>
            <a:pPr lvl="0"/>
            <a:r>
              <a:rPr lang="cs-CZ" dirty="0"/>
              <a:t>Pacák, J., Čipera, J., Halných, J., </a:t>
            </a:r>
            <a:r>
              <a:rPr lang="cs-CZ" dirty="0" err="1"/>
              <a:t>Hrnčiar</a:t>
            </a:r>
            <a:r>
              <a:rPr lang="cs-CZ" dirty="0"/>
              <a:t>, P., Kopřiva, J.: Chemie pro II. ročník gymnázií. 1.vyd., Praha, 1985.  </a:t>
            </a:r>
          </a:p>
          <a:p>
            <a:pPr lvl="0"/>
            <a:r>
              <a:rPr lang="cs-CZ" dirty="0"/>
              <a:t>Vacík, J., </a:t>
            </a:r>
            <a:r>
              <a:rPr lang="cs-CZ" dirty="0" err="1"/>
              <a:t>Barthová</a:t>
            </a:r>
            <a:r>
              <a:rPr lang="cs-CZ" dirty="0"/>
              <a:t>, J., Pacák, J., </a:t>
            </a:r>
            <a:r>
              <a:rPr lang="cs-CZ" dirty="0" err="1"/>
              <a:t>Strauch</a:t>
            </a:r>
            <a:r>
              <a:rPr lang="cs-CZ" dirty="0"/>
              <a:t>, B., Svobodová, M., Zemánek, F.: Přehled středoškolské chemie. 1. vydání, Praha, 1990. ISBN 80-04-22463-6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0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63888" y="5085184"/>
            <a:ext cx="5114429" cy="1328783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Zástupci</a:t>
            </a:r>
          </a:p>
          <a:p>
            <a:pPr algn="r"/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Významné</a:t>
            </a:r>
            <a:b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alkoholy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4941168"/>
            <a:ext cx="6512511" cy="1143000"/>
          </a:xfrm>
        </p:spPr>
        <p:txBody>
          <a:bodyPr/>
          <a:lstStyle/>
          <a:p>
            <a:r>
              <a:rPr lang="cs-CZ" dirty="0" smtClean="0"/>
              <a:t>Přehled významných alkoholů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908720"/>
            <a:ext cx="8352928" cy="453650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Metanol</a:t>
            </a:r>
          </a:p>
          <a:p>
            <a:r>
              <a:rPr lang="cs-CZ" sz="2400" dirty="0" smtClean="0"/>
              <a:t>Etanol</a:t>
            </a:r>
          </a:p>
          <a:p>
            <a:r>
              <a:rPr lang="cs-CZ" sz="2400" dirty="0" smtClean="0"/>
              <a:t>Butan-1-ol</a:t>
            </a:r>
          </a:p>
          <a:p>
            <a:r>
              <a:rPr lang="cs-CZ" sz="2400" dirty="0" err="1" smtClean="0"/>
              <a:t>Cyklohexanol</a:t>
            </a:r>
            <a:endParaRPr lang="cs-CZ" sz="2400" dirty="0" smtClean="0"/>
          </a:p>
          <a:p>
            <a:r>
              <a:rPr lang="cs-CZ" sz="2400" dirty="0" smtClean="0"/>
              <a:t>Etylenglykol</a:t>
            </a:r>
          </a:p>
          <a:p>
            <a:r>
              <a:rPr lang="cs-CZ" sz="2400" dirty="0" smtClean="0"/>
              <a:t>Glycerol</a:t>
            </a:r>
          </a:p>
          <a:p>
            <a:r>
              <a:rPr lang="cs-CZ" sz="2400" dirty="0" smtClean="0"/>
              <a:t>Fenol</a:t>
            </a:r>
          </a:p>
          <a:p>
            <a:r>
              <a:rPr lang="cs-CZ" sz="2400" dirty="0" smtClean="0"/>
              <a:t>Další alkoholy – naftoly, kresoly, </a:t>
            </a:r>
            <a:r>
              <a:rPr lang="cs-CZ" sz="2400" dirty="0" err="1" smtClean="0"/>
              <a:t>benzendioly</a:t>
            </a:r>
            <a:endParaRPr lang="cs-CZ" sz="24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23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4012" y="5877272"/>
            <a:ext cx="6589988" cy="1143000"/>
          </a:xfrm>
        </p:spPr>
        <p:txBody>
          <a:bodyPr/>
          <a:lstStyle/>
          <a:p>
            <a:r>
              <a:rPr lang="cs-CZ" sz="5400" dirty="0" smtClean="0"/>
              <a:t>Metanol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-30154" y="116632"/>
            <a:ext cx="9174154" cy="6741368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Metanol CH3OH</a:t>
            </a:r>
            <a:r>
              <a:rPr lang="cs-CZ" sz="2400" b="1" dirty="0"/>
              <a:t> </a:t>
            </a:r>
            <a:r>
              <a:rPr lang="cs-CZ" sz="2400" b="1" dirty="0" smtClean="0"/>
              <a:t>(metylalkohol)</a:t>
            </a:r>
          </a:p>
          <a:p>
            <a:pPr marL="365760" lvl="1" indent="0">
              <a:buNone/>
            </a:pPr>
            <a:r>
              <a:rPr lang="cs-CZ" sz="2400" dirty="0" smtClean="0"/>
              <a:t>Bezbarvá kapalina, </a:t>
            </a:r>
            <a:r>
              <a:rPr lang="cs-CZ" sz="2400" dirty="0" err="1" smtClean="0"/>
              <a:t>b.v</a:t>
            </a:r>
            <a:r>
              <a:rPr lang="cs-CZ" sz="2400" dirty="0" smtClean="0"/>
              <a:t>. 65°C. Dříve se vyráběl suchou destilací tvrdého dřeva, proto triviální název „dřevný líh“. Dnes se vyrábí ze syntézního plynu (průmyslová směs vodíku a oxidu uhelnatého):</a:t>
            </a:r>
          </a:p>
          <a:p>
            <a:pPr marL="365760" lvl="1" indent="0">
              <a:buNone/>
            </a:pPr>
            <a:r>
              <a:rPr lang="cs-CZ" sz="2400" dirty="0" smtClean="0"/>
              <a:t>2H2 + CO </a:t>
            </a:r>
            <a:r>
              <a:rPr lang="cs-CZ" sz="2400" dirty="0" smtClean="0">
                <a:cs typeface="Calibri"/>
              </a:rPr>
              <a:t>→ CH3OH</a:t>
            </a:r>
          </a:p>
          <a:p>
            <a:pPr marL="365760" lvl="1" indent="0">
              <a:buNone/>
            </a:pPr>
            <a:r>
              <a:rPr lang="cs-CZ" sz="2400" dirty="0" smtClean="0">
                <a:cs typeface="Calibri"/>
              </a:rPr>
              <a:t>Je velmi toxický již v malém množství</a:t>
            </a:r>
            <a:r>
              <a:rPr lang="cs-CZ" sz="2400" dirty="0">
                <a:cs typeface="Calibri"/>
              </a:rPr>
              <a:t>. Poškozuje zrakové ústrojí, v menších dávkách způsobuje oslepnutí. Smrtelná </a:t>
            </a:r>
            <a:r>
              <a:rPr lang="cs-CZ" sz="2400" dirty="0" smtClean="0">
                <a:cs typeface="Calibri"/>
              </a:rPr>
              <a:t>dávka je 1ml/1kg hmotnosti člověka. K otravě může dojít i vstřebáním neporušenou pokožkou. Metabolizuje se na formaldehyd. Protijedem jsou velké dávky čistého etanolu.</a:t>
            </a:r>
          </a:p>
          <a:p>
            <a:pPr marL="365760" lvl="1" indent="0">
              <a:buNone/>
            </a:pPr>
            <a:r>
              <a:rPr lang="cs-CZ" sz="2400" dirty="0" smtClean="0">
                <a:cs typeface="Calibri"/>
              </a:rPr>
              <a:t>Je to průmyslově velmi důležitá látka pro výrobu formaldehydu, esterů, etherů. Používá se jako kapalné palivo, rozpouštědlo a příměs do nemrznoucích kapalin (ostřikovače, ..).</a:t>
            </a:r>
          </a:p>
          <a:p>
            <a:pPr marL="365760" lvl="1" indent="0">
              <a:buNone/>
            </a:pPr>
            <a:endParaRPr lang="cs-CZ" sz="5400" dirty="0" smtClean="0">
              <a:cs typeface="Calibri"/>
            </a:endParaRPr>
          </a:p>
          <a:p>
            <a:pPr marL="365760" lvl="1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79858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27784" y="5661248"/>
            <a:ext cx="6368495" cy="1070992"/>
          </a:xfrm>
        </p:spPr>
        <p:txBody>
          <a:bodyPr/>
          <a:lstStyle/>
          <a:p>
            <a:r>
              <a:rPr lang="cs-CZ" dirty="0" smtClean="0"/>
              <a:t>Etanol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712968" cy="5976664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Etanol CH</a:t>
            </a:r>
            <a:r>
              <a:rPr lang="cs-CZ" sz="1600" b="1" dirty="0" smtClean="0"/>
              <a:t>3</a:t>
            </a:r>
            <a:r>
              <a:rPr lang="cs-CZ" sz="2400" b="1" dirty="0" smtClean="0"/>
              <a:t>CH</a:t>
            </a:r>
            <a:r>
              <a:rPr lang="cs-CZ" sz="1600" b="1" dirty="0" smtClean="0"/>
              <a:t>2</a:t>
            </a:r>
            <a:r>
              <a:rPr lang="cs-CZ" sz="2400" b="1" dirty="0" smtClean="0"/>
              <a:t>OH (etylalkohol)</a:t>
            </a:r>
          </a:p>
          <a:p>
            <a:pPr marL="45720" indent="0">
              <a:buNone/>
            </a:pPr>
            <a:r>
              <a:rPr lang="cs-CZ" sz="2400" dirty="0" smtClean="0"/>
              <a:t>Bezbarvá kapalina, b.v.78°C. Triviálně je nazýván „líh“. Pro průmyslové účely je vyráběn katalytickou adicí vody na etylen:</a:t>
            </a:r>
          </a:p>
          <a:p>
            <a:pPr marL="45720" indent="0">
              <a:buNone/>
            </a:pPr>
            <a:r>
              <a:rPr lang="cs-CZ" sz="2400" dirty="0" smtClean="0"/>
              <a:t>CH</a:t>
            </a:r>
            <a:r>
              <a:rPr lang="cs-CZ" sz="1600" dirty="0" smtClean="0"/>
              <a:t>2</a:t>
            </a:r>
            <a:r>
              <a:rPr lang="cs-CZ" sz="2400" dirty="0" smtClean="0"/>
              <a:t>=CH</a:t>
            </a:r>
            <a:r>
              <a:rPr lang="cs-CZ" sz="1600" dirty="0" smtClean="0"/>
              <a:t>2</a:t>
            </a:r>
            <a:r>
              <a:rPr lang="cs-CZ" sz="2400" dirty="0" smtClean="0"/>
              <a:t> + H</a:t>
            </a:r>
            <a:r>
              <a:rPr lang="cs-CZ" sz="1600" dirty="0" smtClean="0"/>
              <a:t>2</a:t>
            </a:r>
            <a:r>
              <a:rPr lang="cs-CZ" sz="2400" dirty="0" smtClean="0"/>
              <a:t>O </a:t>
            </a:r>
            <a:r>
              <a:rPr lang="cs-CZ" sz="2400" dirty="0" smtClean="0">
                <a:cs typeface="Calibri"/>
              </a:rPr>
              <a:t>→</a:t>
            </a:r>
            <a:r>
              <a:rPr lang="cs-CZ" sz="2400" dirty="0" smtClean="0">
                <a:latin typeface="Calibri"/>
                <a:cs typeface="Calibri"/>
              </a:rPr>
              <a:t> </a:t>
            </a:r>
            <a:r>
              <a:rPr lang="cs-CZ" sz="2400" dirty="0" smtClean="0">
                <a:cs typeface="Calibri"/>
              </a:rPr>
              <a:t>CH</a:t>
            </a:r>
            <a:r>
              <a:rPr lang="cs-CZ" sz="1600" dirty="0" smtClean="0">
                <a:cs typeface="Calibri"/>
              </a:rPr>
              <a:t>3</a:t>
            </a:r>
            <a:r>
              <a:rPr lang="cs-CZ" sz="2400" dirty="0" smtClean="0">
                <a:cs typeface="Calibri"/>
              </a:rPr>
              <a:t>CH</a:t>
            </a:r>
            <a:r>
              <a:rPr lang="cs-CZ" sz="1600" dirty="0" smtClean="0">
                <a:cs typeface="Calibri"/>
              </a:rPr>
              <a:t>2</a:t>
            </a:r>
            <a:r>
              <a:rPr lang="cs-CZ" sz="2400" dirty="0" smtClean="0">
                <a:cs typeface="Calibri"/>
              </a:rPr>
              <a:t>OH</a:t>
            </a:r>
          </a:p>
          <a:p>
            <a:pPr marL="45720" indent="0">
              <a:buNone/>
            </a:pPr>
            <a:r>
              <a:rPr lang="cs-CZ" sz="2400" dirty="0" smtClean="0">
                <a:cs typeface="Calibri"/>
              </a:rPr>
              <a:t>Průmyslový etanol je denaturován např. benzenem.</a:t>
            </a:r>
          </a:p>
          <a:p>
            <a:pPr marL="45720" indent="0">
              <a:buNone/>
            </a:pPr>
            <a:r>
              <a:rPr lang="cs-CZ" sz="2400" dirty="0" smtClean="0">
                <a:cs typeface="Calibri"/>
              </a:rPr>
              <a:t>Pro potravinářství a pro farmaceutické účely je vyráběn kvasnou cestou (fermentací) z cukerných roztoků:</a:t>
            </a:r>
          </a:p>
          <a:p>
            <a:pPr marL="45720" indent="0">
              <a:buNone/>
            </a:pPr>
            <a:r>
              <a:rPr lang="cs-CZ" sz="2400" dirty="0">
                <a:cs typeface="Calibri"/>
              </a:rPr>
              <a:t>C</a:t>
            </a:r>
            <a:r>
              <a:rPr lang="cs-CZ" sz="1600" dirty="0">
                <a:cs typeface="Calibri"/>
              </a:rPr>
              <a:t>6</a:t>
            </a:r>
            <a:r>
              <a:rPr lang="cs-CZ" sz="2400" dirty="0">
                <a:cs typeface="Calibri"/>
              </a:rPr>
              <a:t>H</a:t>
            </a:r>
            <a:r>
              <a:rPr lang="cs-CZ" sz="1600" dirty="0">
                <a:cs typeface="Calibri"/>
              </a:rPr>
              <a:t>12</a:t>
            </a:r>
            <a:r>
              <a:rPr lang="cs-CZ" sz="2400" dirty="0">
                <a:cs typeface="Calibri"/>
              </a:rPr>
              <a:t>O</a:t>
            </a:r>
            <a:r>
              <a:rPr lang="cs-CZ" sz="1600" dirty="0">
                <a:cs typeface="Calibri"/>
              </a:rPr>
              <a:t>6</a:t>
            </a:r>
            <a:r>
              <a:rPr lang="cs-CZ" sz="2400" dirty="0">
                <a:cs typeface="Calibri"/>
              </a:rPr>
              <a:t> →</a:t>
            </a:r>
            <a:r>
              <a:rPr lang="cs-CZ" sz="2400" dirty="0">
                <a:latin typeface="Calibri"/>
                <a:cs typeface="Calibri"/>
              </a:rPr>
              <a:t> </a:t>
            </a:r>
            <a:r>
              <a:rPr lang="cs-CZ" sz="2400" dirty="0" smtClean="0">
                <a:latin typeface="Calibri"/>
                <a:cs typeface="Calibri"/>
              </a:rPr>
              <a:t>2 </a:t>
            </a:r>
            <a:r>
              <a:rPr lang="cs-CZ" sz="2400" dirty="0" smtClean="0">
                <a:cs typeface="Calibri"/>
              </a:rPr>
              <a:t>CH</a:t>
            </a:r>
            <a:r>
              <a:rPr lang="cs-CZ" sz="1600" dirty="0" smtClean="0">
                <a:cs typeface="Calibri"/>
              </a:rPr>
              <a:t>3</a:t>
            </a:r>
            <a:r>
              <a:rPr lang="cs-CZ" sz="2400" dirty="0" smtClean="0">
                <a:cs typeface="Calibri"/>
              </a:rPr>
              <a:t>CH</a:t>
            </a:r>
            <a:r>
              <a:rPr lang="cs-CZ" sz="1600" dirty="0" smtClean="0">
                <a:cs typeface="Calibri"/>
              </a:rPr>
              <a:t>2</a:t>
            </a:r>
            <a:r>
              <a:rPr lang="cs-CZ" sz="2400" dirty="0" smtClean="0">
                <a:cs typeface="Calibri"/>
              </a:rPr>
              <a:t>OH + 2CO</a:t>
            </a:r>
            <a:r>
              <a:rPr lang="cs-CZ" sz="1600" dirty="0" smtClean="0">
                <a:cs typeface="Calibri"/>
              </a:rPr>
              <a:t>2</a:t>
            </a:r>
            <a:endParaRPr lang="cs-CZ" sz="2400" dirty="0" smtClean="0">
              <a:cs typeface="Calibri"/>
            </a:endParaRPr>
          </a:p>
          <a:p>
            <a:pPr marL="45720" indent="0">
              <a:buNone/>
            </a:pPr>
            <a:r>
              <a:rPr lang="cs-CZ" sz="2400" dirty="0" smtClean="0">
                <a:cs typeface="Calibri"/>
              </a:rPr>
              <a:t>Přírodní cestou vzniká  max. 16%ní roztok etanolu. Koncentrovanější roztoky se získávají destilací (95,6% azeotropní směs s vodou). </a:t>
            </a:r>
          </a:p>
          <a:p>
            <a:pPr marL="45720" indent="0">
              <a:buNone/>
            </a:pPr>
            <a:r>
              <a:rPr lang="cs-CZ" sz="2400" dirty="0" smtClean="0"/>
              <a:t>Řadí se mezi psychotropní látky, častým požíváním se tvoří závislost. Je metabolizován na acetaldehyd.</a:t>
            </a:r>
          </a:p>
        </p:txBody>
      </p:sp>
    </p:spTree>
    <p:extLst>
      <p:ext uri="{BB962C8B-B14F-4D97-AF65-F5344CB8AC3E}">
        <p14:creationId xmlns:p14="http://schemas.microsoft.com/office/powerpoint/2010/main" val="1844799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849888"/>
            <a:ext cx="8964488" cy="1008112"/>
          </a:xfrm>
        </p:spPr>
        <p:txBody>
          <a:bodyPr/>
          <a:lstStyle/>
          <a:p>
            <a:r>
              <a:rPr lang="cs-CZ" dirty="0" smtClean="0"/>
              <a:t>Butan -1-ol,Cyklohexanol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784976" cy="5688632"/>
          </a:xfrm>
        </p:spPr>
        <p:txBody>
          <a:bodyPr>
            <a:normAutofit/>
          </a:bodyPr>
          <a:lstStyle/>
          <a:p>
            <a:r>
              <a:rPr lang="cs-CZ" sz="2600" b="1" dirty="0" smtClean="0"/>
              <a:t>Butan-1-ol   CH</a:t>
            </a:r>
            <a:r>
              <a:rPr lang="cs-CZ" sz="1700" b="1" dirty="0" smtClean="0"/>
              <a:t>3</a:t>
            </a:r>
            <a:r>
              <a:rPr lang="cs-CZ" sz="2600" b="1" dirty="0" smtClean="0"/>
              <a:t>(CH</a:t>
            </a:r>
            <a:r>
              <a:rPr lang="cs-CZ" sz="1700" b="1" dirty="0" smtClean="0"/>
              <a:t>2</a:t>
            </a:r>
            <a:r>
              <a:rPr lang="cs-CZ" sz="2600" b="1" dirty="0" smtClean="0"/>
              <a:t>)</a:t>
            </a:r>
            <a:r>
              <a:rPr lang="cs-CZ" sz="1700" b="1" dirty="0" smtClean="0"/>
              <a:t>2</a:t>
            </a:r>
            <a:r>
              <a:rPr lang="cs-CZ" sz="2600" b="1" dirty="0" smtClean="0"/>
              <a:t>CH</a:t>
            </a:r>
            <a:r>
              <a:rPr lang="cs-CZ" sz="1700" b="1" dirty="0" smtClean="0"/>
              <a:t>2</a:t>
            </a:r>
            <a:r>
              <a:rPr lang="cs-CZ" sz="2600" b="1" dirty="0" smtClean="0"/>
              <a:t>OH</a:t>
            </a:r>
          </a:p>
          <a:p>
            <a:pPr marL="45720" indent="0">
              <a:buNone/>
            </a:pPr>
            <a:r>
              <a:rPr lang="cs-CZ" sz="2400" dirty="0" smtClean="0"/>
              <a:t>Je to výborné organické rozpouštědlo. Používá se při mnoha </a:t>
            </a:r>
            <a:r>
              <a:rPr lang="cs-CZ" sz="2400" dirty="0"/>
              <a:t>chemických a textilních </a:t>
            </a:r>
            <a:r>
              <a:rPr lang="cs-CZ" sz="2400" dirty="0" smtClean="0"/>
              <a:t>procesech, </a:t>
            </a:r>
            <a:r>
              <a:rPr lang="cs-CZ" sz="2400" dirty="0"/>
              <a:t>jako </a:t>
            </a:r>
            <a:r>
              <a:rPr lang="cs-CZ" sz="2400" dirty="0" smtClean="0"/>
              <a:t>ředidlo </a:t>
            </a:r>
            <a:r>
              <a:rPr lang="cs-CZ" sz="2400" dirty="0"/>
              <a:t>barev nebo složka hydraulických a brzdných kapalin</a:t>
            </a:r>
            <a:r>
              <a:rPr lang="cs-CZ" sz="2400" dirty="0" smtClean="0"/>
              <a:t>. Je surovinou pro výrobu esterů, které jsou základem syntetických textilních vláken (PES – polyestery).</a:t>
            </a:r>
            <a:endParaRPr lang="cs-CZ" sz="2400" dirty="0"/>
          </a:p>
          <a:p>
            <a:r>
              <a:rPr lang="cs-CZ" dirty="0" smtClean="0"/>
              <a:t> </a:t>
            </a:r>
            <a:r>
              <a:rPr lang="cs-CZ" sz="2600" b="1" dirty="0" err="1" smtClean="0"/>
              <a:t>Cyklohexanol</a:t>
            </a:r>
            <a:r>
              <a:rPr lang="cs-CZ" sz="2600" b="1" dirty="0" smtClean="0"/>
              <a:t> C</a:t>
            </a:r>
            <a:r>
              <a:rPr lang="cs-CZ" sz="1700" b="1" dirty="0" smtClean="0"/>
              <a:t>6</a:t>
            </a:r>
            <a:r>
              <a:rPr lang="cs-CZ" sz="2600" b="1" dirty="0" smtClean="0"/>
              <a:t>H</a:t>
            </a:r>
            <a:r>
              <a:rPr lang="cs-CZ" sz="1700" b="1" dirty="0" smtClean="0"/>
              <a:t>11</a:t>
            </a:r>
            <a:r>
              <a:rPr lang="cs-CZ" sz="2600" b="1" dirty="0" smtClean="0"/>
              <a:t>OH </a:t>
            </a:r>
            <a:endParaRPr lang="cs-CZ" sz="2600" b="1" dirty="0">
              <a:cs typeface="Calibri"/>
            </a:endParaRPr>
          </a:p>
          <a:p>
            <a:pPr marL="45720" indent="0">
              <a:buNone/>
            </a:pPr>
            <a:r>
              <a:rPr lang="cs-CZ" sz="2400" dirty="0" smtClean="0"/>
              <a:t>Vyrábí se oxidací cyklohexanu nebo katalytickou hydrogenací fenolu. Je to důležitá surovina </a:t>
            </a:r>
            <a:r>
              <a:rPr lang="cs-CZ" sz="2400" dirty="0"/>
              <a:t>při výrobě polymerů, hlavně </a:t>
            </a:r>
            <a:r>
              <a:rPr lang="cs-CZ" sz="2400" dirty="0" smtClean="0"/>
              <a:t>textilních vláken typu  silon, nylon </a:t>
            </a:r>
            <a:r>
              <a:rPr lang="cs-CZ" sz="2400" dirty="0"/>
              <a:t>a různých </a:t>
            </a:r>
            <a:r>
              <a:rPr lang="cs-CZ" sz="2400" dirty="0" smtClean="0"/>
              <a:t>plastifikátorů (</a:t>
            </a:r>
            <a:r>
              <a:rPr lang="cs-CZ" sz="2400" dirty="0"/>
              <a:t>též </a:t>
            </a:r>
            <a:r>
              <a:rPr lang="cs-CZ" sz="2400" b="1" dirty="0"/>
              <a:t>změkčovače</a:t>
            </a:r>
            <a:r>
              <a:rPr lang="cs-CZ" sz="2400" dirty="0"/>
              <a:t> či </a:t>
            </a:r>
            <a:r>
              <a:rPr lang="cs-CZ" sz="2400" b="1" dirty="0" smtClean="0"/>
              <a:t>změkčovadla</a:t>
            </a:r>
            <a:r>
              <a:rPr lang="cs-CZ" sz="2400" dirty="0" smtClean="0"/>
              <a:t> </a:t>
            </a:r>
            <a:r>
              <a:rPr lang="cs-CZ" sz="2400" dirty="0"/>
              <a:t>jsou </a:t>
            </a:r>
            <a:r>
              <a:rPr lang="cs-CZ" sz="2400" dirty="0" smtClean="0"/>
              <a:t>aditiva, </a:t>
            </a:r>
            <a:r>
              <a:rPr lang="cs-CZ" sz="2400" dirty="0"/>
              <a:t>která </a:t>
            </a:r>
            <a:r>
              <a:rPr lang="cs-CZ" sz="2400" dirty="0" smtClean="0"/>
              <a:t>zvyšují plasticitu</a:t>
            </a:r>
            <a:r>
              <a:rPr lang="cs-CZ" sz="2400" dirty="0"/>
              <a:t> nebo </a:t>
            </a:r>
            <a:r>
              <a:rPr lang="cs-CZ" sz="2400" dirty="0" smtClean="0"/>
              <a:t>tekutost</a:t>
            </a:r>
            <a:r>
              <a:rPr lang="cs-CZ" sz="2400" dirty="0"/>
              <a:t> materiálů, do kterých se </a:t>
            </a:r>
            <a:r>
              <a:rPr lang="cs-CZ" sz="2400" dirty="0" smtClean="0"/>
              <a:t>přidávají - například</a:t>
            </a:r>
            <a:r>
              <a:rPr lang="cs-CZ" sz="2400" dirty="0"/>
              <a:t> </a:t>
            </a:r>
            <a:r>
              <a:rPr lang="cs-CZ" sz="2400" dirty="0" smtClean="0"/>
              <a:t>plasty,</a:t>
            </a:r>
            <a:r>
              <a:rPr lang="cs-CZ" sz="2400" dirty="0"/>
              <a:t> </a:t>
            </a:r>
            <a:r>
              <a:rPr lang="cs-CZ" sz="2400" dirty="0" smtClean="0"/>
              <a:t>cement,</a:t>
            </a:r>
            <a:r>
              <a:rPr lang="cs-CZ" sz="2400" dirty="0"/>
              <a:t> </a:t>
            </a:r>
            <a:r>
              <a:rPr lang="cs-CZ" sz="2400" dirty="0" smtClean="0"/>
              <a:t>beton,</a:t>
            </a:r>
            <a:r>
              <a:rPr lang="cs-CZ" sz="2400" dirty="0"/>
              <a:t> </a:t>
            </a:r>
            <a:r>
              <a:rPr lang="cs-CZ" sz="2400" dirty="0" smtClean="0"/>
              <a:t>sádrokarton</a:t>
            </a:r>
            <a:r>
              <a:rPr lang="cs-CZ" sz="2400" dirty="0"/>
              <a:t> nebo </a:t>
            </a:r>
            <a:r>
              <a:rPr lang="cs-CZ" sz="2400" dirty="0" smtClean="0"/>
              <a:t>keramická hlína).</a:t>
            </a:r>
            <a:endParaRPr lang="cs-CZ" sz="2400" dirty="0" smtClean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6696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4705" y="5517232"/>
            <a:ext cx="8939295" cy="1143000"/>
          </a:xfrm>
        </p:spPr>
        <p:txBody>
          <a:bodyPr/>
          <a:lstStyle/>
          <a:p>
            <a:r>
              <a:rPr lang="cs-CZ" dirty="0" smtClean="0"/>
              <a:t>Etylenglykol, Glycerol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260648"/>
            <a:ext cx="8928992" cy="5832648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Etylenglykol CH</a:t>
            </a:r>
            <a:r>
              <a:rPr lang="cs-CZ" sz="1600" b="1" dirty="0" smtClean="0"/>
              <a:t>2</a:t>
            </a:r>
            <a:r>
              <a:rPr lang="cs-CZ" sz="2400" b="1" dirty="0" smtClean="0"/>
              <a:t>OHCH</a:t>
            </a:r>
            <a:r>
              <a:rPr lang="cs-CZ" sz="1600" b="1" dirty="0" smtClean="0"/>
              <a:t>2</a:t>
            </a:r>
            <a:r>
              <a:rPr lang="cs-CZ" sz="2400" b="1" dirty="0" smtClean="0"/>
              <a:t>OH (glykol)</a:t>
            </a:r>
          </a:p>
          <a:p>
            <a:pPr marL="45720" indent="0">
              <a:buNone/>
            </a:pPr>
            <a:r>
              <a:rPr lang="cs-CZ" sz="2400" dirty="0" smtClean="0"/>
              <a:t>Je to olejovitá kapalina nasládlé chuti, dobře mísitelná s vodou. Je používán pro výrobu plastů, syntetických vláken a především jako základní součást nemrznoucích směsí do chladících systémů automobilů (</a:t>
            </a:r>
            <a:r>
              <a:rPr lang="cs-CZ" sz="2400" dirty="0" err="1" smtClean="0"/>
              <a:t>Fridex</a:t>
            </a:r>
            <a:r>
              <a:rPr lang="cs-CZ" sz="2400" dirty="0" smtClean="0"/>
              <a:t>, …). Je vysoce toxický.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Glycerol CH</a:t>
            </a:r>
            <a:r>
              <a:rPr lang="cs-CZ" sz="1600" b="1" dirty="0" smtClean="0"/>
              <a:t>2</a:t>
            </a:r>
            <a:r>
              <a:rPr lang="cs-CZ" sz="2400" b="1" dirty="0" smtClean="0"/>
              <a:t>OHCHOHCH</a:t>
            </a:r>
            <a:r>
              <a:rPr lang="cs-CZ" sz="1600" b="1" dirty="0" smtClean="0"/>
              <a:t>2</a:t>
            </a:r>
            <a:r>
              <a:rPr lang="cs-CZ" sz="2400" b="1" dirty="0" smtClean="0"/>
              <a:t>OH (glycerín)</a:t>
            </a:r>
          </a:p>
          <a:p>
            <a:pPr marL="45720" indent="0">
              <a:buNone/>
            </a:pPr>
            <a:r>
              <a:rPr lang="cs-CZ" sz="2400" dirty="0" smtClean="0"/>
              <a:t>Sirupovitá bezbarvá kapalina nasládlé chuti, neomezeně mísitelná s vodou. Vyrábí se z propenu nebo hydrolýzou tuků. Používá se v kosmetickém průmyslu, k přípravě léčiv (laxativa), v potravinářství a pro výrobu plastů.</a:t>
            </a:r>
          </a:p>
          <a:p>
            <a:pPr marL="45720" indent="0">
              <a:buNone/>
            </a:pPr>
            <a:r>
              <a:rPr lang="cs-CZ" sz="2400" dirty="0" smtClean="0"/>
              <a:t>Jeho nitrací vzniká </a:t>
            </a:r>
            <a:r>
              <a:rPr lang="cs-CZ" sz="2400" dirty="0" err="1" smtClean="0"/>
              <a:t>glyceroltrinitrát</a:t>
            </a:r>
            <a:r>
              <a:rPr lang="cs-CZ" sz="2400" dirty="0" smtClean="0"/>
              <a:t>, známější pod označením nitroglycerín. Je to surovina pro výrobu dynamitu a také léků při onemocnění srdce.</a:t>
            </a:r>
          </a:p>
          <a:p>
            <a:pPr marL="45720" indent="0">
              <a:buNone/>
            </a:pPr>
            <a:r>
              <a:rPr lang="cs-CZ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33582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830" y="5589240"/>
            <a:ext cx="8168695" cy="1143000"/>
          </a:xfrm>
        </p:spPr>
        <p:txBody>
          <a:bodyPr/>
          <a:lstStyle/>
          <a:p>
            <a:r>
              <a:rPr lang="cs-CZ" dirty="0" smtClean="0"/>
              <a:t>Fenol, Naftoly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640960" cy="612068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Fenol C</a:t>
            </a:r>
            <a:r>
              <a:rPr lang="cs-CZ" sz="2800" b="1" baseline="-25000" dirty="0" smtClean="0"/>
              <a:t>6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5</a:t>
            </a:r>
            <a:r>
              <a:rPr lang="cs-CZ" sz="2800" b="1" dirty="0" smtClean="0"/>
              <a:t>OH</a:t>
            </a:r>
            <a:endParaRPr lang="cs-CZ" sz="2800" b="1" dirty="0"/>
          </a:p>
          <a:p>
            <a:pPr marL="45720" indent="0">
              <a:buNone/>
            </a:pPr>
            <a:r>
              <a:rPr lang="cs-CZ" sz="2400" dirty="0" smtClean="0"/>
              <a:t>Nejjednodušší aromatický alkohol. V čistém stavu je to bezbarvá krystalická látka nepříjemného zápachu, která na vzduchu tmavne. Leptá pokožku a sliznice. Získává se zpracováním černouhelného dehtu. Má široké využití k výrobě barviv, léčiv, pesticidů, plastů, umělých vláken. Je třeba jej důsledně odstraňovat z odpadních vod například adsorpcí na aktivním uhlí. </a:t>
            </a:r>
            <a:endParaRPr lang="cs-CZ" sz="2400" dirty="0"/>
          </a:p>
          <a:p>
            <a:r>
              <a:rPr lang="cs-CZ" sz="2400" b="1" dirty="0" smtClean="0"/>
              <a:t>Naftoly C</a:t>
            </a:r>
            <a:r>
              <a:rPr lang="cs-CZ" sz="1600" b="1" dirty="0" smtClean="0"/>
              <a:t>10</a:t>
            </a:r>
            <a:r>
              <a:rPr lang="cs-CZ" sz="2400" b="1" dirty="0" smtClean="0"/>
              <a:t>H</a:t>
            </a:r>
            <a:r>
              <a:rPr lang="cs-CZ" sz="1600" b="1" dirty="0" smtClean="0"/>
              <a:t>7</a:t>
            </a:r>
            <a:r>
              <a:rPr lang="cs-CZ" sz="2400" b="1" dirty="0" smtClean="0"/>
              <a:t>OH</a:t>
            </a:r>
            <a:endParaRPr lang="cs-CZ" sz="2400" b="1" dirty="0"/>
          </a:p>
          <a:p>
            <a:pPr marL="45720" indent="0">
              <a:buNone/>
            </a:pPr>
            <a:r>
              <a:rPr lang="cs-CZ" sz="2400" dirty="0" smtClean="0"/>
              <a:t>1-naftol a 2-naftol jsou bezbarvé krystalické látky, vzájemně izomerní. Mají použití v organických syntézách a při výrobě barviv.</a:t>
            </a:r>
            <a:r>
              <a:rPr lang="cs-CZ" sz="2400" dirty="0"/>
              <a:t> </a:t>
            </a:r>
            <a:r>
              <a:rPr lang="cs-CZ" sz="2400" dirty="0" smtClean="0"/>
              <a:t>1-naftol je metabolitem některých insekticidů a naftalenu. Je jednou z látek podezřelých ze snižování hladiny testosteronu u mužů.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8712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5776" y="5517232"/>
            <a:ext cx="6512511" cy="1143000"/>
          </a:xfrm>
        </p:spPr>
        <p:txBody>
          <a:bodyPr/>
          <a:lstStyle/>
          <a:p>
            <a:r>
              <a:rPr lang="cs-CZ" dirty="0" smtClean="0"/>
              <a:t>Další fenoly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260648"/>
            <a:ext cx="8784976" cy="6192688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Kresoly  (o-kresol, m-kresol, p-kresol)</a:t>
            </a:r>
          </a:p>
          <a:p>
            <a:pPr marL="45720" indent="0">
              <a:buNone/>
            </a:pPr>
            <a:r>
              <a:rPr lang="cs-CZ" sz="2400" dirty="0" smtClean="0"/>
              <a:t>Jsou to kapaliny s desinfekčními účinky. </a:t>
            </a:r>
            <a:r>
              <a:rPr lang="cs-CZ" sz="2400" dirty="0" err="1"/>
              <a:t>D</a:t>
            </a:r>
            <a:r>
              <a:rPr lang="cs-CZ" sz="2400" dirty="0" err="1" smtClean="0"/>
              <a:t>initro</a:t>
            </a:r>
            <a:r>
              <a:rPr lang="cs-CZ" sz="2400" dirty="0" smtClean="0"/>
              <a:t>-</a:t>
            </a:r>
            <a:r>
              <a:rPr lang="cs-CZ" sz="2400" i="1" dirty="0" smtClean="0"/>
              <a:t>o</a:t>
            </a:r>
            <a:r>
              <a:rPr lang="cs-CZ" sz="2400" dirty="0" smtClean="0"/>
              <a:t>-kresol je používán jako herbicid.</a:t>
            </a:r>
          </a:p>
          <a:p>
            <a:r>
              <a:rPr lang="cs-CZ" sz="2400" b="1" dirty="0" err="1" smtClean="0"/>
              <a:t>Benzendioly</a:t>
            </a:r>
            <a:r>
              <a:rPr lang="cs-CZ" sz="2400" b="1" dirty="0" smtClean="0"/>
              <a:t> (pyrokatechol, </a:t>
            </a:r>
            <a:r>
              <a:rPr lang="cs-CZ" sz="2400" b="1" dirty="0" err="1" smtClean="0"/>
              <a:t>resorcinol</a:t>
            </a:r>
            <a:r>
              <a:rPr lang="cs-CZ" sz="2400" b="1" dirty="0" smtClean="0"/>
              <a:t>, hydrochinon)</a:t>
            </a:r>
          </a:p>
          <a:p>
            <a:pPr marL="45720" indent="0">
              <a:buNone/>
            </a:pPr>
            <a:r>
              <a:rPr lang="cs-CZ" sz="2400" dirty="0" smtClean="0"/>
              <a:t>Využívají se k organickým syntézám. Pyrokatechol a hydrochinon se používají jako složka fotografických vývojek. </a:t>
            </a:r>
            <a:r>
              <a:rPr lang="cs-CZ" sz="2400" dirty="0" err="1" smtClean="0"/>
              <a:t>Resorcinol</a:t>
            </a:r>
            <a:r>
              <a:rPr lang="cs-CZ" sz="2400" dirty="0" smtClean="0"/>
              <a:t> má </a:t>
            </a:r>
            <a:r>
              <a:rPr lang="cs-CZ" sz="2400" dirty="0"/>
              <a:t>baktericidní, fungicidní, </a:t>
            </a:r>
            <a:r>
              <a:rPr lang="cs-CZ" sz="2400" dirty="0" err="1"/>
              <a:t>antiseboroické</a:t>
            </a:r>
            <a:r>
              <a:rPr lang="cs-CZ" sz="2400" dirty="0"/>
              <a:t> </a:t>
            </a:r>
            <a:r>
              <a:rPr lang="cs-CZ" sz="2400" dirty="0" smtClean="0"/>
              <a:t>(snižuje tvorbu mazu) a </a:t>
            </a:r>
            <a:r>
              <a:rPr lang="cs-CZ" sz="2400" dirty="0" err="1" smtClean="0"/>
              <a:t>antipruriginózní</a:t>
            </a:r>
            <a:r>
              <a:rPr lang="cs-CZ" sz="2400" dirty="0" smtClean="0"/>
              <a:t> (snižuje svědivost kůže)</a:t>
            </a:r>
            <a:r>
              <a:rPr lang="cs-CZ" sz="2400" dirty="0"/>
              <a:t> </a:t>
            </a:r>
            <a:r>
              <a:rPr lang="cs-CZ" sz="2400" dirty="0" smtClean="0"/>
              <a:t>účinky, proto je využíván v dermatologii.</a:t>
            </a:r>
          </a:p>
          <a:p>
            <a:r>
              <a:rPr lang="cs-CZ" sz="2400" b="1" dirty="0" smtClean="0"/>
              <a:t>Kyselina pikrová (trinitrofenol)</a:t>
            </a:r>
            <a:endParaRPr lang="cs-CZ" sz="2400" dirty="0" smtClean="0"/>
          </a:p>
          <a:p>
            <a:pPr marL="45720" indent="0">
              <a:buNone/>
            </a:pPr>
            <a:r>
              <a:rPr lang="cs-CZ" sz="2400" dirty="0" smtClean="0"/>
              <a:t>Jedovatá žlutá krystalická látka, </a:t>
            </a:r>
            <a:r>
              <a:rPr lang="cs-CZ" sz="2400" smtClean="0"/>
              <a:t>základem komerčních </a:t>
            </a:r>
            <a:r>
              <a:rPr lang="cs-CZ" sz="2400" dirty="0" smtClean="0"/>
              <a:t>výbušnin typu Ekrazit.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02493651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1031</TotalTime>
  <Words>789</Words>
  <Application>Microsoft Office PowerPoint</Application>
  <PresentationFormat>Předvádění na obrazovce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Prezentace aplikace PowerPoint</vt:lpstr>
      <vt:lpstr>Významné alkoholy</vt:lpstr>
      <vt:lpstr>Přehled významných alkoholů</vt:lpstr>
      <vt:lpstr>Metanol</vt:lpstr>
      <vt:lpstr>Etanol</vt:lpstr>
      <vt:lpstr>Butan -1-ol,Cyklohexanol </vt:lpstr>
      <vt:lpstr>Etylenglykol, Glycerol</vt:lpstr>
      <vt:lpstr>Fenol, Naftoly</vt:lpstr>
      <vt:lpstr>Další fenoly</vt:lpstr>
      <vt:lpstr>Použitá literatura</vt:lpstr>
    </vt:vector>
  </TitlesOfParts>
  <Company>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Chemie</dc:creator>
  <cp:lastModifiedBy>Kabinet Chemie</cp:lastModifiedBy>
  <cp:revision>247</cp:revision>
  <dcterms:created xsi:type="dcterms:W3CDTF">2014-03-04T10:27:50Z</dcterms:created>
  <dcterms:modified xsi:type="dcterms:W3CDTF">2014-06-11T12:52:43Z</dcterms:modified>
</cp:coreProperties>
</file>