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2" r:id="rId2"/>
    <p:sldId id="256" r:id="rId3"/>
    <p:sldId id="278" r:id="rId4"/>
    <p:sldId id="277" r:id="rId5"/>
    <p:sldId id="279" r:id="rId6"/>
    <p:sldId id="280" r:id="rId7"/>
    <p:sldId id="281" r:id="rId8"/>
    <p:sldId id="275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292587"/>
              </p:ext>
            </p:extLst>
          </p:nvPr>
        </p:nvGraphicFramePr>
        <p:xfrm>
          <a:off x="413284" y="1704114"/>
          <a:ext cx="8280920" cy="49039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600" b="1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b="1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Alkoholy</a:t>
                      </a:r>
                      <a:endParaRPr lang="cs-CZ" sz="1600" b="1" baseline="0" dirty="0" smtClean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600" b="1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b="0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Chemie, 2.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600" b="1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b="0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Deriváty uhlovodíků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Anotace</a:t>
                      </a:r>
                      <a:endParaRPr lang="cs-CZ" sz="1600" b="1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Prezentace sloužící k výkladu učiva, obsahuje vlastnosti, názvosloví</a:t>
                      </a:r>
                      <a:r>
                        <a:rPr lang="cs-CZ" sz="1600" kern="120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, reakce alkoholů</a:t>
                      </a:r>
                      <a:endParaRPr lang="cs-CZ" sz="1600" b="0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600" b="1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 slova</a:t>
                      </a:r>
                      <a:endParaRPr lang="cs-CZ" sz="1600" b="1" dirty="0" smtClean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 smtClean="0">
                          <a:effectLst/>
                          <a:latin typeface="Trebuchet MS" panose="020B0603020202020204" pitchFamily="34" charset="0"/>
                          <a:ea typeface="Times New Roman"/>
                          <a:cs typeface="Calibri"/>
                        </a:rPr>
                        <a:t>Alkoholy, fenoly</a:t>
                      </a:r>
                      <a:r>
                        <a:rPr lang="cs-CZ" sz="1600" smtClean="0">
                          <a:effectLst/>
                          <a:latin typeface="Trebuchet MS" panose="020B0603020202020204" pitchFamily="34" charset="0"/>
                          <a:ea typeface="Times New Roman"/>
                          <a:cs typeface="Calibri"/>
                        </a:rPr>
                        <a:t>, rozdělení, názvosloví</a:t>
                      </a:r>
                      <a:r>
                        <a:rPr lang="cs-CZ" sz="1600" dirty="0" smtClean="0">
                          <a:effectLst/>
                          <a:latin typeface="Trebuchet MS" panose="020B0603020202020204" pitchFamily="34" charset="0"/>
                          <a:ea typeface="Times New Roman"/>
                          <a:cs typeface="Calibri"/>
                        </a:rPr>
                        <a:t>, </a:t>
                      </a:r>
                      <a:r>
                        <a:rPr lang="cs-CZ" sz="1600" dirty="0">
                          <a:effectLst/>
                          <a:latin typeface="Trebuchet MS" panose="020B0603020202020204" pitchFamily="34" charset="0"/>
                          <a:ea typeface="Times New Roman"/>
                          <a:cs typeface="Calibri"/>
                        </a:rPr>
                        <a:t>reakce</a:t>
                      </a:r>
                      <a:endParaRPr lang="cs-CZ" sz="16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Autor</a:t>
                      </a:r>
                      <a:endParaRPr lang="cs-CZ" sz="1600" b="1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Mgr. Hana Dudíková</a:t>
                      </a:r>
                      <a:endParaRPr lang="cs-CZ" sz="1600" b="0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Datum</a:t>
                      </a:r>
                      <a:endParaRPr lang="cs-CZ" sz="1600" b="1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Duben 2014</a:t>
                      </a:r>
                      <a:endParaRPr lang="cs-CZ" sz="1600" b="0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Škola</a:t>
                      </a:r>
                      <a:endParaRPr lang="cs-CZ" sz="1600" b="1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600" b="0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Projekt</a:t>
                      </a:r>
                      <a:endParaRPr lang="cs-CZ" sz="1600" b="1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600" b="0" dirty="0" err="1" smtClean="0">
                          <a:latin typeface="Trebuchet MS" panose="020B0603020202020204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600" b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600" b="0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14123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63888" y="5085184"/>
            <a:ext cx="5114429" cy="1328783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cs-CZ" sz="2600" dirty="0" smtClean="0"/>
              <a:t>Rozdělení</a:t>
            </a:r>
          </a:p>
          <a:p>
            <a:pPr algn="r"/>
            <a:r>
              <a:rPr lang="cs-CZ" sz="2600" dirty="0" smtClean="0"/>
              <a:t>Vlastnosti</a:t>
            </a:r>
          </a:p>
          <a:p>
            <a:pPr algn="r"/>
            <a:r>
              <a:rPr lang="cs-CZ" sz="2600" dirty="0" smtClean="0"/>
              <a:t>Reakce</a:t>
            </a:r>
          </a:p>
          <a:p>
            <a:pPr algn="r"/>
            <a:r>
              <a:rPr lang="cs-CZ" sz="2600" dirty="0" smtClean="0"/>
              <a:t>Použití</a:t>
            </a:r>
          </a:p>
          <a:p>
            <a:pPr algn="r"/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Kyslíkaté deriváty</a:t>
            </a:r>
            <a:b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Alkoholy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97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11760" y="4941168"/>
            <a:ext cx="6512511" cy="1143000"/>
          </a:xfrm>
        </p:spPr>
        <p:txBody>
          <a:bodyPr/>
          <a:lstStyle/>
          <a:p>
            <a:r>
              <a:rPr lang="cs-CZ" dirty="0" smtClean="0"/>
              <a:t>Kyslíkaté deriváty uhlovodíků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11560" y="836712"/>
            <a:ext cx="7533456" cy="4569688"/>
          </a:xfrm>
        </p:spPr>
        <p:txBody>
          <a:bodyPr>
            <a:normAutofit/>
          </a:bodyPr>
          <a:lstStyle/>
          <a:p>
            <a:pPr algn="just"/>
            <a:r>
              <a:rPr lang="cs-CZ" sz="2400" dirty="0" smtClean="0"/>
              <a:t>Jsou to deriváty, které </a:t>
            </a:r>
            <a:r>
              <a:rPr lang="cs-CZ" sz="2400" b="1" dirty="0" smtClean="0"/>
              <a:t>obsahují alespoň jednu přímou vazbu uhlík – kyslík</a:t>
            </a:r>
          </a:p>
          <a:p>
            <a:pPr algn="just"/>
            <a:r>
              <a:rPr lang="cs-CZ" sz="2400" dirty="0" smtClean="0"/>
              <a:t>Podle způsobu navázání kyslíku v řetězci je </a:t>
            </a:r>
            <a:r>
              <a:rPr lang="cs-CZ" sz="2400" b="1" dirty="0" smtClean="0"/>
              <a:t>rozdělujeme</a:t>
            </a:r>
            <a:r>
              <a:rPr lang="cs-CZ" sz="2400" dirty="0" smtClean="0"/>
              <a:t> do čtyř základních skupin:</a:t>
            </a:r>
          </a:p>
          <a:p>
            <a:pPr lvl="1" algn="just"/>
            <a:r>
              <a:rPr lang="cs-CZ" sz="2400" dirty="0" smtClean="0"/>
              <a:t>Alkoholy a fenoly</a:t>
            </a:r>
          </a:p>
          <a:p>
            <a:pPr lvl="1" algn="just"/>
            <a:r>
              <a:rPr lang="cs-CZ" sz="2400" dirty="0" smtClean="0"/>
              <a:t>Aldehydy a ketony</a:t>
            </a:r>
          </a:p>
          <a:p>
            <a:pPr lvl="1" algn="just"/>
            <a:r>
              <a:rPr lang="cs-CZ" sz="2400" dirty="0" smtClean="0"/>
              <a:t>Karboxylové kyseliny </a:t>
            </a:r>
          </a:p>
          <a:p>
            <a:pPr lvl="1" algn="just"/>
            <a:r>
              <a:rPr lang="cs-CZ" sz="2400" dirty="0" smtClean="0"/>
              <a:t>Deriváty karboxylových kyselin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59236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3768" y="5688383"/>
            <a:ext cx="6512511" cy="1143000"/>
          </a:xfrm>
        </p:spPr>
        <p:txBody>
          <a:bodyPr/>
          <a:lstStyle/>
          <a:p>
            <a:r>
              <a:rPr lang="cs-CZ" sz="5400" dirty="0" smtClean="0"/>
              <a:t>Rozdělení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07504" y="188640"/>
            <a:ext cx="8860689" cy="5040560"/>
          </a:xfrm>
        </p:spPr>
        <p:txBody>
          <a:bodyPr>
            <a:noAutofit/>
          </a:bodyPr>
          <a:lstStyle/>
          <a:p>
            <a:pPr algn="just"/>
            <a:r>
              <a:rPr lang="cs-CZ" sz="2400" b="1" dirty="0" smtClean="0"/>
              <a:t>Jednosytné </a:t>
            </a:r>
            <a:r>
              <a:rPr lang="cs-CZ" sz="2400" b="1" dirty="0"/>
              <a:t>a </a:t>
            </a:r>
            <a:r>
              <a:rPr lang="cs-CZ" sz="2400" b="1" dirty="0" smtClean="0"/>
              <a:t>vícesyt</a:t>
            </a:r>
            <a:r>
              <a:rPr lang="cs-CZ" sz="2400" dirty="0" smtClean="0"/>
              <a:t>né - podle počtu –OH skupin v molekule: </a:t>
            </a:r>
          </a:p>
          <a:p>
            <a:pPr lvl="1" algn="just"/>
            <a:r>
              <a:rPr lang="cs-CZ" sz="2400" dirty="0" smtClean="0"/>
              <a:t>1x –OH koncovka –</a:t>
            </a:r>
            <a:r>
              <a:rPr lang="cs-CZ" sz="2400" dirty="0" err="1" smtClean="0"/>
              <a:t>ol</a:t>
            </a:r>
            <a:r>
              <a:rPr lang="cs-CZ" sz="2400" dirty="0" smtClean="0"/>
              <a:t> (CH3OH metanol; metylalkohol) jednosytné</a:t>
            </a:r>
          </a:p>
          <a:p>
            <a:pPr lvl="1" algn="just"/>
            <a:r>
              <a:rPr lang="cs-CZ" sz="2400" dirty="0" smtClean="0"/>
              <a:t>2x –OH koncovka –diol (CH2OHCH2OH etan-1,2-diol; etylenglykol)</a:t>
            </a:r>
          </a:p>
          <a:p>
            <a:pPr lvl="1" algn="just"/>
            <a:r>
              <a:rPr lang="cs-CZ" sz="2400" dirty="0" smtClean="0"/>
              <a:t>3x –OH koncovka –triol (CH2OHCHOHCH2OH propan-1,2,3-triol;</a:t>
            </a:r>
            <a:r>
              <a:rPr lang="cs-CZ" sz="2400" dirty="0"/>
              <a:t> </a:t>
            </a:r>
            <a:r>
              <a:rPr lang="cs-CZ" sz="2400" dirty="0" smtClean="0"/>
              <a:t>glycerol)</a:t>
            </a:r>
            <a:endParaRPr lang="cs-CZ" sz="2400" dirty="0"/>
          </a:p>
          <a:p>
            <a:pPr algn="just"/>
            <a:r>
              <a:rPr lang="cs-CZ" sz="2400" b="1" dirty="0" err="1" smtClean="0"/>
              <a:t>Primární,sekundární</a:t>
            </a:r>
            <a:r>
              <a:rPr lang="cs-CZ" sz="2400" b="1" dirty="0" smtClean="0"/>
              <a:t> a terciární </a:t>
            </a:r>
            <a:r>
              <a:rPr lang="cs-CZ" sz="2400" dirty="0" smtClean="0"/>
              <a:t>podle polohy hydroxylového uhlíku  v řetězci:</a:t>
            </a:r>
          </a:p>
          <a:p>
            <a:pPr lvl="1" algn="just"/>
            <a:r>
              <a:rPr lang="cs-CZ" sz="2400" dirty="0" smtClean="0"/>
              <a:t>primární CH3CH2CH2OH propan-1-ol</a:t>
            </a:r>
          </a:p>
          <a:p>
            <a:pPr lvl="1" algn="just"/>
            <a:r>
              <a:rPr lang="cs-CZ" sz="2400" dirty="0" smtClean="0"/>
              <a:t>sekundární </a:t>
            </a:r>
            <a:r>
              <a:rPr lang="cs-CZ" sz="2400" dirty="0"/>
              <a:t>CH3CHOHCH3 </a:t>
            </a:r>
            <a:r>
              <a:rPr lang="cs-CZ" sz="2400" dirty="0" smtClean="0"/>
              <a:t>propan-2-ol</a:t>
            </a:r>
          </a:p>
          <a:p>
            <a:pPr lvl="1" algn="just"/>
            <a:r>
              <a:rPr lang="cs-CZ" sz="2400" dirty="0" smtClean="0"/>
              <a:t>terciární (CH3)3COH 2-metylpropan-2-ol</a:t>
            </a:r>
            <a:endParaRPr lang="cs-CZ" sz="2400" dirty="0"/>
          </a:p>
          <a:p>
            <a:pPr lvl="1"/>
            <a:endParaRPr lang="cs-CZ" sz="2400" dirty="0"/>
          </a:p>
          <a:p>
            <a:pPr marL="365760" lvl="1" indent="0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679858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1" y="5785346"/>
            <a:ext cx="8892480" cy="1070992"/>
          </a:xfrm>
        </p:spPr>
        <p:txBody>
          <a:bodyPr/>
          <a:lstStyle/>
          <a:p>
            <a:r>
              <a:rPr lang="cs-CZ" dirty="0" smtClean="0"/>
              <a:t>Příprava, výroba, vlastnosti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0" y="404664"/>
            <a:ext cx="9036496" cy="6048672"/>
          </a:xfrm>
        </p:spPr>
        <p:txBody>
          <a:bodyPr>
            <a:normAutofit/>
          </a:bodyPr>
          <a:lstStyle/>
          <a:p>
            <a:pPr algn="just"/>
            <a:r>
              <a:rPr lang="cs-CZ" sz="2400" b="1" dirty="0" smtClean="0"/>
              <a:t>Synteticky</a:t>
            </a:r>
            <a:r>
              <a:rPr lang="cs-CZ" sz="2400" dirty="0" smtClean="0"/>
              <a:t> – z alkenů hydrogenací, z </a:t>
            </a:r>
            <a:r>
              <a:rPr lang="cs-CZ" sz="2400" dirty="0" err="1" smtClean="0"/>
              <a:t>halogenderivátů</a:t>
            </a:r>
            <a:r>
              <a:rPr lang="cs-CZ" sz="2400" dirty="0" smtClean="0"/>
              <a:t> substitucí nebo z aldehydů a ketonů redukcí.</a:t>
            </a:r>
          </a:p>
          <a:p>
            <a:pPr lvl="1" algn="just"/>
            <a:r>
              <a:rPr lang="cs-CZ" sz="2400" dirty="0" smtClean="0"/>
              <a:t>Př.: hydrogenace etylenu CH2=CH2 + H2O </a:t>
            </a:r>
            <a:r>
              <a:rPr lang="cs-CZ" sz="2400" dirty="0" smtClean="0">
                <a:cs typeface="Calibri"/>
              </a:rPr>
              <a:t>→ CH3-CH2OH</a:t>
            </a:r>
            <a:endParaRPr lang="cs-CZ" sz="2400" dirty="0" smtClean="0"/>
          </a:p>
          <a:p>
            <a:pPr marL="914400" lvl="3" indent="0" algn="just">
              <a:buNone/>
            </a:pPr>
            <a:r>
              <a:rPr lang="cs-CZ" sz="2400" dirty="0"/>
              <a:t> </a:t>
            </a:r>
            <a:r>
              <a:rPr lang="cs-CZ" sz="2400" dirty="0" smtClean="0"/>
              <a:t> metylchlorid + hydroxid sodný CH3Cl + </a:t>
            </a:r>
            <a:r>
              <a:rPr lang="cs-CZ" sz="2400" dirty="0" err="1" smtClean="0"/>
              <a:t>NaOH</a:t>
            </a:r>
            <a:r>
              <a:rPr lang="cs-CZ" sz="2400" dirty="0" smtClean="0"/>
              <a:t> </a:t>
            </a:r>
            <a:r>
              <a:rPr lang="cs-CZ" sz="2400" dirty="0" smtClean="0">
                <a:cs typeface="Calibri"/>
              </a:rPr>
              <a:t>→ CH3OH + </a:t>
            </a:r>
            <a:r>
              <a:rPr lang="cs-CZ" sz="2400" dirty="0" err="1" smtClean="0">
                <a:cs typeface="Calibri"/>
              </a:rPr>
              <a:t>NaCl</a:t>
            </a:r>
            <a:endParaRPr lang="cs-CZ" sz="2400" dirty="0" smtClean="0"/>
          </a:p>
          <a:p>
            <a:pPr marL="914400" lvl="3" indent="0" algn="just">
              <a:buNone/>
            </a:pPr>
            <a:r>
              <a:rPr lang="cs-CZ" sz="2400" dirty="0"/>
              <a:t> </a:t>
            </a:r>
            <a:r>
              <a:rPr lang="cs-CZ" sz="2400" dirty="0" smtClean="0"/>
              <a:t> hydrogenace acetaldehydu CH3CHO + H2 </a:t>
            </a:r>
            <a:r>
              <a:rPr lang="cs-CZ" sz="2400" dirty="0" smtClean="0">
                <a:cs typeface="Calibri"/>
              </a:rPr>
              <a:t>→ CH3CH2OH + H2O</a:t>
            </a:r>
            <a:endParaRPr lang="cs-CZ" sz="2400" dirty="0" smtClean="0"/>
          </a:p>
          <a:p>
            <a:pPr algn="just"/>
            <a:r>
              <a:rPr lang="cs-CZ" sz="2400" b="1" dirty="0" smtClean="0"/>
              <a:t>Přírodní cestou </a:t>
            </a:r>
            <a:r>
              <a:rPr lang="cs-CZ" sz="2400" dirty="0" smtClean="0"/>
              <a:t>– etanol kvašením cukerných roztoků, glycerol hydrolýzou tuků.</a:t>
            </a:r>
          </a:p>
          <a:p>
            <a:pPr algn="just"/>
            <a:r>
              <a:rPr lang="cs-CZ" sz="2400" dirty="0" smtClean="0"/>
              <a:t>Nižší alkoholy jsou kapaliny, při C&gt;12 se jedná o pevné látky.</a:t>
            </a:r>
          </a:p>
          <a:p>
            <a:pPr algn="just"/>
            <a:r>
              <a:rPr lang="cs-CZ" sz="2400" dirty="0" smtClean="0"/>
              <a:t>Metanol, etanol a propanol jsou kapaliny neomezeně mísitelné        s vodou díky přítomnosti polární hydroxylové skupiny, která se účastní stavby vodíkových můstků s vodou.</a:t>
            </a:r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44799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27784" y="6021288"/>
            <a:ext cx="6512511" cy="1143000"/>
          </a:xfrm>
        </p:spPr>
        <p:txBody>
          <a:bodyPr/>
          <a:lstStyle/>
          <a:p>
            <a:r>
              <a:rPr lang="cs-CZ" dirty="0" smtClean="0"/>
              <a:t>Reakce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9508" y="332656"/>
            <a:ext cx="9036496" cy="5544616"/>
          </a:xfrm>
        </p:spPr>
        <p:txBody>
          <a:bodyPr>
            <a:noAutofit/>
          </a:bodyPr>
          <a:lstStyle/>
          <a:p>
            <a:pPr algn="just"/>
            <a:r>
              <a:rPr lang="cs-CZ" sz="2400" dirty="0" smtClean="0"/>
              <a:t>Substituce 	SE: R-OH  + HX </a:t>
            </a:r>
            <a:r>
              <a:rPr lang="cs-CZ" sz="2400" dirty="0" smtClean="0">
                <a:cs typeface="Calibri"/>
              </a:rPr>
              <a:t>→ R–X  + H2O</a:t>
            </a:r>
          </a:p>
          <a:p>
            <a:pPr algn="just"/>
            <a:r>
              <a:rPr lang="cs-CZ" sz="2400" dirty="0" smtClean="0">
                <a:cs typeface="Calibri"/>
              </a:rPr>
              <a:t>Eliminace</a:t>
            </a:r>
            <a:endParaRPr lang="cs-CZ" sz="2400" dirty="0">
              <a:cs typeface="Calibri"/>
            </a:endParaRPr>
          </a:p>
          <a:p>
            <a:pPr lvl="1" algn="just"/>
            <a:r>
              <a:rPr lang="cs-CZ" sz="2400" dirty="0">
                <a:cs typeface="Calibri"/>
              </a:rPr>
              <a:t>dehydratace 	R-OH                     CH</a:t>
            </a:r>
            <a:r>
              <a:rPr lang="cs-CZ" sz="2400" baseline="-25000" dirty="0">
                <a:cs typeface="Calibri"/>
              </a:rPr>
              <a:t>2</a:t>
            </a:r>
            <a:r>
              <a:rPr lang="cs-CZ" sz="2400" dirty="0">
                <a:cs typeface="Calibri"/>
              </a:rPr>
              <a:t>=CH</a:t>
            </a:r>
            <a:r>
              <a:rPr lang="cs-CZ" sz="2400" baseline="-25000" dirty="0">
                <a:cs typeface="Calibri"/>
              </a:rPr>
              <a:t>2</a:t>
            </a:r>
            <a:r>
              <a:rPr lang="cs-CZ" sz="2400" dirty="0">
                <a:cs typeface="Calibri"/>
              </a:rPr>
              <a:t> + H2O</a:t>
            </a:r>
          </a:p>
          <a:p>
            <a:pPr lvl="1" algn="just"/>
            <a:r>
              <a:rPr lang="cs-CZ" sz="2400" dirty="0">
                <a:cs typeface="Calibri"/>
              </a:rPr>
              <a:t>dehydrogenace 	R-OH                     CH3-CHO + </a:t>
            </a:r>
            <a:r>
              <a:rPr lang="cs-CZ" sz="2400" dirty="0" smtClean="0">
                <a:cs typeface="Calibri"/>
              </a:rPr>
              <a:t>H2</a:t>
            </a:r>
          </a:p>
          <a:p>
            <a:pPr marL="365760" lvl="1" indent="0" algn="just">
              <a:buNone/>
            </a:pPr>
            <a:r>
              <a:rPr lang="cs-CZ" sz="2400" dirty="0">
                <a:cs typeface="Calibri"/>
              </a:rPr>
              <a:t>(</a:t>
            </a:r>
            <a:r>
              <a:rPr lang="cs-CZ" sz="2400" dirty="0" smtClean="0">
                <a:cs typeface="Calibri"/>
              </a:rPr>
              <a:t>dehydrogenací </a:t>
            </a:r>
            <a:r>
              <a:rPr lang="cs-CZ" sz="2400" dirty="0">
                <a:cs typeface="Calibri"/>
              </a:rPr>
              <a:t>primárních alkoholů vznikají aldehydy, sekundárních </a:t>
            </a:r>
            <a:r>
              <a:rPr lang="cs-CZ" sz="2400" dirty="0" smtClean="0">
                <a:cs typeface="Calibri"/>
              </a:rPr>
              <a:t>ketony)</a:t>
            </a:r>
            <a:endParaRPr lang="cs-CZ" sz="2400" dirty="0"/>
          </a:p>
          <a:p>
            <a:pPr algn="just"/>
            <a:r>
              <a:rPr lang="cs-CZ" sz="2400" dirty="0" smtClean="0">
                <a:cs typeface="Calibri"/>
              </a:rPr>
              <a:t>Esterifikace (atom vodíku hydroxylu alkoholu je nahrazen acylem)</a:t>
            </a:r>
          </a:p>
          <a:p>
            <a:pPr marL="365760" lvl="1" indent="0" algn="just">
              <a:buNone/>
            </a:pPr>
            <a:r>
              <a:rPr lang="cs-CZ" sz="2400" dirty="0" smtClean="0">
                <a:cs typeface="Calibri"/>
              </a:rPr>
              <a:t>Karboxylová kyselina:</a:t>
            </a:r>
          </a:p>
          <a:p>
            <a:pPr marL="365760" lvl="1" indent="0" algn="just">
              <a:buNone/>
            </a:pPr>
            <a:r>
              <a:rPr lang="cs-CZ" sz="2400" dirty="0" smtClean="0">
                <a:cs typeface="Calibri"/>
              </a:rPr>
              <a:t>R-COOH + HO-R´              R-COOR´ + H2O 		</a:t>
            </a:r>
            <a:r>
              <a:rPr lang="cs-CZ" sz="2400" dirty="0" err="1" smtClean="0">
                <a:cs typeface="Calibri"/>
              </a:rPr>
              <a:t>alkylkarboxylát</a:t>
            </a:r>
            <a:endParaRPr lang="cs-CZ" sz="2400" dirty="0" smtClean="0">
              <a:cs typeface="Calibri"/>
            </a:endParaRPr>
          </a:p>
          <a:p>
            <a:pPr marL="365760" lvl="1" indent="0" algn="just">
              <a:buNone/>
            </a:pPr>
            <a:r>
              <a:rPr lang="cs-CZ" sz="2400" dirty="0" smtClean="0">
                <a:cs typeface="Calibri"/>
              </a:rPr>
              <a:t>Anorganická kyselina: </a:t>
            </a:r>
          </a:p>
          <a:p>
            <a:pPr marL="365760" lvl="1" indent="0" algn="just">
              <a:buNone/>
            </a:pPr>
            <a:r>
              <a:rPr lang="cs-CZ" sz="2400" dirty="0" smtClean="0">
                <a:cs typeface="Calibri"/>
              </a:rPr>
              <a:t>H2SO4 </a:t>
            </a:r>
            <a:r>
              <a:rPr lang="cs-CZ" sz="2400" dirty="0">
                <a:cs typeface="Calibri"/>
              </a:rPr>
              <a:t>+ HO-R´              </a:t>
            </a:r>
            <a:r>
              <a:rPr lang="cs-CZ" sz="2400" dirty="0" smtClean="0">
                <a:cs typeface="Calibri"/>
              </a:rPr>
              <a:t> HO-SO2-OR</a:t>
            </a:r>
            <a:r>
              <a:rPr lang="cs-CZ" sz="2400" dirty="0">
                <a:cs typeface="Calibri"/>
              </a:rPr>
              <a:t>´ + </a:t>
            </a:r>
            <a:r>
              <a:rPr lang="cs-CZ" sz="2400" dirty="0" smtClean="0">
                <a:cs typeface="Calibri"/>
              </a:rPr>
              <a:t>H2O   	</a:t>
            </a:r>
            <a:r>
              <a:rPr lang="cs-CZ" sz="2400" dirty="0" err="1" smtClean="0">
                <a:cs typeface="Calibri"/>
              </a:rPr>
              <a:t>alkylsulfát</a:t>
            </a:r>
            <a:endParaRPr lang="cs-CZ" sz="2400" dirty="0" smtClean="0">
              <a:cs typeface="Calibri"/>
            </a:endParaRPr>
          </a:p>
          <a:p>
            <a:pPr marL="365760" lvl="1" indent="0" algn="just">
              <a:buNone/>
            </a:pPr>
            <a:endParaRPr lang="cs-CZ" sz="2400" dirty="0" smtClean="0">
              <a:cs typeface="Calibri"/>
            </a:endParaRPr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3653898" y="1401246"/>
            <a:ext cx="133214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bdélníkový popisek 5"/>
          <p:cNvSpPr/>
          <p:nvPr/>
        </p:nvSpPr>
        <p:spPr>
          <a:xfrm>
            <a:off x="3846137" y="1066781"/>
            <a:ext cx="1008112" cy="216024"/>
          </a:xfrm>
          <a:prstGeom prst="wedgeRectCallout">
            <a:avLst/>
          </a:prstGeom>
          <a:gradFill>
            <a:gsLst>
              <a:gs pos="0">
                <a:schemeClr val="bg2"/>
              </a:gs>
              <a:gs pos="63000">
                <a:schemeClr val="accent1">
                  <a:tint val="44500"/>
                  <a:satMod val="160000"/>
                  <a:alpha val="26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smtClean="0">
                <a:solidFill>
                  <a:schemeClr val="tx1"/>
                </a:solidFill>
              </a:rPr>
              <a:t>Konc.H</a:t>
            </a:r>
            <a:r>
              <a:rPr lang="cs-CZ" sz="900" dirty="0" smtClean="0">
                <a:solidFill>
                  <a:schemeClr val="tx1"/>
                </a:solidFill>
              </a:rPr>
              <a:t>2</a:t>
            </a:r>
            <a:r>
              <a:rPr lang="cs-CZ" sz="1050" dirty="0" smtClean="0">
                <a:solidFill>
                  <a:schemeClr val="tx1"/>
                </a:solidFill>
              </a:rPr>
              <a:t>SO</a:t>
            </a:r>
            <a:r>
              <a:rPr lang="cs-CZ" sz="900" dirty="0" smtClean="0">
                <a:solidFill>
                  <a:schemeClr val="tx1"/>
                </a:solidFill>
              </a:rPr>
              <a:t>4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" name="Obdélníkový popisek 8"/>
          <p:cNvSpPr/>
          <p:nvPr/>
        </p:nvSpPr>
        <p:spPr>
          <a:xfrm>
            <a:off x="4067944" y="1625274"/>
            <a:ext cx="504056" cy="216024"/>
          </a:xfrm>
          <a:prstGeom prst="wedgeRectCallout">
            <a:avLst/>
          </a:prstGeom>
          <a:gradFill>
            <a:gsLst>
              <a:gs pos="0">
                <a:schemeClr val="bg2"/>
              </a:gs>
              <a:gs pos="63000">
                <a:schemeClr val="accent1">
                  <a:tint val="44500"/>
                  <a:satMod val="160000"/>
                  <a:alpha val="26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err="1" smtClean="0">
                <a:solidFill>
                  <a:schemeClr val="tx1"/>
                </a:solidFill>
              </a:rPr>
              <a:t>Cu</a:t>
            </a:r>
            <a:endParaRPr lang="cs-CZ" sz="1600" dirty="0">
              <a:solidFill>
                <a:schemeClr val="tx1"/>
              </a:solidFill>
            </a:endParaRPr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3684119" y="1916832"/>
            <a:ext cx="133214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2881989" y="4653136"/>
            <a:ext cx="79644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2627784" y="6021288"/>
            <a:ext cx="79644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6696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3768" y="5589240"/>
            <a:ext cx="6512511" cy="1143000"/>
          </a:xfrm>
        </p:spPr>
        <p:txBody>
          <a:bodyPr/>
          <a:lstStyle/>
          <a:p>
            <a:r>
              <a:rPr lang="cs-CZ" dirty="0" smtClean="0"/>
              <a:t>Reakce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476672"/>
            <a:ext cx="8640960" cy="4896544"/>
          </a:xfrm>
        </p:spPr>
        <p:txBody>
          <a:bodyPr>
            <a:normAutofit/>
          </a:bodyPr>
          <a:lstStyle/>
          <a:p>
            <a:r>
              <a:rPr lang="cs-CZ" sz="2400" dirty="0" smtClean="0"/>
              <a:t>Oxidací primárních alkoholů vznikají aldehydy až karboxylové kyseliny.</a:t>
            </a:r>
          </a:p>
          <a:p>
            <a:pPr marL="45720" indent="0">
              <a:buNone/>
            </a:pPr>
            <a:r>
              <a:rPr lang="cs-CZ" sz="2400" dirty="0" smtClean="0"/>
              <a:t>	R-CH2-OH                     R-CHO               R-COOH</a:t>
            </a:r>
          </a:p>
          <a:p>
            <a:r>
              <a:rPr lang="cs-CZ" sz="2400" dirty="0"/>
              <a:t>Oxidací </a:t>
            </a:r>
            <a:r>
              <a:rPr lang="cs-CZ" sz="2400" dirty="0" smtClean="0"/>
              <a:t>sekundárních alkoholů </a:t>
            </a:r>
            <a:r>
              <a:rPr lang="cs-CZ" sz="2400" dirty="0"/>
              <a:t>vznikají </a:t>
            </a:r>
            <a:r>
              <a:rPr lang="cs-CZ" sz="2400" dirty="0" smtClean="0"/>
              <a:t>ketony, dále oxidace probíhá za rozpadu uhlíkového řetězce.</a:t>
            </a:r>
          </a:p>
          <a:p>
            <a:pPr marL="45720" indent="0">
              <a:buNone/>
            </a:pPr>
            <a:r>
              <a:rPr lang="cs-CZ" sz="2400" dirty="0" smtClean="0"/>
              <a:t>	(R)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CH-OH                     R-CO-R</a:t>
            </a:r>
          </a:p>
          <a:p>
            <a:pPr marL="45720" indent="0">
              <a:buNone/>
            </a:pPr>
            <a:r>
              <a:rPr lang="cs-CZ" sz="2400" dirty="0" smtClean="0"/>
              <a:t>Reakcí alkoholů s alkalickými kovy vznikají alkoholáty:</a:t>
            </a:r>
          </a:p>
          <a:p>
            <a:pPr marL="45720" indent="0">
              <a:buNone/>
            </a:pPr>
            <a:r>
              <a:rPr lang="cs-CZ" sz="2400" dirty="0" smtClean="0"/>
              <a:t>	2 R-OH + Na                  2 R-</a:t>
            </a:r>
            <a:r>
              <a:rPr lang="cs-CZ" sz="2400" dirty="0" err="1" smtClean="0"/>
              <a:t>ONa</a:t>
            </a:r>
            <a:r>
              <a:rPr lang="cs-CZ" sz="2400" dirty="0" smtClean="0"/>
              <a:t> + H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  alkoholát sodný</a:t>
            </a:r>
          </a:p>
          <a:p>
            <a:pPr marL="45720" indent="0">
              <a:buNone/>
            </a:pPr>
            <a:r>
              <a:rPr lang="cs-CZ" sz="2400" dirty="0" smtClean="0"/>
              <a:t>Reakcí alkoholů s </a:t>
            </a:r>
            <a:r>
              <a:rPr lang="cs-CZ" sz="2400" dirty="0" err="1" smtClean="0"/>
              <a:t>halogenderiváty</a:t>
            </a:r>
            <a:r>
              <a:rPr lang="cs-CZ" sz="2400" dirty="0" smtClean="0"/>
              <a:t> vznikají </a:t>
            </a:r>
            <a:r>
              <a:rPr lang="cs-CZ" sz="2400" dirty="0" err="1" smtClean="0"/>
              <a:t>etery</a:t>
            </a:r>
            <a:r>
              <a:rPr lang="cs-CZ" sz="2400" dirty="0" smtClean="0"/>
              <a:t>:</a:t>
            </a:r>
          </a:p>
          <a:p>
            <a:pPr marL="45720" indent="0">
              <a:buNone/>
            </a:pPr>
            <a:r>
              <a:rPr lang="cs-CZ" sz="2400" dirty="0" smtClean="0"/>
              <a:t>	R-OH + R´-X                 R-O-R´+ HX  alkyl(alkyl)</a:t>
            </a:r>
            <a:r>
              <a:rPr lang="cs-CZ" sz="2400" dirty="0" err="1" smtClean="0"/>
              <a:t>eter</a:t>
            </a:r>
            <a:endParaRPr lang="cs-CZ" sz="2400" dirty="0"/>
          </a:p>
          <a:p>
            <a:pPr marL="45720" indent="0">
              <a:buNone/>
            </a:pPr>
            <a:endParaRPr lang="cs-CZ" sz="2400" dirty="0"/>
          </a:p>
        </p:txBody>
      </p:sp>
      <p:sp>
        <p:nvSpPr>
          <p:cNvPr id="4" name="Obdélníkový popisek 3"/>
          <p:cNvSpPr/>
          <p:nvPr/>
        </p:nvSpPr>
        <p:spPr>
          <a:xfrm>
            <a:off x="2890748" y="1427383"/>
            <a:ext cx="1260140" cy="201417"/>
          </a:xfrm>
          <a:prstGeom prst="wedgeRectCallout">
            <a:avLst/>
          </a:prstGeom>
          <a:gradFill>
            <a:gsLst>
              <a:gs pos="0">
                <a:schemeClr val="bg2"/>
              </a:gs>
              <a:gs pos="63000">
                <a:schemeClr val="accent1">
                  <a:tint val="44500"/>
                  <a:satMod val="160000"/>
                  <a:alpha val="26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smtClean="0">
                <a:solidFill>
                  <a:schemeClr val="tx1"/>
                </a:solidFill>
              </a:rPr>
              <a:t>dehydrogenace</a:t>
            </a:r>
            <a:endParaRPr lang="cs-CZ" sz="1600" dirty="0">
              <a:solidFill>
                <a:schemeClr val="tx1"/>
              </a:solidFill>
            </a:endParaRPr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2890748" y="1628800"/>
            <a:ext cx="12601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5652120" y="1529273"/>
            <a:ext cx="1008112" cy="1145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ový popisek 11"/>
          <p:cNvSpPr/>
          <p:nvPr/>
        </p:nvSpPr>
        <p:spPr>
          <a:xfrm>
            <a:off x="5652120" y="1241989"/>
            <a:ext cx="1008112" cy="201417"/>
          </a:xfrm>
          <a:prstGeom prst="wedgeRectCallout">
            <a:avLst/>
          </a:prstGeom>
          <a:gradFill>
            <a:gsLst>
              <a:gs pos="0">
                <a:schemeClr val="bg2"/>
              </a:gs>
              <a:gs pos="63000">
                <a:schemeClr val="accent1">
                  <a:tint val="44500"/>
                  <a:satMod val="160000"/>
                  <a:alpha val="26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err="1" smtClean="0">
                <a:solidFill>
                  <a:schemeClr val="tx1"/>
                </a:solidFill>
              </a:rPr>
              <a:t>oxygenace</a:t>
            </a:r>
            <a:endParaRPr lang="cs-CZ" sz="1600" dirty="0">
              <a:solidFill>
                <a:schemeClr val="tx1"/>
              </a:solidFill>
            </a:endParaRPr>
          </a:p>
        </p:txBody>
      </p:sp>
      <p:cxnSp>
        <p:nvCxnSpPr>
          <p:cNvPr id="15" name="Přímá spojnice se šipkou 14"/>
          <p:cNvCxnSpPr/>
          <p:nvPr/>
        </p:nvCxnSpPr>
        <p:spPr>
          <a:xfrm>
            <a:off x="3059832" y="2924944"/>
            <a:ext cx="12601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ový popisek 15"/>
          <p:cNvSpPr/>
          <p:nvPr/>
        </p:nvSpPr>
        <p:spPr>
          <a:xfrm>
            <a:off x="3067764" y="2636912"/>
            <a:ext cx="1260140" cy="201417"/>
          </a:xfrm>
          <a:prstGeom prst="wedgeRectCallout">
            <a:avLst/>
          </a:prstGeom>
          <a:gradFill>
            <a:gsLst>
              <a:gs pos="0">
                <a:schemeClr val="bg2"/>
              </a:gs>
              <a:gs pos="63000">
                <a:schemeClr val="accent1">
                  <a:tint val="44500"/>
                  <a:satMod val="160000"/>
                  <a:alpha val="26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smtClean="0">
                <a:solidFill>
                  <a:schemeClr val="tx1"/>
                </a:solidFill>
              </a:rPr>
              <a:t>dehydrogenace</a:t>
            </a:r>
            <a:endParaRPr lang="cs-CZ" sz="1600" dirty="0">
              <a:solidFill>
                <a:schemeClr val="tx1"/>
              </a:solidFill>
            </a:endParaRPr>
          </a:p>
        </p:txBody>
      </p:sp>
      <p:cxnSp>
        <p:nvCxnSpPr>
          <p:cNvPr id="17" name="Přímá spojnice se šipkou 16"/>
          <p:cNvCxnSpPr/>
          <p:nvPr/>
        </p:nvCxnSpPr>
        <p:spPr>
          <a:xfrm>
            <a:off x="3236848" y="3789040"/>
            <a:ext cx="109105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3228916" y="4797152"/>
            <a:ext cx="109105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3582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7776864" cy="347472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Kolář K., </a:t>
            </a:r>
            <a:r>
              <a:rPr lang="cs-CZ" dirty="0" err="1"/>
              <a:t>Kodíček</a:t>
            </a:r>
            <a:r>
              <a:rPr lang="cs-CZ" dirty="0"/>
              <a:t> M., Pospíšil J.: Chemie II (Organická a biochemie) pro gymnázia. 1.vydání.Praha: SPN, 2000. ISBN 80-85937-49-2</a:t>
            </a:r>
          </a:p>
          <a:p>
            <a:pPr lvl="0"/>
            <a:r>
              <a:rPr lang="cs-CZ" b="1" dirty="0"/>
              <a:t> </a:t>
            </a:r>
            <a:r>
              <a:rPr lang="cs-CZ" dirty="0" err="1"/>
              <a:t>McMurry</a:t>
            </a:r>
            <a:r>
              <a:rPr lang="cs-CZ" dirty="0"/>
              <a:t>, J.: Organická chemie. 1.vyd., Brno, 2007. ISBN 978-80-214-3291-8.  </a:t>
            </a:r>
          </a:p>
          <a:p>
            <a:pPr lvl="0"/>
            <a:r>
              <a:rPr lang="cs-CZ" dirty="0"/>
              <a:t>Pacák, J., Čipera, J., Halných, J., </a:t>
            </a:r>
            <a:r>
              <a:rPr lang="cs-CZ" dirty="0" err="1"/>
              <a:t>Hrnčiar</a:t>
            </a:r>
            <a:r>
              <a:rPr lang="cs-CZ" dirty="0"/>
              <a:t>, P., Kopřiva, J.: Chemie pro II. ročník gymnázií. 1.vyd., Praha, 1985.  </a:t>
            </a:r>
          </a:p>
          <a:p>
            <a:pPr lvl="0"/>
            <a:r>
              <a:rPr lang="cs-CZ" dirty="0"/>
              <a:t>Vacík, J., </a:t>
            </a:r>
            <a:r>
              <a:rPr lang="cs-CZ" dirty="0" err="1"/>
              <a:t>Barthová</a:t>
            </a:r>
            <a:r>
              <a:rPr lang="cs-CZ" dirty="0"/>
              <a:t>, J., Pacák, J., </a:t>
            </a:r>
            <a:r>
              <a:rPr lang="cs-CZ" dirty="0" err="1"/>
              <a:t>Strauch</a:t>
            </a:r>
            <a:r>
              <a:rPr lang="cs-CZ" dirty="0"/>
              <a:t>, B., Svobodová, M., Zemánek, F.: Přehled středoškolské chemie. 1. vydání, Praha, 1990. ISBN 80-04-22463-6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500397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811</TotalTime>
  <Words>410</Words>
  <Application>Microsoft Office PowerPoint</Application>
  <PresentationFormat>Předvádění na obrazovce (4:3)</PresentationFormat>
  <Paragraphs>77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Aerodynamika</vt:lpstr>
      <vt:lpstr>Prezentace aplikace PowerPoint</vt:lpstr>
      <vt:lpstr>Kyslíkaté deriváty Alkoholy</vt:lpstr>
      <vt:lpstr>Kyslíkaté deriváty uhlovodíků</vt:lpstr>
      <vt:lpstr>Rozdělení</vt:lpstr>
      <vt:lpstr>Příprava, výroba, vlastnosti</vt:lpstr>
      <vt:lpstr>Reakce </vt:lpstr>
      <vt:lpstr>Reakce</vt:lpstr>
      <vt:lpstr>Použitá literatura</vt:lpstr>
    </vt:vector>
  </TitlesOfParts>
  <Company>Litovel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Kabinet Chemie</dc:creator>
  <cp:lastModifiedBy>hanakova</cp:lastModifiedBy>
  <cp:revision>189</cp:revision>
  <dcterms:created xsi:type="dcterms:W3CDTF">2014-03-04T10:27:50Z</dcterms:created>
  <dcterms:modified xsi:type="dcterms:W3CDTF">2014-06-12T11:44:36Z</dcterms:modified>
</cp:coreProperties>
</file>