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6" r:id="rId3"/>
    <p:sldId id="267" r:id="rId4"/>
    <p:sldId id="270" r:id="rId5"/>
    <p:sldId id="272" r:id="rId6"/>
    <p:sldId id="271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E9DBB-EE1F-48AC-8B03-5BF7A14FB3B5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7276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s.wikipedia.org/wiki/Soubor:Strukt_vzorec_DDT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071694"/>
              </p:ext>
            </p:extLst>
          </p:nvPr>
        </p:nvGraphicFramePr>
        <p:xfrm>
          <a:off x="413284" y="1704114"/>
          <a:ext cx="8280920" cy="4903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Významné </a:t>
                      </a:r>
                      <a:r>
                        <a:rPr lang="cs-CZ" sz="1600" b="1" baseline="0" dirty="0" err="1" smtClean="0">
                          <a:latin typeface="Trebuchet MS" panose="020B0603020202020204" pitchFamily="34" charset="0"/>
                          <a:cs typeface="Arial" pitchFamily="34" charset="0"/>
                        </a:rPr>
                        <a:t>halogenderiváty</a:t>
                      </a:r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 uhlovodíků</a:t>
                      </a:r>
                      <a:endParaRPr lang="cs-CZ" sz="1600" b="1" baseline="0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Chemie,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Deriváty uhlovodíků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Anotace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Prezentace sloužící k výkladu učiva, obsahuje vlastnosti, názvosloví, reakce významných </a:t>
                      </a:r>
                      <a:r>
                        <a:rPr lang="cs-CZ" sz="1600" kern="120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halogenderivátů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 slova</a:t>
                      </a:r>
                      <a:endParaRPr lang="cs-CZ" sz="1600" b="1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Halogenderiváty</a:t>
                      </a:r>
                      <a:r>
                        <a:rPr lang="cs-CZ" sz="1600" dirty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cs-CZ" sz="1600" dirty="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freony</a:t>
                      </a:r>
                      <a:r>
                        <a:rPr lang="cs-CZ" sz="160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, insekticidy.</a:t>
                      </a:r>
                      <a:endParaRPr lang="cs-CZ" sz="16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Autor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Mgr. Hana Dudíková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Datum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Duben 2014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Škola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Projekt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600" b="0" dirty="0" err="1" smtClean="0">
                          <a:latin typeface="Trebuchet MS" panose="020B0603020202020204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228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43808" y="5085184"/>
            <a:ext cx="5637010" cy="882119"/>
          </a:xfrm>
        </p:spPr>
        <p:txBody>
          <a:bodyPr>
            <a:noAutofit/>
          </a:bodyPr>
          <a:lstStyle/>
          <a:p>
            <a:pPr algn="r"/>
            <a:r>
              <a:rPr lang="cs-CZ" sz="2000" dirty="0" smtClean="0"/>
              <a:t>Halony</a:t>
            </a:r>
          </a:p>
          <a:p>
            <a:pPr algn="r"/>
            <a:r>
              <a:rPr lang="cs-CZ" sz="2000" dirty="0" smtClean="0"/>
              <a:t>Freony</a:t>
            </a:r>
          </a:p>
          <a:p>
            <a:pPr algn="r"/>
            <a:r>
              <a:rPr lang="cs-CZ" sz="2000" dirty="0" smtClean="0"/>
              <a:t>Pesticidy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Významné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halogenderiváty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8573" y="5589240"/>
            <a:ext cx="6512511" cy="1143000"/>
          </a:xfrm>
        </p:spPr>
        <p:txBody>
          <a:bodyPr/>
          <a:lstStyle/>
          <a:p>
            <a:pPr eaLnBrk="1" hangingPunct="1"/>
            <a:r>
              <a:rPr lang="sk-SK" altLang="cs-CZ" sz="5400" b="1" dirty="0" err="1" smtClean="0"/>
              <a:t>Halony</a:t>
            </a:r>
            <a:endParaRPr lang="sk-SK" altLang="cs-CZ" sz="5400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88640"/>
            <a:ext cx="8424936" cy="518457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400" b="1" dirty="0"/>
              <a:t>Chloroform CHCl</a:t>
            </a:r>
            <a:r>
              <a:rPr lang="cs-CZ" sz="2400" b="1" baseline="-25000" dirty="0"/>
              <a:t>3 </a:t>
            </a:r>
            <a:r>
              <a:rPr lang="cs-CZ" sz="2400" dirty="0"/>
              <a:t>je výborné rozpouštědlo organických látek, v minulosti se využíval jako inhalační anestetikum. </a:t>
            </a:r>
          </a:p>
          <a:p>
            <a:pPr algn="just"/>
            <a:r>
              <a:rPr lang="cs-CZ" sz="2400" b="1" dirty="0"/>
              <a:t>Tetrachlormetan CCl</a:t>
            </a:r>
            <a:r>
              <a:rPr lang="cs-CZ" sz="2400" b="1" baseline="-25000" dirty="0"/>
              <a:t>4 </a:t>
            </a:r>
            <a:r>
              <a:rPr lang="cs-CZ" sz="2400" dirty="0"/>
              <a:t>rozpouštědlo, náplň hasicích přístrojů, při hašení vznikají jedovaté zplodiny, například fosgen COCl</a:t>
            </a:r>
            <a:r>
              <a:rPr lang="cs-CZ" sz="2400" baseline="-25000" dirty="0"/>
              <a:t>2</a:t>
            </a:r>
            <a:r>
              <a:rPr lang="cs-CZ" sz="2400" dirty="0"/>
              <a:t>.</a:t>
            </a:r>
          </a:p>
          <a:p>
            <a:pPr algn="just"/>
            <a:r>
              <a:rPr lang="cs-CZ" sz="2400" b="1" dirty="0" err="1"/>
              <a:t>Chloreten</a:t>
            </a:r>
            <a:r>
              <a:rPr lang="cs-CZ" sz="2400" b="1" dirty="0"/>
              <a:t> (vinylchlorid) CH</a:t>
            </a:r>
            <a:r>
              <a:rPr lang="cs-CZ" sz="2400" b="1" baseline="-25000" dirty="0"/>
              <a:t>2</a:t>
            </a:r>
            <a:r>
              <a:rPr lang="cs-CZ" sz="2400" b="1" dirty="0"/>
              <a:t>=</a:t>
            </a:r>
            <a:r>
              <a:rPr lang="cs-CZ" sz="2400" b="1" dirty="0" err="1"/>
              <a:t>CHCl</a:t>
            </a:r>
            <a:r>
              <a:rPr lang="cs-CZ" sz="2400" b="1" dirty="0"/>
              <a:t> </a:t>
            </a:r>
            <a:r>
              <a:rPr lang="cs-CZ" sz="2400" dirty="0"/>
              <a:t>je surovina pro výrobu PVC (podlahové krytiny, obaly,…).</a:t>
            </a:r>
          </a:p>
          <a:p>
            <a:pPr algn="just"/>
            <a:r>
              <a:rPr lang="cs-CZ" sz="2400" b="1" dirty="0" err="1"/>
              <a:t>Tetrafluoretylen</a:t>
            </a:r>
            <a:r>
              <a:rPr lang="cs-CZ" sz="2400" b="1" dirty="0"/>
              <a:t> CF</a:t>
            </a:r>
            <a:r>
              <a:rPr lang="cs-CZ" sz="2400" b="1" baseline="-25000" dirty="0"/>
              <a:t>2</a:t>
            </a:r>
            <a:r>
              <a:rPr lang="cs-CZ" sz="2400" b="1" dirty="0"/>
              <a:t>=CF</a:t>
            </a:r>
            <a:r>
              <a:rPr lang="cs-CZ" sz="2400" b="1" baseline="-25000" dirty="0"/>
              <a:t>2</a:t>
            </a:r>
            <a:r>
              <a:rPr lang="cs-CZ" sz="2400" b="1" dirty="0"/>
              <a:t> </a:t>
            </a:r>
            <a:r>
              <a:rPr lang="cs-CZ" sz="2400" dirty="0"/>
              <a:t>je surovina pro výrobu polymeru Teflon (stálý, odolný vůči teplotě i působení kyselin a zásad).</a:t>
            </a:r>
          </a:p>
          <a:p>
            <a:pPr algn="just"/>
            <a:r>
              <a:rPr lang="cs-CZ" sz="2400" b="1" dirty="0"/>
              <a:t>Chloropren CH</a:t>
            </a:r>
            <a:r>
              <a:rPr lang="cs-CZ" sz="2400" b="1" baseline="-25000" dirty="0"/>
              <a:t>2</a:t>
            </a:r>
            <a:r>
              <a:rPr lang="cs-CZ" sz="2400" b="1" dirty="0"/>
              <a:t>=</a:t>
            </a:r>
            <a:r>
              <a:rPr lang="cs-CZ" sz="2400" b="1" dirty="0" err="1"/>
              <a:t>CHCl</a:t>
            </a:r>
            <a:r>
              <a:rPr lang="cs-CZ" sz="2400" b="1" dirty="0"/>
              <a:t>-CH=CH</a:t>
            </a:r>
            <a:r>
              <a:rPr lang="cs-CZ" sz="2400" b="1" baseline="-25000" dirty="0"/>
              <a:t>2</a:t>
            </a:r>
            <a:r>
              <a:rPr lang="cs-CZ" sz="2400" b="1" dirty="0"/>
              <a:t> </a:t>
            </a:r>
            <a:r>
              <a:rPr lang="cs-CZ" sz="2400" dirty="0"/>
              <a:t>surovina pro výrobu chloroprenového kaučuku polymerací.</a:t>
            </a:r>
          </a:p>
          <a:p>
            <a:pPr algn="just"/>
            <a:r>
              <a:rPr lang="cs-CZ" sz="2400" b="1" dirty="0"/>
              <a:t>Chlorbenzen C</a:t>
            </a:r>
            <a:r>
              <a:rPr lang="cs-CZ" sz="2400" b="1" baseline="-25000" dirty="0"/>
              <a:t>6</a:t>
            </a:r>
            <a:r>
              <a:rPr lang="cs-CZ" sz="2400" b="1" dirty="0"/>
              <a:t>H</a:t>
            </a:r>
            <a:r>
              <a:rPr lang="cs-CZ" sz="2400" b="1" baseline="-25000" dirty="0"/>
              <a:t>5</a:t>
            </a:r>
            <a:r>
              <a:rPr lang="cs-CZ" sz="2400" b="1" dirty="0"/>
              <a:t>Cl </a:t>
            </a:r>
            <a:r>
              <a:rPr lang="cs-CZ" sz="2400" dirty="0"/>
              <a:t>je kapalina, základní surovina pro výrobu aromatických sloučenin. </a:t>
            </a:r>
          </a:p>
          <a:p>
            <a:pPr marL="45720" indent="0" algn="just">
              <a:buNone/>
            </a:pPr>
            <a:endParaRPr lang="cs-CZ" sz="2400" dirty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 smtClean="0"/>
          </a:p>
          <a:p>
            <a:pPr algn="just" eaLnBrk="1" hangingPunct="1">
              <a:lnSpc>
                <a:spcPct val="80000"/>
              </a:lnSpc>
            </a:pPr>
            <a:endParaRPr lang="sk-SK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5867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332656"/>
            <a:ext cx="8496944" cy="619268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/>
            <a:r>
              <a:rPr lang="cs-CZ" sz="2400" b="1" dirty="0"/>
              <a:t>Freony neboli </a:t>
            </a:r>
            <a:r>
              <a:rPr lang="cs-CZ" sz="2400" b="1" dirty="0" err="1"/>
              <a:t>chlorofluorouhlovodíky</a:t>
            </a:r>
            <a:r>
              <a:rPr lang="cs-CZ" sz="2400" b="1" dirty="0"/>
              <a:t> (CFC</a:t>
            </a:r>
            <a:r>
              <a:rPr lang="cs-CZ" sz="2400" dirty="0"/>
              <a:t>) mají široké uplatnění - používají se jako chladicí média pro chladničky a klimatizace, jako náplně aerosolových tlakových nádob, jako rozpouštědla atd. Jsou to velmi nebezpečné látky, jejich koncentrace v atmosféře v současnosti stále roste bez ohledu na doporučená omezení. </a:t>
            </a:r>
            <a:endParaRPr lang="cs-CZ" sz="2400" dirty="0" smtClean="0"/>
          </a:p>
          <a:p>
            <a:pPr algn="just"/>
            <a:r>
              <a:rPr lang="cs-CZ" sz="2400" dirty="0" smtClean="0"/>
              <a:t>Celková </a:t>
            </a:r>
            <a:r>
              <a:rPr lang="cs-CZ" sz="2400" dirty="0"/>
              <a:t>doba existence jedné molekuly freonu v atmosféře může být až 130 roků. Kromě silného skleníkového efektu ničí ozónovou vrstvu.</a:t>
            </a:r>
          </a:p>
          <a:p>
            <a:pPr algn="just"/>
            <a:r>
              <a:rPr lang="cs-CZ" sz="2400" dirty="0"/>
              <a:t>Freony jsou 20 000 krát účinnější při pohlcovaní záření než oxid uhličitý a jedna molekula freonu je schopná zničit až 100 000 molekul ozónu. K nejznámějším patří freon12 CCl</a:t>
            </a:r>
            <a:r>
              <a:rPr lang="cs-CZ" sz="2400" baseline="-25000" dirty="0"/>
              <a:t>2</a:t>
            </a:r>
            <a:r>
              <a:rPr lang="cs-CZ" sz="2400" dirty="0"/>
              <a:t>F</a:t>
            </a:r>
            <a:r>
              <a:rPr lang="cs-CZ" sz="2400" baseline="-25000" dirty="0"/>
              <a:t>2</a:t>
            </a:r>
            <a:r>
              <a:rPr lang="cs-CZ" sz="2400" dirty="0"/>
              <a:t> a freon22 CHClF</a:t>
            </a:r>
            <a:r>
              <a:rPr lang="cs-CZ" sz="2400" baseline="-25000" dirty="0"/>
              <a:t>2</a:t>
            </a:r>
            <a:r>
              <a:rPr lang="cs-CZ" sz="2400" dirty="0"/>
              <a:t> .</a:t>
            </a:r>
          </a:p>
          <a:p>
            <a:pPr marL="45720" indent="0" algn="just">
              <a:buNone/>
            </a:pPr>
            <a:endParaRPr lang="cs-CZ" sz="2400" dirty="0"/>
          </a:p>
          <a:p>
            <a:pPr marL="45720" indent="0" algn="just" eaLnBrk="1" hangingPunct="1">
              <a:lnSpc>
                <a:spcPct val="80000"/>
              </a:lnSpc>
              <a:buNone/>
            </a:pP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endParaRPr lang="cs-CZ" altLang="cs-CZ" sz="2400" dirty="0" smtClean="0"/>
          </a:p>
          <a:p>
            <a:pPr marL="45720" indent="0" algn="just" eaLnBrk="1" hangingPunct="1">
              <a:lnSpc>
                <a:spcPct val="80000"/>
              </a:lnSpc>
              <a:buNone/>
            </a:pPr>
            <a:endParaRPr lang="cs-CZ" altLang="cs-CZ" sz="2400" dirty="0" smtClean="0"/>
          </a:p>
          <a:p>
            <a:pPr algn="just" eaLnBrk="1" hangingPunct="1">
              <a:lnSpc>
                <a:spcPct val="80000"/>
              </a:lnSpc>
            </a:pPr>
            <a:endParaRPr lang="sk-SK" altLang="cs-CZ" sz="2400" dirty="0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5373216"/>
            <a:ext cx="6512511" cy="1143000"/>
          </a:xfrm>
        </p:spPr>
        <p:txBody>
          <a:bodyPr/>
          <a:lstStyle/>
          <a:p>
            <a:pPr eaLnBrk="1" hangingPunct="1"/>
            <a:r>
              <a:rPr lang="sk-SK" altLang="cs-CZ" sz="5400" dirty="0" err="1" smtClean="0"/>
              <a:t>Freony</a:t>
            </a:r>
            <a:endParaRPr lang="sk-SK" altLang="cs-CZ" sz="5400" dirty="0" smtClean="0"/>
          </a:p>
        </p:txBody>
      </p:sp>
    </p:spTree>
    <p:extLst>
      <p:ext uri="{BB962C8B-B14F-4D97-AF65-F5344CB8AC3E}">
        <p14:creationId xmlns:p14="http://schemas.microsoft.com/office/powerpoint/2010/main" val="88725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5715000"/>
            <a:ext cx="6512511" cy="1143000"/>
          </a:xfrm>
        </p:spPr>
        <p:txBody>
          <a:bodyPr/>
          <a:lstStyle/>
          <a:p>
            <a:r>
              <a:rPr lang="cs-CZ" sz="5400" dirty="0" smtClean="0"/>
              <a:t>Insekticidy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640960" cy="6264696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Označení pro látky k hubení hmyzu. Jedná se o složitější </a:t>
            </a:r>
            <a:r>
              <a:rPr lang="cs-CZ" sz="2400" dirty="0" err="1"/>
              <a:t>halogenderiváty</a:t>
            </a:r>
            <a:r>
              <a:rPr lang="cs-CZ" sz="2400" dirty="0"/>
              <a:t> uhlovodíků, které se na přelomu 19. a 20. století začaly používat jako insekticidy v zemědělství a k hubení hmyzu přenášejícího malárii a spavou nemoc (stavba Panamského </a:t>
            </a:r>
            <a:r>
              <a:rPr lang="cs-CZ" sz="2400" dirty="0" smtClean="0"/>
              <a:t>průplavu).</a:t>
            </a:r>
          </a:p>
          <a:p>
            <a:pPr algn="just"/>
            <a:r>
              <a:rPr lang="cs-CZ" sz="2400" dirty="0" smtClean="0"/>
              <a:t>Jsou </a:t>
            </a:r>
            <a:r>
              <a:rPr lang="cs-CZ" sz="2400" dirty="0"/>
              <a:t>jedovaté a chemicky velmi stálé, proto je většina živočichů včetně člověka neumí biochemicky odbourat. Hromadí se v těle (zejména v játrech) přijímanou potravou a ohrožují </a:t>
            </a:r>
            <a:r>
              <a:rPr lang="cs-CZ" sz="2400"/>
              <a:t>zdraví </a:t>
            </a:r>
            <a:r>
              <a:rPr lang="cs-CZ" sz="2400" smtClean="0"/>
              <a:t>živočichů.</a:t>
            </a:r>
            <a:endParaRPr lang="cs-CZ" sz="2400" dirty="0" smtClean="0"/>
          </a:p>
          <a:p>
            <a:pPr algn="just"/>
            <a:r>
              <a:rPr lang="cs-CZ" sz="2400" dirty="0" smtClean="0"/>
              <a:t>V </a:t>
            </a:r>
            <a:r>
              <a:rPr lang="cs-CZ" sz="2400" dirty="0"/>
              <a:t>současné době je jejich použití omezeno. Patří sem například 1,2,3,4,5,6-hexachlorcyklohexan HCH a známý insekticid DDT.</a:t>
            </a:r>
          </a:p>
          <a:p>
            <a:pPr marL="45720" indent="0" algn="just">
              <a:buNone/>
            </a:pPr>
            <a:endParaRPr lang="cs-CZ" sz="2400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523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5686425"/>
            <a:ext cx="8229600" cy="1171575"/>
          </a:xfrm>
        </p:spPr>
        <p:txBody>
          <a:bodyPr/>
          <a:lstStyle/>
          <a:p>
            <a:pPr marL="0" indent="0">
              <a:buNone/>
            </a:pPr>
            <a:r>
              <a:rPr lang="sk-SK" altLang="cs-CZ" sz="5400" dirty="0" smtClean="0"/>
              <a:t>DDT</a:t>
            </a:r>
            <a:br>
              <a:rPr lang="sk-SK" altLang="cs-CZ" sz="5400" dirty="0" smtClean="0"/>
            </a:br>
            <a:endParaRPr lang="sk-SK" altLang="cs-CZ" sz="5400" dirty="0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260648"/>
            <a:ext cx="8712968" cy="5318745"/>
          </a:xfrm>
        </p:spPr>
        <p:txBody>
          <a:bodyPr>
            <a:normAutofit/>
          </a:bodyPr>
          <a:lstStyle/>
          <a:p>
            <a:pPr algn="just"/>
            <a:r>
              <a:rPr lang="sk-SK" sz="2400" dirty="0"/>
              <a:t>Systematický </a:t>
            </a:r>
            <a:r>
              <a:rPr lang="sk-SK" sz="2400" dirty="0" err="1"/>
              <a:t>název</a:t>
            </a:r>
            <a:r>
              <a:rPr lang="sk-SK" sz="2400" dirty="0"/>
              <a:t> </a:t>
            </a:r>
            <a:r>
              <a:rPr lang="sk-SK" sz="2400" dirty="0" smtClean="0"/>
              <a:t>1,1,1-trichlor-2,2-bis(4-chlorfenyl)ethan</a:t>
            </a:r>
            <a:endParaRPr lang="cs-CZ" sz="2400" dirty="0"/>
          </a:p>
          <a:p>
            <a:pPr algn="just"/>
            <a:r>
              <a:rPr lang="cs-CZ" sz="2400" dirty="0" smtClean="0"/>
              <a:t>Tento </a:t>
            </a:r>
            <a:r>
              <a:rPr lang="cs-CZ" sz="2400" dirty="0"/>
              <a:t>nejstarší a nejznámější insekticid byl syntetizován již v roce </a:t>
            </a:r>
            <a:r>
              <a:rPr lang="cs-CZ" sz="2400" dirty="0" smtClean="0"/>
              <a:t>1874.</a:t>
            </a:r>
          </a:p>
          <a:p>
            <a:pPr algn="just"/>
            <a:r>
              <a:rPr lang="cs-CZ" sz="2400" dirty="0" smtClean="0"/>
              <a:t> </a:t>
            </a:r>
            <a:r>
              <a:rPr lang="cs-CZ" sz="2400" dirty="0"/>
              <a:t>Od 2. světové války byl DDT používán v masovém měřítku jako přípravek k hubení škodlivého hmyzu v zemědělství, ale především k likvidaci komárů a moskytů v tropických </a:t>
            </a:r>
            <a:r>
              <a:rPr lang="cs-CZ" sz="2400" dirty="0" smtClean="0"/>
              <a:t>oblastech.</a:t>
            </a:r>
          </a:p>
          <a:p>
            <a:pPr algn="just"/>
            <a:r>
              <a:rPr lang="cs-CZ" sz="2400" dirty="0" smtClean="0"/>
              <a:t>Prokazatelně </a:t>
            </a:r>
            <a:r>
              <a:rPr lang="cs-CZ" sz="2400" dirty="0"/>
              <a:t>škodlivý vliv DDT na životní prostředí byl poprvé zaznamenán u dravých ptáků. Hlodavci, kterými se tito dravci živí, hromadí ve svých orgánech DDT z chemicky ošetřených rostlin. V orgánech predátora se potom koncentrace DDT opět zvýší. Výsledkem je nízká plodnost dravců, degenerovaná mláďata a postupné vymírání </a:t>
            </a:r>
            <a:r>
              <a:rPr lang="cs-CZ" sz="2400" dirty="0" smtClean="0"/>
              <a:t>druhů.</a:t>
            </a:r>
            <a:endParaRPr lang="cs-CZ" sz="2400" dirty="0"/>
          </a:p>
          <a:p>
            <a:pPr marL="4572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106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5715000"/>
            <a:ext cx="6512511" cy="1143000"/>
          </a:xfrm>
        </p:spPr>
        <p:txBody>
          <a:bodyPr/>
          <a:lstStyle/>
          <a:p>
            <a:r>
              <a:rPr lang="cs-CZ" sz="5400" dirty="0" smtClean="0"/>
              <a:t>PCB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712968" cy="612068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Polychlorované bifenyly je souhrnný název pro látky, které mají na bifenylové struktuře vázán 1 – 10 atomů chlóru, byly syntetizovány v 90. letech 19. </a:t>
            </a:r>
            <a:r>
              <a:rPr lang="cs-CZ" sz="2400" dirty="0" smtClean="0"/>
              <a:t>stol.</a:t>
            </a:r>
          </a:p>
          <a:p>
            <a:pPr algn="just"/>
            <a:r>
              <a:rPr lang="cs-CZ" sz="2400" dirty="0" smtClean="0"/>
              <a:t>Jsou </a:t>
            </a:r>
            <a:r>
              <a:rPr lang="cs-CZ" sz="2400" dirty="0"/>
              <a:t>tepelně i chemicky odolné, nehořlavé a velmi přilnavé, od 30. let 20. stol. Byly masově využívány jako izolační kapaliny v kondenzátorech a transformátorech a jako protipožární stabilizátory do nátěrových </a:t>
            </a:r>
            <a:r>
              <a:rPr lang="cs-CZ" sz="2400" dirty="0" smtClean="0"/>
              <a:t>hmot.</a:t>
            </a:r>
          </a:p>
          <a:p>
            <a:pPr algn="just"/>
            <a:r>
              <a:rPr lang="cs-CZ" sz="2400" dirty="0" smtClean="0"/>
              <a:t>Zajímavostí </a:t>
            </a:r>
            <a:r>
              <a:rPr lang="cs-CZ" sz="2400" dirty="0"/>
              <a:t>je jejich přidávání do „neslíbatelných“ </a:t>
            </a:r>
            <a:r>
              <a:rPr lang="cs-CZ" sz="2400" dirty="0" smtClean="0"/>
              <a:t>rtěnek.</a:t>
            </a:r>
          </a:p>
          <a:p>
            <a:pPr algn="just"/>
            <a:r>
              <a:rPr lang="cs-CZ" sz="2400" dirty="0" smtClean="0"/>
              <a:t>Od </a:t>
            </a:r>
            <a:r>
              <a:rPr lang="cs-CZ" sz="2400" dirty="0"/>
              <a:t>60. let 20. stol. byly prokázány jako kontaminanty globálního ekosystému, jejich přítomnost byla prokázána v mléce a mase krav a koz, odkud přecházely do potravního řetězce </a:t>
            </a:r>
            <a:r>
              <a:rPr lang="cs-CZ" sz="2400" dirty="0" smtClean="0"/>
              <a:t>člověka.</a:t>
            </a:r>
          </a:p>
          <a:p>
            <a:pPr algn="just"/>
            <a:r>
              <a:rPr lang="cs-CZ" sz="2400" dirty="0" smtClean="0"/>
              <a:t>Po </a:t>
            </a:r>
            <a:r>
              <a:rPr lang="cs-CZ" sz="2400" dirty="0"/>
              <a:t>prokázání kumulace a vylučování PCB mateřským mlékem bylo použití těchto látek v 80. letech 20. stol. zakázáno spolu s </a:t>
            </a:r>
            <a:r>
              <a:rPr lang="cs-CZ" sz="2400" dirty="0" smtClean="0"/>
              <a:t>DDT.</a:t>
            </a:r>
            <a:endParaRPr lang="cs-CZ" sz="2400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58669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5711304"/>
            <a:ext cx="6512511" cy="1143000"/>
          </a:xfrm>
        </p:spPr>
        <p:txBody>
          <a:bodyPr/>
          <a:lstStyle/>
          <a:p>
            <a:r>
              <a:rPr lang="cs-CZ" dirty="0" smtClean="0"/>
              <a:t>Vzorce</a:t>
            </a:r>
            <a:endParaRPr lang="cs-CZ" dirty="0"/>
          </a:p>
        </p:txBody>
      </p:sp>
      <p:pic>
        <p:nvPicPr>
          <p:cNvPr id="4" name="Picture 7" descr="Strukturní vzorec">
            <a:hlinkClick r:id="rId2" tooltip="&quot;Strukturní vzorec&quot;"/>
          </p:cNvPr>
          <p:cNvPicPr>
            <a:picLocks noGrp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2344" y="2348880"/>
            <a:ext cx="1977008" cy="13422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 descr="http://hydro.chmi.cz/pasporty/showstructform.php?seq=3287571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06148" y="2293144"/>
            <a:ext cx="1481440" cy="1337424"/>
          </a:xfrm>
          <a:prstGeom prst="rect">
            <a:avLst/>
          </a:prstGeom>
          <a:noFill/>
        </p:spPr>
      </p:pic>
      <p:pic>
        <p:nvPicPr>
          <p:cNvPr id="6" name="Picture 2" descr="http://hydro.chmi.cz/eds/showstructform.php?seq=3317195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30404" y="2420888"/>
            <a:ext cx="1368152" cy="1337424"/>
          </a:xfrm>
          <a:prstGeom prst="rect">
            <a:avLst/>
          </a:prstGeom>
          <a:noFill/>
        </p:spPr>
      </p:pic>
      <p:sp>
        <p:nvSpPr>
          <p:cNvPr id="7" name="Obdélníkový popisek 6"/>
          <p:cNvSpPr/>
          <p:nvPr/>
        </p:nvSpPr>
        <p:spPr>
          <a:xfrm>
            <a:off x="946448" y="1131640"/>
            <a:ext cx="914400" cy="612648"/>
          </a:xfrm>
          <a:prstGeom prst="wedge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DDT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bdélníkový popisek 7"/>
          <p:cNvSpPr/>
          <p:nvPr/>
        </p:nvSpPr>
        <p:spPr>
          <a:xfrm>
            <a:off x="3906148" y="1124496"/>
            <a:ext cx="914400" cy="612648"/>
          </a:xfrm>
          <a:prstGeom prst="wedge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HCH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6630404" y="1124496"/>
            <a:ext cx="914400" cy="612648"/>
          </a:xfrm>
          <a:prstGeom prst="wedge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PCB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19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568952" cy="347472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Kolář K., </a:t>
            </a:r>
            <a:r>
              <a:rPr lang="cs-CZ" dirty="0" err="1"/>
              <a:t>Kodíček</a:t>
            </a:r>
            <a:r>
              <a:rPr lang="cs-CZ" dirty="0"/>
              <a:t> M., Pospíšil J.: Chemie II (Organická a biochemie) pro gymnázia. 1.vydání.Praha: SPN, 2000. ISBN 80-85937-49-2</a:t>
            </a:r>
          </a:p>
          <a:p>
            <a:pPr lvl="0"/>
            <a:r>
              <a:rPr lang="cs-CZ" b="1" dirty="0"/>
              <a:t> </a:t>
            </a:r>
            <a:r>
              <a:rPr lang="cs-CZ" dirty="0" err="1"/>
              <a:t>McMurry</a:t>
            </a:r>
            <a:r>
              <a:rPr lang="cs-CZ" dirty="0"/>
              <a:t>, J.: Organická chemie. 1.vyd., Brno, 2007. ISBN 978-80-214-3291-8.  </a:t>
            </a:r>
          </a:p>
          <a:p>
            <a:pPr lvl="0"/>
            <a:r>
              <a:rPr lang="cs-CZ" dirty="0"/>
              <a:t>Pacák, J., Čipera, J., Halných, J., </a:t>
            </a:r>
            <a:r>
              <a:rPr lang="cs-CZ" dirty="0" err="1"/>
              <a:t>Hrnčiar</a:t>
            </a:r>
            <a:r>
              <a:rPr lang="cs-CZ" dirty="0"/>
              <a:t>, P., Kopřiva, J.: Chemie pro II. ročník gymnázií. 1.vyd., Praha, 1985.  </a:t>
            </a:r>
          </a:p>
          <a:p>
            <a:pPr lvl="0"/>
            <a:r>
              <a:rPr lang="cs-CZ" dirty="0"/>
              <a:t>Vacík, J., </a:t>
            </a:r>
            <a:r>
              <a:rPr lang="cs-CZ" dirty="0" err="1"/>
              <a:t>Barthová</a:t>
            </a:r>
            <a:r>
              <a:rPr lang="cs-CZ" dirty="0"/>
              <a:t>, J., Pacák, J., </a:t>
            </a:r>
            <a:r>
              <a:rPr lang="cs-CZ" dirty="0" err="1"/>
              <a:t>Strauch</a:t>
            </a:r>
            <a:r>
              <a:rPr lang="cs-CZ" dirty="0"/>
              <a:t>, B., Svobodová, M., Zemánek, F.: Přehled středoškolské chemie. 1. vydání, Praha, 1990. ISBN 80-04-22463-6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00397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524</TotalTime>
  <Words>623</Words>
  <Application>Microsoft Office PowerPoint</Application>
  <PresentationFormat>Předvádění na obrazovce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Aerodynamika</vt:lpstr>
      <vt:lpstr>Prezentace aplikace PowerPoint</vt:lpstr>
      <vt:lpstr>Významné halogenderiváty</vt:lpstr>
      <vt:lpstr>Halony</vt:lpstr>
      <vt:lpstr>Freony</vt:lpstr>
      <vt:lpstr>Insekticidy</vt:lpstr>
      <vt:lpstr>DDT </vt:lpstr>
      <vt:lpstr>PCB</vt:lpstr>
      <vt:lpstr>Vzorce</vt:lpstr>
      <vt:lpstr>Použitá literatura</vt:lpstr>
    </vt:vector>
  </TitlesOfParts>
  <Company>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Chemie</dc:creator>
  <cp:lastModifiedBy>hanakova</cp:lastModifiedBy>
  <cp:revision>128</cp:revision>
  <dcterms:created xsi:type="dcterms:W3CDTF">2014-03-04T10:27:50Z</dcterms:created>
  <dcterms:modified xsi:type="dcterms:W3CDTF">2014-06-12T11:38:50Z</dcterms:modified>
</cp:coreProperties>
</file>