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58" r:id="rId4"/>
    <p:sldId id="260" r:id="rId5"/>
    <p:sldId id="261" r:id="rId6"/>
    <p:sldId id="262" r:id="rId7"/>
    <p:sldId id="263" r:id="rId8"/>
    <p:sldId id="269" r:id="rId9"/>
    <p:sldId id="27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591755"/>
              </p:ext>
            </p:extLst>
          </p:nvPr>
        </p:nvGraphicFramePr>
        <p:xfrm>
          <a:off x="413284" y="1704114"/>
          <a:ext cx="8280920" cy="49039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err="1" smtClean="0">
                          <a:latin typeface="Trebuchet MS" panose="020B0603020202020204" pitchFamily="34" charset="0"/>
                          <a:cs typeface="Arial" pitchFamily="34" charset="0"/>
                        </a:rPr>
                        <a:t>Halogenderiváty</a:t>
                      </a:r>
                      <a:r>
                        <a:rPr lang="cs-CZ" sz="1600" b="1" baseline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 uhlovodíků</a:t>
                      </a:r>
                      <a:endParaRPr lang="cs-CZ" sz="1600" b="1" baseline="0" dirty="0" smtClean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0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Chemie, 2.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0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Deriváty uhlovodíků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Anotace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Prezentace sloužící k výkladu učiva, obsahuje vlastnosti, názvosloví, reakce </a:t>
                      </a:r>
                      <a:r>
                        <a:rPr lang="cs-CZ" sz="1600" kern="120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halogenderivátů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 slova</a:t>
                      </a:r>
                      <a:endParaRPr lang="cs-CZ" sz="1600" b="1" dirty="0" smtClean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Halogenderiváty</a:t>
                      </a:r>
                      <a:r>
                        <a:rPr lang="cs-CZ" sz="1600" dirty="0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, názvosloví </a:t>
                      </a:r>
                      <a:r>
                        <a:rPr lang="cs-CZ" sz="1600" dirty="0" err="1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halogenderivátů</a:t>
                      </a:r>
                      <a:r>
                        <a:rPr lang="cs-CZ" sz="1600" dirty="0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, </a:t>
                      </a:r>
                      <a:r>
                        <a:rPr lang="cs-CZ" sz="1600" dirty="0" smtClean="0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příprava, reakce</a:t>
                      </a:r>
                      <a:endParaRPr lang="cs-CZ" sz="16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Autor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Mgr. Hana Dudíková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Datum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Duben 2014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Škola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Projekt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600" b="0" dirty="0" err="1" smtClean="0">
                          <a:latin typeface="Trebuchet MS" panose="020B0603020202020204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9228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3794" y="5052545"/>
            <a:ext cx="6770613" cy="882119"/>
          </a:xfrm>
        </p:spPr>
        <p:txBody>
          <a:bodyPr>
            <a:noAutofit/>
          </a:bodyPr>
          <a:lstStyle/>
          <a:p>
            <a:pPr algn="r"/>
            <a:r>
              <a:rPr lang="cs-CZ" sz="2000" dirty="0" smtClean="0"/>
              <a:t>Příprava</a:t>
            </a:r>
          </a:p>
          <a:p>
            <a:pPr algn="r"/>
            <a:r>
              <a:rPr lang="cs-CZ" sz="2000" dirty="0" smtClean="0"/>
              <a:t>Reakce</a:t>
            </a:r>
          </a:p>
          <a:p>
            <a:pPr algn="r"/>
            <a:r>
              <a:rPr lang="cs-CZ" sz="2000" dirty="0" smtClean="0"/>
              <a:t>Vlastnosti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Halogenderiváty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uhlovodíků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5445224"/>
            <a:ext cx="6512511" cy="1143000"/>
          </a:xfrm>
        </p:spPr>
        <p:txBody>
          <a:bodyPr/>
          <a:lstStyle/>
          <a:p>
            <a:r>
              <a:rPr lang="sk-SK" altLang="cs-CZ" b="1" dirty="0" smtClean="0"/>
              <a:t>Vlastnosti</a:t>
            </a:r>
            <a:endParaRPr lang="sk-SK" altLang="cs-CZ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548680"/>
            <a:ext cx="8229600" cy="38862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sk-SK" altLang="cs-CZ" sz="2400" dirty="0" err="1" smtClean="0">
                <a:cs typeface="Calibri" panose="020F0502020204030204" pitchFamily="34" charset="0"/>
              </a:rPr>
              <a:t>Jsou</a:t>
            </a:r>
            <a:r>
              <a:rPr lang="sk-SK" altLang="cs-CZ" sz="2400" dirty="0" smtClean="0">
                <a:cs typeface="Calibri" panose="020F0502020204030204" pitchFamily="34" charset="0"/>
              </a:rPr>
              <a:t> to deriváty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uhlovodíků</a:t>
            </a:r>
            <a:r>
              <a:rPr lang="sk-SK" altLang="cs-CZ" sz="2400" dirty="0" smtClean="0">
                <a:cs typeface="Calibri" panose="020F0502020204030204" pitchFamily="34" charset="0"/>
              </a:rPr>
              <a:t>,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kdy</a:t>
            </a:r>
            <a:r>
              <a:rPr lang="sk-SK" altLang="cs-CZ" sz="2400" dirty="0" smtClean="0">
                <a:cs typeface="Calibri" panose="020F0502020204030204" pitchFamily="34" charset="0"/>
              </a:rPr>
              <a:t> je jeden nebo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více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atomů</a:t>
            </a:r>
            <a:r>
              <a:rPr lang="sk-SK" altLang="cs-CZ" sz="2400" dirty="0" smtClean="0">
                <a:cs typeface="Calibri" panose="020F0502020204030204" pitchFamily="34" charset="0"/>
              </a:rPr>
              <a:t> vodíku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uhlovodíku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nahrazen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jedním</a:t>
            </a:r>
            <a:r>
              <a:rPr lang="sk-SK" altLang="cs-CZ" sz="2400" dirty="0" smtClean="0">
                <a:cs typeface="Calibri" panose="020F0502020204030204" pitchFamily="34" charset="0"/>
              </a:rPr>
              <a:t> nebo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více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atomy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halogenů</a:t>
            </a:r>
            <a:r>
              <a:rPr lang="sk-SK" altLang="cs-CZ" sz="2400" dirty="0" smtClean="0">
                <a:cs typeface="Calibri" panose="020F0502020204030204" pitchFamily="34" charset="0"/>
              </a:rPr>
              <a:t> X</a:t>
            </a:r>
          </a:p>
          <a:p>
            <a:pPr>
              <a:lnSpc>
                <a:spcPct val="90000"/>
              </a:lnSpc>
            </a:pPr>
            <a:r>
              <a:rPr lang="sk-SK" altLang="cs-CZ" sz="2400" dirty="0" smtClean="0">
                <a:cs typeface="Calibri" panose="020F0502020204030204" pitchFamily="34" charset="0"/>
              </a:rPr>
              <a:t>Charakteristická </a:t>
            </a:r>
            <a:r>
              <a:rPr lang="sk-SK" altLang="cs-CZ" sz="2400" dirty="0">
                <a:cs typeface="Calibri" panose="020F0502020204030204" pitchFamily="34" charset="0"/>
              </a:rPr>
              <a:t>skupina </a:t>
            </a:r>
            <a:r>
              <a:rPr lang="sk-SK" altLang="cs-CZ" sz="2400" dirty="0" smtClean="0">
                <a:cs typeface="Calibri" panose="020F0502020204030204" pitchFamily="34" charset="0"/>
              </a:rPr>
              <a:t>X = </a:t>
            </a:r>
            <a:r>
              <a:rPr lang="sk-SK" altLang="cs-CZ" sz="2400" dirty="0">
                <a:cs typeface="Calibri" panose="020F0502020204030204" pitchFamily="34" charset="0"/>
              </a:rPr>
              <a:t>F, </a:t>
            </a:r>
            <a:r>
              <a:rPr lang="sk-SK" altLang="cs-CZ" sz="2400" dirty="0" err="1">
                <a:cs typeface="Calibri" panose="020F0502020204030204" pitchFamily="34" charset="0"/>
              </a:rPr>
              <a:t>Cl</a:t>
            </a:r>
            <a:r>
              <a:rPr lang="sk-SK" altLang="cs-CZ" sz="2400" dirty="0">
                <a:cs typeface="Calibri" panose="020F0502020204030204" pitchFamily="34" charset="0"/>
              </a:rPr>
              <a:t>, Br, I</a:t>
            </a:r>
          </a:p>
          <a:p>
            <a:pPr>
              <a:lnSpc>
                <a:spcPct val="90000"/>
              </a:lnSpc>
            </a:pPr>
            <a:r>
              <a:rPr lang="sk-SK" altLang="cs-CZ" sz="2400" dirty="0" err="1" smtClean="0">
                <a:cs typeface="Calibri" panose="020F0502020204030204" pitchFamily="34" charset="0"/>
              </a:rPr>
              <a:t>Nevyskytují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se</a:t>
            </a:r>
            <a:r>
              <a:rPr lang="sk-SK" altLang="cs-CZ" sz="2400" dirty="0" smtClean="0">
                <a:cs typeface="Calibri" panose="020F0502020204030204" pitchFamily="34" charset="0"/>
              </a:rPr>
              <a:t> v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přírodě</a:t>
            </a:r>
            <a:endParaRPr lang="sk-SK" altLang="cs-CZ" sz="2400" dirty="0"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sk-SK" altLang="cs-CZ" sz="2400" dirty="0" err="1" smtClean="0">
                <a:cs typeface="Calibri" panose="020F0502020204030204" pitchFamily="34" charset="0"/>
              </a:rPr>
              <a:t>Nízkomolekulární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halogenderiváty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jsou</a:t>
            </a:r>
            <a:r>
              <a:rPr lang="sk-SK" altLang="cs-CZ" sz="2400" dirty="0" smtClean="0">
                <a:cs typeface="Calibri" panose="020F0502020204030204" pitchFamily="34" charset="0"/>
              </a:rPr>
              <a:t> plyny, ostatní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jsou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těkavé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kapaliny</a:t>
            </a:r>
            <a:r>
              <a:rPr lang="sk-SK" altLang="cs-CZ" sz="2400" dirty="0" smtClean="0">
                <a:cs typeface="Calibri" panose="020F0502020204030204" pitchFamily="34" charset="0"/>
              </a:rPr>
              <a:t> nebo pevné látky</a:t>
            </a:r>
            <a:endParaRPr lang="sk-SK" altLang="cs-CZ" sz="2400" dirty="0"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sk-SK" altLang="cs-CZ" sz="2400" dirty="0" err="1" smtClean="0">
                <a:cs typeface="Calibri" panose="020F0502020204030204" pitchFamily="34" charset="0"/>
              </a:rPr>
              <a:t>Jsou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špatně</a:t>
            </a:r>
            <a:r>
              <a:rPr lang="sk-SK" altLang="cs-CZ" sz="2400" dirty="0" smtClean="0">
                <a:cs typeface="Calibri" panose="020F0502020204030204" pitchFamily="34" charset="0"/>
              </a:rPr>
              <a:t> rozpustné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ve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vodě</a:t>
            </a:r>
            <a:r>
              <a:rPr lang="sk-SK" altLang="cs-CZ" sz="2400" dirty="0" smtClean="0">
                <a:cs typeface="Calibri" panose="020F0502020204030204" pitchFamily="34" charset="0"/>
              </a:rPr>
              <a:t>,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kapalné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jsou</a:t>
            </a:r>
            <a:r>
              <a:rPr lang="sk-SK" altLang="cs-CZ" sz="2400" dirty="0" smtClean="0">
                <a:cs typeface="Calibri" panose="020F0502020204030204" pitchFamily="34" charset="0"/>
              </a:rPr>
              <a:t> samy výborná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rozpouštědla</a:t>
            </a:r>
            <a:r>
              <a:rPr lang="sk-SK" altLang="cs-CZ" sz="2400" dirty="0" smtClean="0">
                <a:cs typeface="Calibri" panose="020F0502020204030204" pitchFamily="34" charset="0"/>
              </a:rPr>
              <a:t> organických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látek</a:t>
            </a:r>
            <a:endParaRPr lang="sk-SK" altLang="cs-CZ" sz="2400" dirty="0"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sk-SK" altLang="cs-CZ" sz="2400" dirty="0" smtClean="0">
                <a:cs typeface="Calibri" panose="020F0502020204030204" pitchFamily="34" charset="0"/>
              </a:rPr>
              <a:t>Plynné a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některé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kapalné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halogenderiváty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mají</a:t>
            </a:r>
            <a:r>
              <a:rPr lang="sk-SK" altLang="cs-CZ" sz="2400" dirty="0" smtClean="0">
                <a:cs typeface="Calibri" panose="020F0502020204030204" pitchFamily="34" charset="0"/>
              </a:rPr>
              <a:t> narkotické účinky</a:t>
            </a:r>
            <a:endParaRPr lang="sk-SK" altLang="cs-CZ" sz="2400" dirty="0"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sk-SK" altLang="cs-CZ" sz="2400" dirty="0" err="1" smtClean="0">
                <a:cs typeface="Calibri" panose="020F0502020204030204" pitchFamily="34" charset="0"/>
              </a:rPr>
              <a:t>Složitější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halogenderiváty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jsou</a:t>
            </a:r>
            <a:r>
              <a:rPr lang="sk-SK" altLang="cs-CZ" sz="2400" dirty="0" smtClean="0">
                <a:cs typeface="Calibri" panose="020F0502020204030204" pitchFamily="34" charset="0"/>
              </a:rPr>
              <a:t> chemicky stabilní a živé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přírodě</a:t>
            </a:r>
            <a:r>
              <a:rPr lang="sk-SK" altLang="cs-CZ" sz="2400" dirty="0" smtClean="0">
                <a:cs typeface="Calibri" panose="020F0502020204030204" pitchFamily="34" charset="0"/>
              </a:rPr>
              <a:t> nebezpečné(DDT</a:t>
            </a:r>
            <a:r>
              <a:rPr lang="sk-SK" altLang="cs-CZ" sz="2400" dirty="0">
                <a:cs typeface="Calibri" panose="020F0502020204030204" pitchFamily="34" charset="0"/>
              </a:rPr>
              <a:t>, HCH)</a:t>
            </a:r>
          </a:p>
        </p:txBody>
      </p:sp>
    </p:spTree>
    <p:extLst>
      <p:ext uri="{BB962C8B-B14F-4D97-AF65-F5344CB8AC3E}">
        <p14:creationId xmlns:p14="http://schemas.microsoft.com/office/powerpoint/2010/main" val="6884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5301208"/>
            <a:ext cx="8229600" cy="884238"/>
          </a:xfrm>
        </p:spPr>
        <p:txBody>
          <a:bodyPr/>
          <a:lstStyle/>
          <a:p>
            <a:r>
              <a:rPr lang="cs-CZ" altLang="cs-CZ" sz="5400" b="1" dirty="0" smtClean="0"/>
              <a:t>Názvosloví</a:t>
            </a:r>
            <a:r>
              <a:rPr lang="cs-CZ" altLang="cs-CZ" sz="4000" b="1" u="sng" dirty="0"/>
              <a:t/>
            </a:r>
            <a:br>
              <a:rPr lang="cs-CZ" altLang="cs-CZ" sz="4000" b="1" u="sng" dirty="0"/>
            </a:br>
            <a:endParaRPr lang="sk-SK" altLang="cs-CZ" sz="4000" b="1" u="sng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476672"/>
            <a:ext cx="8229600" cy="5184775"/>
          </a:xfrm>
          <a:prstGeom prst="rect">
            <a:avLst/>
          </a:prstGeom>
        </p:spPr>
        <p:txBody>
          <a:bodyPr/>
          <a:lstStyle/>
          <a:p>
            <a:r>
              <a:rPr lang="cs-CZ" altLang="cs-CZ" sz="2400" b="1" u="sng" dirty="0" smtClean="0">
                <a:cs typeface="Calibri" panose="020F0502020204030204" pitchFamily="34" charset="0"/>
              </a:rPr>
              <a:t>Systematické  </a:t>
            </a:r>
            <a:r>
              <a:rPr lang="cs-CZ" altLang="cs-CZ" sz="2400" dirty="0" err="1" smtClean="0">
                <a:cs typeface="Calibri" panose="020F0502020204030204" pitchFamily="34" charset="0"/>
              </a:rPr>
              <a:t>halogenuhlovodík</a:t>
            </a:r>
            <a:r>
              <a:rPr lang="cs-CZ" altLang="cs-CZ" sz="2400" dirty="0" smtClean="0">
                <a:cs typeface="Calibri" panose="020F0502020204030204" pitchFamily="34" charset="0"/>
              </a:rPr>
              <a:t> : </a:t>
            </a:r>
          </a:p>
          <a:p>
            <a:pPr marL="45720" indent="0">
              <a:buNone/>
            </a:pPr>
            <a:r>
              <a:rPr lang="cs-CZ" altLang="cs-CZ" sz="2400" dirty="0" smtClean="0">
                <a:cs typeface="Calibri" panose="020F0502020204030204" pitchFamily="34" charset="0"/>
              </a:rPr>
              <a:t>  </a:t>
            </a:r>
            <a:r>
              <a:rPr lang="cs-CZ" altLang="cs-CZ" sz="2400" dirty="0" err="1" smtClean="0">
                <a:cs typeface="Calibri" panose="020F0502020204030204" pitchFamily="34" charset="0"/>
              </a:rPr>
              <a:t>chlormetan</a:t>
            </a:r>
            <a:r>
              <a:rPr lang="cs-CZ" altLang="cs-CZ" sz="2400" dirty="0" smtClean="0">
                <a:cs typeface="Calibri" panose="020F0502020204030204" pitchFamily="34" charset="0"/>
              </a:rPr>
              <a:t> CH</a:t>
            </a:r>
            <a:r>
              <a:rPr lang="cs-CZ" altLang="cs-CZ" sz="2400" baseline="-25000" dirty="0" smtClean="0">
                <a:cs typeface="Calibri" panose="020F0502020204030204" pitchFamily="34" charset="0"/>
              </a:rPr>
              <a:t>3</a:t>
            </a:r>
            <a:r>
              <a:rPr lang="cs-CZ" altLang="cs-CZ" sz="2400" dirty="0" smtClean="0">
                <a:cs typeface="Calibri" panose="020F0502020204030204" pitchFamily="34" charset="0"/>
              </a:rPr>
              <a:t>Cl, trijodmetan CHI</a:t>
            </a:r>
            <a:r>
              <a:rPr lang="cs-CZ" altLang="cs-CZ" sz="2400" baseline="-25000" dirty="0" smtClean="0">
                <a:cs typeface="Calibri" panose="020F0502020204030204" pitchFamily="34" charset="0"/>
              </a:rPr>
              <a:t>3</a:t>
            </a:r>
          </a:p>
          <a:p>
            <a:pPr marL="45720" indent="0">
              <a:buNone/>
            </a:pPr>
            <a:endParaRPr lang="cs-CZ" altLang="cs-CZ" sz="2400" baseline="-25000" dirty="0">
              <a:cs typeface="Calibri" panose="020F0502020204030204" pitchFamily="34" charset="0"/>
            </a:endParaRPr>
          </a:p>
          <a:p>
            <a:r>
              <a:rPr lang="cs-CZ" altLang="cs-CZ" sz="2400" b="1" u="sng" dirty="0" smtClean="0">
                <a:cs typeface="Calibri" panose="020F0502020204030204" pitchFamily="34" charset="0"/>
              </a:rPr>
              <a:t>Radikálové  </a:t>
            </a:r>
            <a:r>
              <a:rPr lang="cs-CZ" altLang="cs-CZ" sz="2400" dirty="0" err="1" smtClean="0">
                <a:cs typeface="Calibri" panose="020F0502020204030204" pitchFamily="34" charset="0"/>
              </a:rPr>
              <a:t>alkylhalogenid</a:t>
            </a:r>
            <a:r>
              <a:rPr lang="cs-CZ" altLang="cs-CZ" sz="2400" dirty="0" smtClean="0">
                <a:cs typeface="Calibri" panose="020F0502020204030204" pitchFamily="34" charset="0"/>
              </a:rPr>
              <a:t>:</a:t>
            </a:r>
          </a:p>
          <a:p>
            <a:pPr marL="45720" indent="0">
              <a:buNone/>
            </a:pPr>
            <a:r>
              <a:rPr lang="cs-CZ" altLang="cs-CZ" sz="2400" dirty="0" smtClean="0">
                <a:cs typeface="Calibri" panose="020F0502020204030204" pitchFamily="34" charset="0"/>
              </a:rPr>
              <a:t>  metylchlorid CH</a:t>
            </a:r>
            <a:r>
              <a:rPr lang="cs-CZ" altLang="cs-CZ" sz="2400" baseline="-25000" dirty="0" smtClean="0">
                <a:cs typeface="Calibri" panose="020F0502020204030204" pitchFamily="34" charset="0"/>
              </a:rPr>
              <a:t>3</a:t>
            </a:r>
            <a:r>
              <a:rPr lang="cs-CZ" altLang="cs-CZ" sz="2400" dirty="0" smtClean="0">
                <a:cs typeface="Calibri" panose="020F0502020204030204" pitchFamily="34" charset="0"/>
              </a:rPr>
              <a:t>Cl, vinylchlorid CH</a:t>
            </a:r>
            <a:r>
              <a:rPr lang="cs-CZ" altLang="cs-CZ" sz="2400" baseline="-25000" dirty="0" smtClean="0">
                <a:cs typeface="Calibri" panose="020F0502020204030204" pitchFamily="34" charset="0"/>
              </a:rPr>
              <a:t>2</a:t>
            </a:r>
            <a:r>
              <a:rPr lang="cs-CZ" altLang="cs-CZ" sz="2400" dirty="0" smtClean="0">
                <a:cs typeface="Calibri" panose="020F0502020204030204" pitchFamily="34" charset="0"/>
              </a:rPr>
              <a:t>=</a:t>
            </a:r>
            <a:r>
              <a:rPr lang="cs-CZ" altLang="cs-CZ" sz="2400" dirty="0" err="1" smtClean="0">
                <a:cs typeface="Calibri" panose="020F0502020204030204" pitchFamily="34" charset="0"/>
              </a:rPr>
              <a:t>CHCl</a:t>
            </a:r>
            <a:endParaRPr lang="cs-CZ" altLang="cs-CZ" sz="2400" dirty="0" smtClean="0"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cs-CZ" altLang="cs-CZ" sz="2400" dirty="0">
              <a:cs typeface="Calibri" panose="020F0502020204030204" pitchFamily="34" charset="0"/>
            </a:endParaRPr>
          </a:p>
          <a:p>
            <a:r>
              <a:rPr lang="cs-CZ" altLang="cs-CZ" sz="2400" b="1" u="sng" dirty="0" smtClean="0">
                <a:cs typeface="Calibri" panose="020F0502020204030204" pitchFamily="34" charset="0"/>
              </a:rPr>
              <a:t>Triviální  </a:t>
            </a:r>
            <a:r>
              <a:rPr lang="cs-CZ" altLang="cs-CZ" sz="2400" dirty="0" smtClean="0">
                <a:cs typeface="Calibri" panose="020F0502020204030204" pitchFamily="34" charset="0"/>
              </a:rPr>
              <a:t>tradiční názvy: </a:t>
            </a:r>
          </a:p>
          <a:p>
            <a:pPr marL="45720" indent="0">
              <a:buNone/>
            </a:pPr>
            <a:r>
              <a:rPr lang="cs-CZ" altLang="cs-CZ" sz="2400" dirty="0">
                <a:cs typeface="Calibri" panose="020F0502020204030204" pitchFamily="34" charset="0"/>
              </a:rPr>
              <a:t> </a:t>
            </a:r>
            <a:r>
              <a:rPr lang="cs-CZ" altLang="cs-CZ" sz="2400" dirty="0" smtClean="0">
                <a:cs typeface="Calibri" panose="020F0502020204030204" pitchFamily="34" charset="0"/>
              </a:rPr>
              <a:t>  chloroform </a:t>
            </a:r>
            <a:r>
              <a:rPr lang="cs-CZ" altLang="cs-CZ" sz="2400" dirty="0">
                <a:cs typeface="Calibri" panose="020F0502020204030204" pitchFamily="34" charset="0"/>
              </a:rPr>
              <a:t>CH</a:t>
            </a:r>
            <a:r>
              <a:rPr lang="cs-CZ" altLang="cs-CZ" sz="2400" baseline="-25000" dirty="0">
                <a:cs typeface="Calibri" panose="020F0502020204030204" pitchFamily="34" charset="0"/>
              </a:rPr>
              <a:t>3</a:t>
            </a:r>
            <a:r>
              <a:rPr lang="cs-CZ" altLang="cs-CZ" sz="2400" dirty="0">
                <a:cs typeface="Calibri" panose="020F0502020204030204" pitchFamily="34" charset="0"/>
              </a:rPr>
              <a:t>Cl, jodoform CH</a:t>
            </a:r>
            <a:r>
              <a:rPr lang="cs-CZ" altLang="cs-CZ" sz="2400" baseline="-25000" dirty="0">
                <a:cs typeface="Calibri" panose="020F0502020204030204" pitchFamily="34" charset="0"/>
              </a:rPr>
              <a:t>3</a:t>
            </a:r>
            <a:r>
              <a:rPr lang="cs-CZ" altLang="cs-CZ" sz="2400" dirty="0">
                <a:cs typeface="Calibri" panose="020F0502020204030204" pitchFamily="34" charset="0"/>
              </a:rPr>
              <a:t>l</a:t>
            </a:r>
          </a:p>
          <a:p>
            <a:pPr marL="45720" indent="0">
              <a:buNone/>
            </a:pPr>
            <a:endParaRPr lang="sk-SK" alt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447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7744" y="5373216"/>
            <a:ext cx="6512511" cy="1143000"/>
          </a:xfrm>
        </p:spPr>
        <p:txBody>
          <a:bodyPr/>
          <a:lstStyle/>
          <a:p>
            <a:r>
              <a:rPr lang="sk-SK" altLang="cs-CZ" sz="5400" dirty="0" err="1" smtClean="0">
                <a:latin typeface="+mn-lt"/>
              </a:rPr>
              <a:t>Příprava</a:t>
            </a:r>
            <a:endParaRPr lang="sk-SK" altLang="cs-CZ" sz="5400" dirty="0">
              <a:latin typeface="+mn-lt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764704"/>
            <a:ext cx="8229600" cy="38862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sk-SK" altLang="cs-CZ" sz="2400" b="1" dirty="0" smtClean="0">
                <a:cs typeface="Calibri" panose="020F0502020204030204" pitchFamily="34" charset="0"/>
              </a:rPr>
              <a:t>Radikálovou </a:t>
            </a:r>
            <a:r>
              <a:rPr lang="sk-SK" altLang="cs-CZ" sz="2400" b="1" dirty="0" err="1" smtClean="0">
                <a:cs typeface="Calibri" panose="020F0502020204030204" pitchFamily="34" charset="0"/>
              </a:rPr>
              <a:t>substitucí</a:t>
            </a:r>
            <a:r>
              <a:rPr lang="sk-SK" altLang="cs-CZ" sz="2400" b="1" dirty="0" smtClean="0">
                <a:cs typeface="Calibri" panose="020F0502020204030204" pitchFamily="34" charset="0"/>
              </a:rPr>
              <a:t> z </a:t>
            </a:r>
            <a:r>
              <a:rPr lang="sk-SK" altLang="cs-CZ" sz="2400" b="1" dirty="0" err="1" smtClean="0">
                <a:cs typeface="Calibri" panose="020F0502020204030204" pitchFamily="34" charset="0"/>
              </a:rPr>
              <a:t>alkanů</a:t>
            </a:r>
            <a:r>
              <a:rPr lang="sk-SK" altLang="cs-CZ" sz="2400" b="1" dirty="0" smtClean="0">
                <a:cs typeface="Calibri" panose="020F0502020204030204" pitchFamily="34" charset="0"/>
              </a:rPr>
              <a:t>:</a:t>
            </a:r>
          </a:p>
          <a:p>
            <a:pPr marL="45720" indent="0" algn="just">
              <a:buNone/>
            </a:pPr>
            <a:r>
              <a:rPr lang="sk-SK" altLang="cs-CZ" sz="2400" dirty="0">
                <a:cs typeface="Calibri" panose="020F0502020204030204" pitchFamily="34" charset="0"/>
              </a:rPr>
              <a:t> </a:t>
            </a:r>
            <a:r>
              <a:rPr lang="sk-SK" altLang="cs-CZ" sz="2400" dirty="0" smtClean="0">
                <a:cs typeface="Calibri" panose="020F0502020204030204" pitchFamily="34" charset="0"/>
              </a:rPr>
              <a:t>  SR: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metan</a:t>
            </a:r>
            <a:r>
              <a:rPr lang="sk-SK" altLang="cs-CZ" sz="2400" dirty="0" smtClean="0">
                <a:cs typeface="Calibri" panose="020F0502020204030204" pitchFamily="34" charset="0"/>
              </a:rPr>
              <a:t> +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chlor</a:t>
            </a:r>
            <a:r>
              <a:rPr lang="sk-SK" altLang="cs-CZ" sz="2400" dirty="0" smtClean="0">
                <a:cs typeface="Calibri" panose="020F0502020204030204" pitchFamily="34" charset="0"/>
              </a:rPr>
              <a:t> →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chlormetan</a:t>
            </a:r>
            <a:r>
              <a:rPr lang="sk-SK" altLang="cs-CZ" sz="2400" dirty="0" smtClean="0">
                <a:cs typeface="Calibri" panose="020F0502020204030204" pitchFamily="34" charset="0"/>
              </a:rPr>
              <a:t> + chlorovodík</a:t>
            </a:r>
            <a:endParaRPr lang="sk-SK" altLang="cs-CZ" sz="2400" dirty="0">
              <a:cs typeface="Calibri" panose="020F0502020204030204" pitchFamily="34" charset="0"/>
            </a:endParaRPr>
          </a:p>
          <a:p>
            <a:pPr algn="just"/>
            <a:r>
              <a:rPr lang="sk-SK" altLang="cs-CZ" sz="2400" b="1" dirty="0" err="1" smtClean="0">
                <a:cs typeface="Calibri" panose="020F0502020204030204" pitchFamily="34" charset="0"/>
              </a:rPr>
              <a:t>Elektrofilní</a:t>
            </a:r>
            <a:r>
              <a:rPr lang="sk-SK" altLang="cs-CZ" sz="2400" b="1" dirty="0" smtClean="0">
                <a:cs typeface="Calibri" panose="020F0502020204030204" pitchFamily="34" charset="0"/>
              </a:rPr>
              <a:t> </a:t>
            </a:r>
            <a:r>
              <a:rPr lang="sk-SK" altLang="cs-CZ" sz="2400" b="1" dirty="0" err="1" smtClean="0">
                <a:cs typeface="Calibri" panose="020F0502020204030204" pitchFamily="34" charset="0"/>
              </a:rPr>
              <a:t>substitucí</a:t>
            </a:r>
            <a:r>
              <a:rPr lang="sk-SK" altLang="cs-CZ" sz="2400" b="1" dirty="0" smtClean="0">
                <a:cs typeface="Calibri" panose="020F0502020204030204" pitchFamily="34" charset="0"/>
              </a:rPr>
              <a:t> z </a:t>
            </a:r>
            <a:r>
              <a:rPr lang="sk-SK" altLang="cs-CZ" sz="2400" b="1" dirty="0">
                <a:cs typeface="Calibri" panose="020F0502020204030204" pitchFamily="34" charset="0"/>
              </a:rPr>
              <a:t>aromatických </a:t>
            </a:r>
            <a:r>
              <a:rPr lang="sk-SK" altLang="cs-CZ" sz="2400" b="1" dirty="0" err="1" smtClean="0">
                <a:cs typeface="Calibri" panose="020F0502020204030204" pitchFamily="34" charset="0"/>
              </a:rPr>
              <a:t>uhlovodíků</a:t>
            </a:r>
            <a:r>
              <a:rPr lang="sk-SK" altLang="cs-CZ" sz="2400" b="1" dirty="0" smtClean="0">
                <a:cs typeface="Calibri" panose="020F0502020204030204" pitchFamily="34" charset="0"/>
              </a:rPr>
              <a:t>:</a:t>
            </a:r>
          </a:p>
          <a:p>
            <a:pPr marL="45720" indent="0" algn="just">
              <a:buNone/>
            </a:pPr>
            <a:r>
              <a:rPr lang="sk-SK" altLang="cs-CZ" sz="2400" dirty="0" smtClean="0">
                <a:cs typeface="Calibri" panose="020F0502020204030204" pitchFamily="34" charset="0"/>
              </a:rPr>
              <a:t>   SE: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benzen</a:t>
            </a:r>
            <a:r>
              <a:rPr lang="sk-SK" altLang="cs-CZ" sz="2400" dirty="0" smtClean="0">
                <a:cs typeface="Calibri" panose="020F0502020204030204" pitchFamily="34" charset="0"/>
              </a:rPr>
              <a:t> +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chlor</a:t>
            </a:r>
            <a:r>
              <a:rPr lang="sk-SK" altLang="cs-CZ" sz="2400" dirty="0" smtClean="0">
                <a:cs typeface="Calibri" panose="020F0502020204030204" pitchFamily="34" charset="0"/>
              </a:rPr>
              <a:t> →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chlorbenzen</a:t>
            </a:r>
            <a:r>
              <a:rPr lang="sk-SK" altLang="cs-CZ" sz="2400" dirty="0" smtClean="0">
                <a:cs typeface="Calibri" panose="020F0502020204030204" pitchFamily="34" charset="0"/>
              </a:rPr>
              <a:t> + chlorovodík</a:t>
            </a:r>
            <a:endParaRPr lang="sk-SK" altLang="cs-CZ" sz="2400" dirty="0">
              <a:cs typeface="Calibri" panose="020F0502020204030204" pitchFamily="34" charset="0"/>
            </a:endParaRPr>
          </a:p>
          <a:p>
            <a:pPr algn="just"/>
            <a:r>
              <a:rPr lang="sk-SK" altLang="cs-CZ" sz="2400" b="1" dirty="0" err="1" smtClean="0">
                <a:cs typeface="Calibri" panose="020F0502020204030204" pitchFamily="34" charset="0"/>
              </a:rPr>
              <a:t>Nukleofilní</a:t>
            </a:r>
            <a:r>
              <a:rPr lang="sk-SK" altLang="cs-CZ" sz="2400" b="1" dirty="0" smtClean="0">
                <a:cs typeface="Calibri" panose="020F0502020204030204" pitchFamily="34" charset="0"/>
              </a:rPr>
              <a:t> </a:t>
            </a:r>
            <a:r>
              <a:rPr lang="sk-SK" altLang="cs-CZ" sz="2400" b="1" dirty="0" err="1" smtClean="0">
                <a:cs typeface="Calibri" panose="020F0502020204030204" pitchFamily="34" charset="0"/>
              </a:rPr>
              <a:t>substitucí</a:t>
            </a:r>
            <a:r>
              <a:rPr lang="sk-SK" altLang="cs-CZ" sz="2400" b="1" dirty="0" smtClean="0">
                <a:cs typeface="Calibri" panose="020F0502020204030204" pitchFamily="34" charset="0"/>
              </a:rPr>
              <a:t> </a:t>
            </a:r>
            <a:r>
              <a:rPr lang="sk-SK" altLang="cs-CZ" sz="2400" b="1" dirty="0">
                <a:cs typeface="Calibri" panose="020F0502020204030204" pitchFamily="34" charset="0"/>
              </a:rPr>
              <a:t>z </a:t>
            </a:r>
            <a:r>
              <a:rPr lang="sk-SK" altLang="cs-CZ" sz="2400" b="1" dirty="0" err="1" smtClean="0">
                <a:cs typeface="Calibri" panose="020F0502020204030204" pitchFamily="34" charset="0"/>
              </a:rPr>
              <a:t>alkoholů</a:t>
            </a:r>
            <a:r>
              <a:rPr lang="sk-SK" altLang="cs-CZ" sz="2400" b="1" dirty="0" smtClean="0">
                <a:cs typeface="Calibri" panose="020F0502020204030204" pitchFamily="34" charset="0"/>
              </a:rPr>
              <a:t>:</a:t>
            </a:r>
          </a:p>
          <a:p>
            <a:pPr marL="45720" indent="0" algn="just">
              <a:buNone/>
            </a:pPr>
            <a:r>
              <a:rPr lang="sk-SK" altLang="cs-CZ" sz="2400" dirty="0">
                <a:cs typeface="Calibri" panose="020F0502020204030204" pitchFamily="34" charset="0"/>
              </a:rPr>
              <a:t> </a:t>
            </a:r>
            <a:r>
              <a:rPr lang="sk-SK" altLang="cs-CZ" sz="2400" dirty="0" smtClean="0">
                <a:cs typeface="Calibri" panose="020F0502020204030204" pitchFamily="34" charset="0"/>
              </a:rPr>
              <a:t>  SN: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Metanol</a:t>
            </a:r>
            <a:r>
              <a:rPr lang="sk-SK" altLang="cs-CZ" sz="2400" dirty="0" smtClean="0">
                <a:cs typeface="Calibri" panose="020F0502020204030204" pitchFamily="34" charset="0"/>
              </a:rPr>
              <a:t> + chlorovodík →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chlormetan</a:t>
            </a:r>
            <a:r>
              <a:rPr lang="sk-SK" altLang="cs-CZ" sz="2400" dirty="0" smtClean="0">
                <a:cs typeface="Calibri" panose="020F0502020204030204" pitchFamily="34" charset="0"/>
              </a:rPr>
              <a:t> + voda</a:t>
            </a:r>
            <a:endParaRPr lang="sk-SK" altLang="cs-CZ" sz="2400" dirty="0">
              <a:cs typeface="Calibri" panose="020F0502020204030204" pitchFamily="34" charset="0"/>
            </a:endParaRPr>
          </a:p>
          <a:p>
            <a:pPr algn="just"/>
            <a:r>
              <a:rPr lang="sk-SK" altLang="cs-CZ" sz="2400" b="1" dirty="0" err="1" smtClean="0">
                <a:cs typeface="Calibri" panose="020F0502020204030204" pitchFamily="34" charset="0"/>
              </a:rPr>
              <a:t>Adicí</a:t>
            </a:r>
            <a:r>
              <a:rPr lang="sk-SK" altLang="cs-CZ" sz="2400" b="1" dirty="0" smtClean="0">
                <a:cs typeface="Calibri" panose="020F0502020204030204" pitchFamily="34" charset="0"/>
              </a:rPr>
              <a:t> </a:t>
            </a:r>
            <a:r>
              <a:rPr lang="sk-SK" altLang="cs-CZ" sz="2400" b="1" dirty="0">
                <a:cs typeface="Calibri" panose="020F0502020204030204" pitchFamily="34" charset="0"/>
              </a:rPr>
              <a:t>na </a:t>
            </a:r>
            <a:r>
              <a:rPr lang="sk-SK" altLang="cs-CZ" sz="2400" b="1" dirty="0" err="1" smtClean="0">
                <a:cs typeface="Calibri" panose="020F0502020204030204" pitchFamily="34" charset="0"/>
              </a:rPr>
              <a:t>nenasycené</a:t>
            </a:r>
            <a:r>
              <a:rPr lang="sk-SK" altLang="cs-CZ" sz="2400" b="1" dirty="0" smtClean="0">
                <a:cs typeface="Calibri" panose="020F0502020204030204" pitchFamily="34" charset="0"/>
              </a:rPr>
              <a:t> </a:t>
            </a:r>
            <a:r>
              <a:rPr lang="sk-SK" altLang="cs-CZ" sz="2400" b="1" dirty="0" err="1" smtClean="0">
                <a:cs typeface="Calibri" panose="020F0502020204030204" pitchFamily="34" charset="0"/>
              </a:rPr>
              <a:t>uhlovodíky</a:t>
            </a:r>
            <a:r>
              <a:rPr lang="sk-SK" altLang="cs-CZ" sz="2400" b="1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smtClean="0">
                <a:cs typeface="Calibri" panose="020F0502020204030204" pitchFamily="34" charset="0"/>
              </a:rPr>
              <a:t>(platí </a:t>
            </a:r>
            <a:r>
              <a:rPr lang="sk-SK" altLang="cs-CZ" sz="2400" dirty="0" err="1">
                <a:cs typeface="Calibri" panose="020F0502020204030204" pitchFamily="34" charset="0"/>
              </a:rPr>
              <a:t>Markovnikovo</a:t>
            </a:r>
            <a:r>
              <a:rPr lang="sk-SK" altLang="cs-CZ" sz="2400" dirty="0">
                <a:cs typeface="Calibri" panose="020F0502020204030204" pitchFamily="34" charset="0"/>
              </a:rPr>
              <a:t> pravidlo</a:t>
            </a:r>
            <a:r>
              <a:rPr lang="sk-SK" altLang="cs-CZ" sz="2400" dirty="0" smtClean="0">
                <a:cs typeface="Calibri" panose="020F0502020204030204" pitchFamily="34" charset="0"/>
              </a:rPr>
              <a:t>):</a:t>
            </a:r>
          </a:p>
          <a:p>
            <a:pPr marL="45720" indent="0" algn="just">
              <a:buNone/>
            </a:pPr>
            <a:r>
              <a:rPr lang="sk-SK" altLang="cs-CZ" sz="2400" dirty="0" smtClean="0">
                <a:cs typeface="Calibri" panose="020F0502020204030204" pitchFamily="34" charset="0"/>
              </a:rPr>
              <a:t>   AE: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propen</a:t>
            </a:r>
            <a:r>
              <a:rPr lang="sk-SK" altLang="cs-CZ" sz="2400" dirty="0" smtClean="0">
                <a:cs typeface="Calibri" panose="020F0502020204030204" pitchFamily="34" charset="0"/>
              </a:rPr>
              <a:t> + chlorovodík → 2-chlorpropan </a:t>
            </a:r>
          </a:p>
          <a:p>
            <a:pPr algn="just"/>
            <a:endParaRPr lang="sk-SK" altLang="cs-CZ" sz="2400" dirty="0">
              <a:cs typeface="Calibri" panose="020F0502020204030204" pitchFamily="34" charset="0"/>
            </a:endParaRPr>
          </a:p>
          <a:p>
            <a:pPr algn="just"/>
            <a:endParaRPr lang="sk-SK" altLang="cs-CZ" sz="2400" dirty="0">
              <a:cs typeface="Calibri" panose="020F0502020204030204" pitchFamily="34" charset="0"/>
            </a:endParaRPr>
          </a:p>
          <a:p>
            <a:pPr algn="just"/>
            <a:endParaRPr lang="sk-SK" altLang="cs-CZ" sz="2400" dirty="0" smtClean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769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31489" y="5715000"/>
            <a:ext cx="6512511" cy="1143000"/>
          </a:xfrm>
        </p:spPr>
        <p:txBody>
          <a:bodyPr/>
          <a:lstStyle/>
          <a:p>
            <a:r>
              <a:rPr lang="sk-SK" altLang="cs-CZ" dirty="0" smtClean="0"/>
              <a:t>Reaktivita</a:t>
            </a:r>
            <a:endParaRPr lang="sk-SK" altLang="cs-CZ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476672"/>
            <a:ext cx="8424936" cy="38862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sk-SK" altLang="cs-CZ" sz="2400" dirty="0" smtClean="0">
                <a:cs typeface="Calibri" panose="020F0502020204030204" pitchFamily="34" charset="0"/>
              </a:rPr>
              <a:t>Je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určena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>
                <a:cs typeface="Calibri" panose="020F0502020204030204" pitchFamily="34" charset="0"/>
              </a:rPr>
              <a:t>polaritou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vazby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>
                <a:cs typeface="Calibri" panose="020F0502020204030204" pitchFamily="34" charset="0"/>
              </a:rPr>
              <a:t>C – X</a:t>
            </a:r>
          </a:p>
          <a:p>
            <a:pPr algn="just"/>
            <a:r>
              <a:rPr lang="sk-SK" altLang="cs-CZ" sz="2400" dirty="0">
                <a:cs typeface="Calibri" panose="020F0502020204030204" pitchFamily="34" charset="0"/>
              </a:rPr>
              <a:t> Obvykle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dochází</a:t>
            </a:r>
            <a:r>
              <a:rPr lang="sk-SK" altLang="cs-CZ" sz="2400" dirty="0" smtClean="0">
                <a:cs typeface="Calibri" panose="020F0502020204030204" pitchFamily="34" charset="0"/>
              </a:rPr>
              <a:t> k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heterolýze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vazby</a:t>
            </a:r>
            <a:r>
              <a:rPr lang="sk-SK" altLang="cs-CZ" sz="2400" dirty="0" smtClean="0">
                <a:cs typeface="Calibri" panose="020F0502020204030204" pitchFamily="34" charset="0"/>
              </a:rPr>
              <a:t> C – X </a:t>
            </a:r>
            <a:endParaRPr lang="sk-SK" altLang="cs-CZ" sz="2400" dirty="0">
              <a:cs typeface="Calibri" panose="020F0502020204030204" pitchFamily="34" charset="0"/>
            </a:endParaRPr>
          </a:p>
          <a:p>
            <a:pPr algn="just"/>
            <a:r>
              <a:rPr lang="sk-SK" altLang="cs-CZ" sz="2400" dirty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Pokud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se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halogen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naváže</a:t>
            </a:r>
            <a:r>
              <a:rPr lang="sk-SK" altLang="cs-CZ" sz="2400" dirty="0" smtClean="0">
                <a:cs typeface="Calibri" panose="020F0502020204030204" pitchFamily="34" charset="0"/>
              </a:rPr>
              <a:t> na </a:t>
            </a:r>
            <a:r>
              <a:rPr lang="sk-SK" altLang="cs-CZ" sz="2400" dirty="0">
                <a:cs typeface="Calibri" panose="020F0502020204030204" pitchFamily="34" charset="0"/>
              </a:rPr>
              <a:t>uhlíkový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zbytek</a:t>
            </a:r>
            <a:r>
              <a:rPr lang="sk-SK" altLang="cs-CZ" sz="2400" dirty="0" smtClean="0">
                <a:cs typeface="Calibri" panose="020F0502020204030204" pitchFamily="34" charset="0"/>
              </a:rPr>
              <a:t>,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dochází</a:t>
            </a:r>
            <a:r>
              <a:rPr lang="sk-SK" altLang="cs-CZ" sz="2400" dirty="0" smtClean="0">
                <a:cs typeface="Calibri" panose="020F0502020204030204" pitchFamily="34" charset="0"/>
              </a:rPr>
              <a:t> k zápornému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indikčnímu</a:t>
            </a:r>
            <a:r>
              <a:rPr lang="sk-SK" altLang="cs-CZ" sz="2400" dirty="0" smtClean="0">
                <a:cs typeface="Calibri" panose="020F0502020204030204" pitchFamily="34" charset="0"/>
              </a:rPr>
              <a:t> efektu </a:t>
            </a:r>
            <a:r>
              <a:rPr lang="sk-SK" altLang="cs-CZ" sz="2400" b="1" i="1" dirty="0" smtClean="0">
                <a:cs typeface="Consolas" panose="020B0609020204030204" pitchFamily="49" charset="0"/>
              </a:rPr>
              <a:t>–I</a:t>
            </a:r>
            <a:r>
              <a:rPr lang="sk-SK" altLang="cs-CZ" sz="2400" dirty="0" smtClean="0">
                <a:cs typeface="Calibri" panose="020F0502020204030204" pitchFamily="34" charset="0"/>
              </a:rPr>
              <a:t>(posun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elektronové</a:t>
            </a:r>
            <a:r>
              <a:rPr lang="sk-SK" altLang="cs-CZ" sz="2400" dirty="0" smtClean="0">
                <a:cs typeface="Calibri" panose="020F0502020204030204" pitchFamily="34" charset="0"/>
              </a:rPr>
              <a:t> hustoty ∂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vazby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působením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elektronegativnějšího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substituentu</a:t>
            </a:r>
            <a:r>
              <a:rPr lang="sk-SK" altLang="cs-CZ" sz="2400" dirty="0" smtClean="0">
                <a:cs typeface="Calibri" panose="020F0502020204030204" pitchFamily="34" charset="0"/>
              </a:rPr>
              <a:t>)</a:t>
            </a:r>
          </a:p>
          <a:p>
            <a:pPr marL="45720" indent="0" algn="just">
              <a:buNone/>
            </a:pPr>
            <a:r>
              <a:rPr lang="sk-SK" altLang="cs-CZ" sz="2400" b="1" i="1" dirty="0" smtClean="0">
                <a:cs typeface="Consolas" panose="020B0609020204030204" pitchFamily="49" charset="0"/>
              </a:rPr>
              <a:t> </a:t>
            </a:r>
            <a:r>
              <a:rPr lang="sk-SK" altLang="cs-CZ" sz="2400" dirty="0" smtClean="0">
                <a:cs typeface="Calibri" panose="020F0502020204030204" pitchFamily="34" charset="0"/>
              </a:rPr>
              <a:t>C-C-C</a:t>
            </a:r>
            <a:r>
              <a:rPr lang="el-GR" altLang="cs-CZ" sz="2400" baseline="30000" dirty="0">
                <a:cs typeface="Calibri" panose="020F0502020204030204" pitchFamily="34" charset="0"/>
              </a:rPr>
              <a:t> </a:t>
            </a:r>
            <a:r>
              <a:rPr lang="el-GR" altLang="cs-CZ" sz="2400" baseline="30000" dirty="0" smtClean="0">
                <a:cs typeface="Calibri" panose="020F0502020204030204" pitchFamily="34" charset="0"/>
              </a:rPr>
              <a:t>δ­</a:t>
            </a:r>
            <a:r>
              <a:rPr lang="cs-CZ" altLang="cs-CZ" sz="2400" baseline="30000" dirty="0" smtClean="0">
                <a:cs typeface="Calibri" panose="020F0502020204030204" pitchFamily="34" charset="0"/>
              </a:rPr>
              <a:t>2</a:t>
            </a:r>
            <a:r>
              <a:rPr lang="cs-CZ" altLang="cs-CZ" sz="2400" baseline="82000" dirty="0" smtClean="0">
                <a:cs typeface="Calibri" panose="020F0502020204030204" pitchFamily="34" charset="0"/>
              </a:rPr>
              <a:t>+</a:t>
            </a:r>
            <a:r>
              <a:rPr lang="sk-SK" altLang="cs-CZ" sz="2400" dirty="0" smtClean="0">
                <a:cs typeface="Calibri" panose="020F0502020204030204" pitchFamily="34" charset="0"/>
              </a:rPr>
              <a:t>-C</a:t>
            </a:r>
            <a:r>
              <a:rPr lang="el-GR" altLang="cs-CZ" sz="2400" baseline="30000" dirty="0" smtClean="0">
                <a:cs typeface="Calibri" panose="020F0502020204030204" pitchFamily="34" charset="0"/>
              </a:rPr>
              <a:t> </a:t>
            </a:r>
            <a:r>
              <a:rPr lang="el-GR" altLang="cs-CZ" sz="2400" baseline="30000" dirty="0">
                <a:cs typeface="Calibri" panose="020F0502020204030204" pitchFamily="34" charset="0"/>
              </a:rPr>
              <a:t>δ­</a:t>
            </a:r>
            <a:r>
              <a:rPr lang="cs-CZ" altLang="cs-CZ" sz="2400" baseline="30000" dirty="0" smtClean="0">
                <a:cs typeface="Calibri" panose="020F0502020204030204" pitchFamily="34" charset="0"/>
              </a:rPr>
              <a:t>1</a:t>
            </a:r>
            <a:r>
              <a:rPr lang="cs-CZ" altLang="cs-CZ" sz="2400" baseline="82000" dirty="0" smtClean="0">
                <a:cs typeface="Calibri" panose="020F0502020204030204" pitchFamily="34" charset="0"/>
              </a:rPr>
              <a:t>+</a:t>
            </a:r>
            <a:r>
              <a:rPr lang="sk-SK" altLang="cs-CZ" sz="2400" dirty="0" smtClean="0">
                <a:cs typeface="Calibri" panose="020F0502020204030204" pitchFamily="34" charset="0"/>
              </a:rPr>
              <a:t>-C</a:t>
            </a:r>
            <a:r>
              <a:rPr lang="el-GR" altLang="cs-CZ" sz="2400" baseline="30000" dirty="0">
                <a:cs typeface="Calibri" panose="020F0502020204030204" pitchFamily="34" charset="0"/>
              </a:rPr>
              <a:t> </a:t>
            </a:r>
            <a:r>
              <a:rPr lang="el-GR" altLang="cs-CZ" sz="2400" baseline="30000" dirty="0" smtClean="0">
                <a:cs typeface="Calibri" panose="020F0502020204030204" pitchFamily="34" charset="0"/>
              </a:rPr>
              <a:t>δ­</a:t>
            </a:r>
            <a:r>
              <a:rPr lang="cs-CZ" altLang="cs-CZ" sz="2400" baseline="30000" dirty="0" smtClean="0">
                <a:cs typeface="Calibri" panose="020F0502020204030204" pitchFamily="34" charset="0"/>
              </a:rPr>
              <a:t>1-</a:t>
            </a:r>
            <a:r>
              <a:rPr lang="sk-SK" altLang="cs-CZ" sz="2400" dirty="0" smtClean="0">
                <a:cs typeface="Calibri" panose="020F0502020204030204" pitchFamily="34" charset="0"/>
              </a:rPr>
              <a:t>-X­</a:t>
            </a:r>
            <a:r>
              <a:rPr lang="el-GR" altLang="cs-CZ" sz="2400" baseline="30000" dirty="0">
                <a:cs typeface="Calibri" panose="020F0502020204030204" pitchFamily="34" charset="0"/>
              </a:rPr>
              <a:t> δ</a:t>
            </a:r>
            <a:r>
              <a:rPr lang="el-GR" altLang="cs-CZ" sz="2400" baseline="72000" dirty="0" smtClean="0">
                <a:cs typeface="Calibri" panose="020F0502020204030204" pitchFamily="34" charset="0"/>
              </a:rPr>
              <a:t>­</a:t>
            </a:r>
            <a:r>
              <a:rPr lang="cs-CZ" altLang="cs-CZ" sz="2400" baseline="72000" dirty="0" smtClean="0">
                <a:cs typeface="Calibri" panose="020F0502020204030204" pitchFamily="34" charset="0"/>
              </a:rPr>
              <a:t>-</a:t>
            </a:r>
            <a:r>
              <a:rPr lang="cs-CZ" altLang="cs-CZ" sz="2400" baseline="30000" dirty="0" smtClean="0">
                <a:cs typeface="Calibri" panose="020F0502020204030204" pitchFamily="34" charset="0"/>
              </a:rPr>
              <a:t>     </a:t>
            </a:r>
            <a:r>
              <a:rPr lang="el-GR" altLang="cs-CZ" sz="2400" b="1" i="1" dirty="0" smtClean="0">
                <a:cs typeface="Consolas" panose="020B0609020204030204" pitchFamily="49" charset="0"/>
              </a:rPr>
              <a:t>δ­</a:t>
            </a:r>
            <a:r>
              <a:rPr lang="cs-CZ" altLang="cs-CZ" sz="2400" b="1" i="1" dirty="0" smtClean="0">
                <a:cs typeface="Consolas" panose="020B0609020204030204" pitchFamily="49" charset="0"/>
              </a:rPr>
              <a:t>-&gt;&gt;</a:t>
            </a:r>
            <a:r>
              <a:rPr lang="el-GR" altLang="cs-CZ" sz="2400" b="1" i="1" dirty="0" smtClean="0">
                <a:cs typeface="Consolas" panose="020B0609020204030204" pitchFamily="49" charset="0"/>
              </a:rPr>
              <a:t>δ­</a:t>
            </a:r>
            <a:r>
              <a:rPr lang="cs-CZ" altLang="cs-CZ" sz="2400" b="1" i="1" baseline="-25000" dirty="0" smtClean="0">
                <a:cs typeface="Consolas" panose="020B0609020204030204" pitchFamily="49" charset="0"/>
              </a:rPr>
              <a:t>1</a:t>
            </a:r>
            <a:r>
              <a:rPr lang="cs-CZ" altLang="cs-CZ" sz="2400" b="1" i="1" baseline="82000" dirty="0" smtClean="0">
                <a:cs typeface="Consolas" panose="020B0609020204030204" pitchFamily="49" charset="0"/>
              </a:rPr>
              <a:t>-</a:t>
            </a:r>
            <a:r>
              <a:rPr lang="cs-CZ" altLang="cs-CZ" sz="2400" b="1" i="1" dirty="0" smtClean="0">
                <a:cs typeface="Consolas" panose="020B0609020204030204" pitchFamily="49" charset="0"/>
              </a:rPr>
              <a:t>, </a:t>
            </a:r>
            <a:r>
              <a:rPr lang="el-GR" altLang="cs-CZ" sz="2400" b="1" i="1" dirty="0" smtClean="0">
                <a:cs typeface="Consolas" panose="020B0609020204030204" pitchFamily="49" charset="0"/>
              </a:rPr>
              <a:t>δ­</a:t>
            </a:r>
            <a:r>
              <a:rPr lang="cs-CZ" altLang="cs-CZ" sz="2400" b="1" i="1" dirty="0" smtClean="0">
                <a:cs typeface="Consolas" panose="020B0609020204030204" pitchFamily="49" charset="0"/>
              </a:rPr>
              <a:t>1</a:t>
            </a:r>
            <a:r>
              <a:rPr lang="cs-CZ" altLang="cs-CZ" sz="2400" b="1" i="1" baseline="80000" dirty="0" smtClean="0">
                <a:cs typeface="Consolas" panose="020B0609020204030204" pitchFamily="49" charset="0"/>
              </a:rPr>
              <a:t>+</a:t>
            </a:r>
            <a:r>
              <a:rPr lang="cs-CZ" altLang="cs-CZ" sz="2400" b="1" i="1" dirty="0" smtClean="0">
                <a:cs typeface="Consolas" panose="020B0609020204030204" pitchFamily="49" charset="0"/>
              </a:rPr>
              <a:t> &gt; </a:t>
            </a:r>
            <a:r>
              <a:rPr lang="el-GR" altLang="cs-CZ" sz="2400" b="1" i="1" dirty="0" smtClean="0">
                <a:cs typeface="Consolas" panose="020B0609020204030204" pitchFamily="49" charset="0"/>
              </a:rPr>
              <a:t>δ­</a:t>
            </a:r>
            <a:r>
              <a:rPr lang="cs-CZ" altLang="cs-CZ" sz="2400" b="1" i="1" baseline="-25000" dirty="0" smtClean="0">
                <a:cs typeface="Consolas" panose="020B0609020204030204" pitchFamily="49" charset="0"/>
              </a:rPr>
              <a:t>2</a:t>
            </a:r>
            <a:r>
              <a:rPr lang="cs-CZ" altLang="cs-CZ" sz="2400" b="1" i="1" baseline="80000" dirty="0" smtClean="0">
                <a:cs typeface="Consolas" panose="020B0609020204030204" pitchFamily="49" charset="0"/>
              </a:rPr>
              <a:t>+</a:t>
            </a:r>
            <a:r>
              <a:rPr lang="cs-CZ" altLang="cs-CZ" sz="2400" b="1" i="1" dirty="0" smtClean="0">
                <a:cs typeface="Consolas" panose="020B0609020204030204" pitchFamily="49" charset="0"/>
              </a:rPr>
              <a:t> </a:t>
            </a:r>
            <a:endParaRPr lang="sk-SK" altLang="cs-CZ" sz="2400" b="1" i="1" dirty="0" smtClean="0">
              <a:cs typeface="Consolas" panose="020B0609020204030204" pitchFamily="49" charset="0"/>
            </a:endParaRPr>
          </a:p>
          <a:p>
            <a:pPr algn="just"/>
            <a:r>
              <a:rPr lang="sk-SK" altLang="cs-CZ" sz="2400" dirty="0" err="1" smtClean="0">
                <a:cs typeface="Calibri" panose="020F0502020204030204" pitchFamily="34" charset="0"/>
              </a:rPr>
              <a:t>Pokud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se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atom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halogenu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váže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>
                <a:cs typeface="Calibri" panose="020F0502020204030204" pitchFamily="34" charset="0"/>
              </a:rPr>
              <a:t>na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atom</a:t>
            </a:r>
            <a:r>
              <a:rPr lang="sk-SK" altLang="cs-CZ" sz="2400" dirty="0" smtClean="0">
                <a:cs typeface="Calibri" panose="020F0502020204030204" pitchFamily="34" charset="0"/>
              </a:rPr>
              <a:t> uhlíku,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ze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kterého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vychází</a:t>
            </a:r>
            <a:r>
              <a:rPr lang="sk-SK" altLang="cs-CZ" sz="2400" dirty="0" smtClean="0">
                <a:cs typeface="Calibri" panose="020F0502020204030204" pitchFamily="34" charset="0"/>
              </a:rPr>
              <a:t> dvojná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vazba</a:t>
            </a:r>
            <a:r>
              <a:rPr lang="sk-SK" altLang="cs-CZ" sz="2400" dirty="0">
                <a:cs typeface="Calibri" panose="020F0502020204030204" pitchFamily="34" charset="0"/>
              </a:rPr>
              <a:t>, vzniká </a:t>
            </a:r>
            <a:r>
              <a:rPr lang="sk-SK" altLang="cs-CZ" sz="2400" dirty="0" smtClean="0">
                <a:cs typeface="Calibri" panose="020F0502020204030204" pitchFamily="34" charset="0"/>
              </a:rPr>
              <a:t>kladný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mezomerní</a:t>
            </a:r>
            <a:r>
              <a:rPr lang="sk-SK" altLang="cs-CZ" sz="2400" dirty="0" smtClean="0">
                <a:cs typeface="Calibri" panose="020F0502020204030204" pitchFamily="34" charset="0"/>
              </a:rPr>
              <a:t> efekt </a:t>
            </a:r>
            <a:r>
              <a:rPr lang="sk-SK" altLang="cs-CZ" sz="2400" b="1" i="1" dirty="0" smtClean="0">
                <a:cs typeface="Calibri" panose="020F0502020204030204" pitchFamily="34" charset="0"/>
              </a:rPr>
              <a:t>+M</a:t>
            </a:r>
            <a:r>
              <a:rPr lang="sk-SK" altLang="cs-CZ" sz="2400" i="1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smtClean="0">
                <a:cs typeface="Calibri" panose="020F0502020204030204" pitchFamily="34" charset="0"/>
              </a:rPr>
              <a:t>(</a:t>
            </a:r>
            <a:r>
              <a:rPr lang="sk-SK" altLang="cs-CZ" sz="2400" dirty="0">
                <a:cs typeface="Calibri" panose="020F0502020204030204" pitchFamily="34" charset="0"/>
              </a:rPr>
              <a:t>posun </a:t>
            </a:r>
            <a:r>
              <a:rPr lang="sk-SK" altLang="cs-CZ" sz="2400" dirty="0" err="1">
                <a:cs typeface="Calibri" panose="020F0502020204030204" pitchFamily="34" charset="0"/>
              </a:rPr>
              <a:t>elektronové</a:t>
            </a:r>
            <a:r>
              <a:rPr lang="sk-SK" altLang="cs-CZ" sz="2400" dirty="0">
                <a:cs typeface="Calibri" panose="020F0502020204030204" pitchFamily="34" charset="0"/>
              </a:rPr>
              <a:t> hustoty </a:t>
            </a:r>
            <a:r>
              <a:rPr lang="el-GR" altLang="cs-CZ" sz="2400" dirty="0">
                <a:cs typeface="Calibri" panose="020F0502020204030204" pitchFamily="34" charset="0"/>
              </a:rPr>
              <a:t>π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>
                <a:cs typeface="Calibri" panose="020F0502020204030204" pitchFamily="34" charset="0"/>
              </a:rPr>
              <a:t>vazby</a:t>
            </a:r>
            <a:r>
              <a:rPr lang="sk-SK" altLang="cs-CZ" sz="2400" dirty="0">
                <a:cs typeface="Calibri" panose="020F0502020204030204" pitchFamily="34" charset="0"/>
              </a:rPr>
              <a:t> </a:t>
            </a:r>
            <a:r>
              <a:rPr lang="sk-SK" altLang="cs-CZ" sz="2400" dirty="0" err="1">
                <a:cs typeface="Calibri" panose="020F0502020204030204" pitchFamily="34" charset="0"/>
              </a:rPr>
              <a:t>působením</a:t>
            </a:r>
            <a:r>
              <a:rPr lang="sk-SK" altLang="cs-CZ" sz="2400" dirty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substituentu</a:t>
            </a:r>
            <a:r>
              <a:rPr lang="sk-SK" altLang="cs-CZ" sz="2400" dirty="0" smtClean="0">
                <a:cs typeface="Calibri" panose="020F0502020204030204" pitchFamily="34" charset="0"/>
              </a:rPr>
              <a:t>,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který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se</a:t>
            </a:r>
            <a:r>
              <a:rPr lang="sk-SK" altLang="cs-CZ" sz="2400" dirty="0" smtClean="0">
                <a:cs typeface="Calibri" panose="020F0502020204030204" pitchFamily="34" charset="0"/>
              </a:rPr>
              <a:t> zapojuje do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konjugace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vazby</a:t>
            </a:r>
            <a:r>
              <a:rPr lang="sk-SK" altLang="cs-CZ" sz="2400" dirty="0" smtClean="0">
                <a:cs typeface="Calibri" panose="020F0502020204030204" pitchFamily="34" charset="0"/>
              </a:rPr>
              <a:t>, vede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ke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zpevnění</a:t>
            </a: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vazby</a:t>
            </a:r>
            <a:r>
              <a:rPr lang="sk-SK" altLang="cs-CZ" sz="2400" dirty="0" smtClean="0">
                <a:cs typeface="Calibri" panose="020F0502020204030204" pitchFamily="34" charset="0"/>
              </a:rPr>
              <a:t> C-X)</a:t>
            </a:r>
            <a:endParaRPr lang="sk-SK" altLang="cs-CZ" sz="2400" dirty="0">
              <a:cs typeface="Calibri" panose="020F0502020204030204" pitchFamily="34" charset="0"/>
            </a:endParaRPr>
          </a:p>
          <a:p>
            <a:pPr marL="45720" indent="0" algn="just">
              <a:buNone/>
            </a:pPr>
            <a:r>
              <a:rPr lang="sk-SK" altLang="cs-CZ" sz="2400" dirty="0" smtClean="0">
                <a:cs typeface="Calibri" panose="020F0502020204030204" pitchFamily="34" charset="0"/>
              </a:rPr>
              <a:t> </a:t>
            </a:r>
            <a:r>
              <a:rPr lang="sk-SK" altLang="cs-CZ" sz="2400" dirty="0" err="1" smtClean="0">
                <a:cs typeface="Calibri" panose="020F0502020204030204" pitchFamily="34" charset="0"/>
              </a:rPr>
              <a:t>př</a:t>
            </a:r>
            <a:r>
              <a:rPr lang="sk-SK" altLang="cs-CZ" sz="2400" dirty="0" smtClean="0">
                <a:cs typeface="Calibri" panose="020F0502020204030204" pitchFamily="34" charset="0"/>
              </a:rPr>
              <a:t>.  CH</a:t>
            </a:r>
            <a:r>
              <a:rPr lang="sk-SK" altLang="cs-CZ" sz="2400" baseline="-25000" dirty="0" smtClean="0">
                <a:cs typeface="Calibri" panose="020F0502020204030204" pitchFamily="34" charset="0"/>
              </a:rPr>
              <a:t>2</a:t>
            </a:r>
            <a:r>
              <a:rPr lang="sk-SK" altLang="cs-CZ" sz="2400" dirty="0" smtClean="0">
                <a:cs typeface="Calibri" panose="020F0502020204030204" pitchFamily="34" charset="0"/>
              </a:rPr>
              <a:t>=CH-Cl</a:t>
            </a:r>
            <a:endParaRPr lang="sk-SK" altLang="cs-CZ" sz="24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543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5589240"/>
            <a:ext cx="6512511" cy="1143000"/>
          </a:xfrm>
        </p:spPr>
        <p:txBody>
          <a:bodyPr/>
          <a:lstStyle/>
          <a:p>
            <a:r>
              <a:rPr lang="sk-SK" altLang="cs-CZ" dirty="0" err="1" smtClean="0"/>
              <a:t>Fyzikální</a:t>
            </a:r>
            <a:r>
              <a:rPr lang="sk-SK" altLang="cs-CZ" dirty="0" smtClean="0"/>
              <a:t> </a:t>
            </a:r>
            <a:r>
              <a:rPr lang="sk-SK" altLang="cs-CZ" dirty="0"/>
              <a:t>vlastnosti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692696"/>
            <a:ext cx="8229600" cy="3886200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sz="2400" dirty="0" smtClean="0"/>
              <a:t>Navázání </a:t>
            </a:r>
            <a:r>
              <a:rPr lang="en-US" altLang="cs-CZ" sz="2400" dirty="0" err="1" smtClean="0"/>
              <a:t>halog</a:t>
            </a:r>
            <a:r>
              <a:rPr lang="sk-SK" altLang="cs-CZ" sz="2400" dirty="0" smtClean="0"/>
              <a:t>e</a:t>
            </a:r>
            <a:r>
              <a:rPr lang="en-US" altLang="cs-CZ" sz="2400" dirty="0" smtClean="0"/>
              <a:t>nu </a:t>
            </a:r>
            <a:r>
              <a:rPr lang="en-US" altLang="cs-CZ" sz="2400" dirty="0" err="1" smtClean="0"/>
              <a:t>výrazn</a:t>
            </a:r>
            <a:r>
              <a:rPr lang="cs-CZ" altLang="cs-CZ" sz="2400" dirty="0" smtClean="0"/>
              <a:t>ě</a:t>
            </a:r>
            <a:r>
              <a:rPr lang="en-US" altLang="cs-CZ" sz="2400" dirty="0" smtClean="0"/>
              <a:t> </a:t>
            </a:r>
            <a:r>
              <a:rPr lang="en-US" altLang="cs-CZ" sz="2400" dirty="0" err="1" smtClean="0"/>
              <a:t>zvyšuje</a:t>
            </a:r>
            <a:r>
              <a:rPr lang="cs-CZ" altLang="cs-CZ" sz="2400" dirty="0" smtClean="0"/>
              <a:t>:</a:t>
            </a:r>
          </a:p>
          <a:p>
            <a:pPr marL="365760" lvl="1" indent="0" algn="just">
              <a:lnSpc>
                <a:spcPct val="80000"/>
              </a:lnSpc>
              <a:buNone/>
            </a:pPr>
            <a:r>
              <a:rPr lang="cs-CZ" altLang="cs-CZ" sz="2400" dirty="0" smtClean="0"/>
              <a:t>*</a:t>
            </a:r>
            <a:r>
              <a:rPr lang="en-US" altLang="cs-CZ" sz="2400" dirty="0" err="1" smtClean="0"/>
              <a:t>molárn</a:t>
            </a:r>
            <a:r>
              <a:rPr lang="sk-SK" altLang="cs-CZ" sz="2400" dirty="0" smtClean="0"/>
              <a:t>í</a:t>
            </a:r>
            <a:r>
              <a:rPr lang="en-US" altLang="cs-CZ" sz="2400" dirty="0" smtClean="0"/>
              <a:t> </a:t>
            </a:r>
            <a:r>
              <a:rPr lang="en-US" altLang="cs-CZ" sz="2400" dirty="0" err="1" smtClean="0"/>
              <a:t>hmotnos</a:t>
            </a:r>
            <a:r>
              <a:rPr lang="sk-SK" altLang="cs-CZ" sz="2400" dirty="0" smtClean="0"/>
              <a:t>t </a:t>
            </a:r>
            <a:r>
              <a:rPr lang="sk-SK" altLang="cs-CZ" sz="2400" dirty="0" err="1" smtClean="0"/>
              <a:t>sloučeniny</a:t>
            </a:r>
            <a:endParaRPr lang="en-US" altLang="cs-CZ" sz="2400" dirty="0"/>
          </a:p>
          <a:p>
            <a:pPr marL="365760" lvl="1" indent="0" algn="just">
              <a:lnSpc>
                <a:spcPct val="80000"/>
              </a:lnSpc>
              <a:buNone/>
            </a:pPr>
            <a:r>
              <a:rPr lang="cs-CZ" altLang="cs-CZ" sz="2400" dirty="0" smtClean="0"/>
              <a:t>*</a:t>
            </a:r>
            <a:r>
              <a:rPr lang="en-US" altLang="cs-CZ" sz="2400" dirty="0" err="1" smtClean="0"/>
              <a:t>hustot</a:t>
            </a:r>
            <a:r>
              <a:rPr lang="cs-CZ" altLang="cs-CZ" sz="2400" dirty="0" smtClean="0"/>
              <a:t>u </a:t>
            </a:r>
            <a:r>
              <a:rPr lang="cs-CZ" altLang="cs-CZ" sz="2400" dirty="0" err="1" smtClean="0"/>
              <a:t>součeniny</a:t>
            </a:r>
            <a:endParaRPr lang="cs-CZ" altLang="cs-CZ" sz="2400" dirty="0"/>
          </a:p>
          <a:p>
            <a:pPr marL="365760" lvl="1" indent="0" algn="just">
              <a:lnSpc>
                <a:spcPct val="80000"/>
              </a:lnSpc>
              <a:buNone/>
            </a:pPr>
            <a:r>
              <a:rPr lang="cs-CZ" altLang="cs-CZ" sz="2400" dirty="0" smtClean="0"/>
              <a:t>*</a:t>
            </a:r>
            <a:r>
              <a:rPr lang="en-US" altLang="cs-CZ" sz="2400" dirty="0" err="1" smtClean="0"/>
              <a:t>zvýšen</a:t>
            </a:r>
            <a:r>
              <a:rPr lang="sk-SK" altLang="cs-CZ" sz="2400" dirty="0" smtClean="0"/>
              <a:t>í</a:t>
            </a:r>
            <a:r>
              <a:rPr lang="en-US" altLang="cs-CZ" sz="2400" dirty="0" smtClean="0"/>
              <a:t> </a:t>
            </a:r>
            <a:r>
              <a:rPr lang="en-US" altLang="cs-CZ" sz="2400" dirty="0" err="1"/>
              <a:t>bodu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varu</a:t>
            </a:r>
            <a:r>
              <a:rPr lang="en-US" altLang="cs-CZ" sz="2400" dirty="0"/>
              <a:t> </a:t>
            </a:r>
            <a:r>
              <a:rPr lang="en-US" altLang="cs-CZ" sz="2400" dirty="0" err="1" smtClean="0"/>
              <a:t>vzh</a:t>
            </a:r>
            <a:r>
              <a:rPr lang="cs-CZ" altLang="cs-CZ" sz="2400" dirty="0" smtClean="0"/>
              <a:t>ledem</a:t>
            </a:r>
            <a:r>
              <a:rPr lang="en-US" altLang="cs-CZ" sz="2400" dirty="0" smtClean="0"/>
              <a:t> </a:t>
            </a:r>
            <a:r>
              <a:rPr lang="en-US" altLang="cs-CZ" sz="2400" dirty="0"/>
              <a:t>k </a:t>
            </a:r>
            <a:r>
              <a:rPr lang="cs-CZ" altLang="cs-CZ" sz="2400" dirty="0" smtClean="0"/>
              <a:t>uhlovodíku (nejnižší jsou poměrně těkavé)</a:t>
            </a:r>
            <a:endParaRPr lang="en-US" altLang="cs-CZ" sz="2400" dirty="0" smtClean="0"/>
          </a:p>
          <a:p>
            <a:pPr algn="just">
              <a:lnSpc>
                <a:spcPct val="80000"/>
              </a:lnSpc>
            </a:pPr>
            <a:r>
              <a:rPr lang="sk-SK" altLang="cs-CZ" sz="2400" dirty="0" err="1" smtClean="0"/>
              <a:t>Těkavé</a:t>
            </a:r>
            <a:r>
              <a:rPr lang="sk-SK" altLang="cs-CZ" sz="2400" dirty="0" smtClean="0"/>
              <a:t> v </a:t>
            </a:r>
            <a:r>
              <a:rPr lang="sk-SK" altLang="cs-CZ" sz="2400" dirty="0" err="1" smtClean="0"/>
              <a:t>kapalném</a:t>
            </a:r>
            <a:r>
              <a:rPr lang="sk-SK" altLang="cs-CZ" sz="2400" dirty="0" smtClean="0"/>
              <a:t> stavu</a:t>
            </a:r>
          </a:p>
          <a:p>
            <a:pPr algn="just">
              <a:lnSpc>
                <a:spcPct val="80000"/>
              </a:lnSpc>
            </a:pPr>
            <a:r>
              <a:rPr lang="cs-CZ" altLang="cs-CZ" sz="2400" dirty="0" smtClean="0"/>
              <a:t>Nízká hořlavost</a:t>
            </a:r>
            <a:r>
              <a:rPr lang="en-US" altLang="cs-CZ" sz="2400" dirty="0" smtClean="0"/>
              <a:t>(</a:t>
            </a:r>
            <a:r>
              <a:rPr lang="en-US" altLang="cs-CZ" sz="2400" dirty="0" err="1" smtClean="0"/>
              <a:t>halog</a:t>
            </a:r>
            <a:r>
              <a:rPr lang="cs-CZ" altLang="cs-CZ" sz="2400" dirty="0" smtClean="0"/>
              <a:t>e</a:t>
            </a:r>
            <a:r>
              <a:rPr lang="en-US" altLang="cs-CZ" sz="2400" dirty="0" err="1" smtClean="0"/>
              <a:t>ny</a:t>
            </a:r>
            <a:r>
              <a:rPr lang="en-US" altLang="cs-CZ" sz="2400" dirty="0" smtClean="0"/>
              <a:t> </a:t>
            </a:r>
            <a:r>
              <a:rPr lang="cs-CZ" altLang="cs-CZ" sz="2400" dirty="0" smtClean="0"/>
              <a:t>j</a:t>
            </a:r>
            <a:r>
              <a:rPr lang="en-US" altLang="cs-CZ" sz="2400" dirty="0" smtClean="0"/>
              <a:t>s</a:t>
            </a:r>
            <a:r>
              <a:rPr lang="cs-CZ" altLang="cs-CZ" sz="2400" dirty="0" smtClean="0"/>
              <a:t>ou</a:t>
            </a:r>
            <a:r>
              <a:rPr lang="en-US" altLang="cs-CZ" sz="2400" dirty="0" smtClean="0"/>
              <a:t> „</a:t>
            </a:r>
            <a:r>
              <a:rPr lang="cs-CZ" altLang="cs-CZ" sz="2400" i="1" dirty="0" smtClean="0"/>
              <a:t>samozhášivé“</a:t>
            </a:r>
            <a:r>
              <a:rPr lang="en-US" altLang="cs-CZ" sz="2400" dirty="0" smtClean="0"/>
              <a:t>)</a:t>
            </a:r>
            <a:endParaRPr lang="cs-CZ" altLang="cs-CZ" sz="2400" dirty="0"/>
          </a:p>
          <a:p>
            <a:pPr algn="just">
              <a:lnSpc>
                <a:spcPct val="80000"/>
              </a:lnSpc>
            </a:pPr>
            <a:r>
              <a:rPr lang="cs-CZ" altLang="cs-CZ" sz="2400" dirty="0" smtClean="0"/>
              <a:t>N</a:t>
            </a:r>
            <a:r>
              <a:rPr lang="en-US" altLang="cs-CZ" sz="2400" dirty="0" err="1" smtClean="0"/>
              <a:t>erozpustné</a:t>
            </a:r>
            <a:r>
              <a:rPr lang="en-US" altLang="cs-CZ" sz="2400" dirty="0" smtClean="0"/>
              <a:t> v</a:t>
            </a:r>
            <a:r>
              <a:rPr lang="sk-SK" altLang="cs-CZ" sz="2400" dirty="0" smtClean="0"/>
              <a:t>e</a:t>
            </a:r>
            <a:r>
              <a:rPr lang="en-US" altLang="cs-CZ" sz="2400" dirty="0" smtClean="0"/>
              <a:t> </a:t>
            </a:r>
            <a:r>
              <a:rPr lang="en-US" altLang="cs-CZ" sz="2400" dirty="0" err="1" smtClean="0"/>
              <a:t>vod</a:t>
            </a:r>
            <a:r>
              <a:rPr lang="cs-CZ" altLang="cs-CZ" sz="2400" dirty="0" smtClean="0"/>
              <a:t>ě, kapalné  dobře rozpouštějí </a:t>
            </a:r>
            <a:r>
              <a:rPr lang="cs-CZ" altLang="cs-CZ" sz="2400" dirty="0"/>
              <a:t>organické látky</a:t>
            </a:r>
          </a:p>
          <a:p>
            <a:pPr>
              <a:lnSpc>
                <a:spcPct val="80000"/>
              </a:lnSpc>
            </a:pPr>
            <a:endParaRPr lang="sk-SK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098990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9"/>
          <p:cNvSpPr>
            <a:spLocks noGrp="1" noChangeArrowheads="1"/>
          </p:cNvSpPr>
          <p:nvPr>
            <p:ph type="title"/>
          </p:nvPr>
        </p:nvSpPr>
        <p:spPr>
          <a:xfrm>
            <a:off x="1979712" y="4869160"/>
            <a:ext cx="6512511" cy="1143000"/>
          </a:xfrm>
          <a:noFill/>
        </p:spPr>
        <p:txBody>
          <a:bodyPr/>
          <a:lstStyle/>
          <a:p>
            <a:pPr eaLnBrk="1" hangingPunct="1"/>
            <a:r>
              <a:rPr lang="sk-SK" altLang="cs-CZ" sz="4000" dirty="0" err="1" smtClean="0"/>
              <a:t>Reakce</a:t>
            </a:r>
            <a:r>
              <a:rPr lang="sk-SK" altLang="cs-CZ" sz="4000" dirty="0" smtClean="0"/>
              <a:t> </a:t>
            </a:r>
            <a:r>
              <a:rPr lang="sk-SK" altLang="cs-CZ" sz="4000" dirty="0" err="1" smtClean="0"/>
              <a:t>halogenderivátů</a:t>
            </a:r>
            <a:r>
              <a:rPr lang="sk-SK" altLang="cs-CZ" sz="4000" dirty="0" smtClean="0"/>
              <a:t/>
            </a:r>
            <a:br>
              <a:rPr lang="sk-SK" altLang="cs-CZ" sz="4000" dirty="0" smtClean="0"/>
            </a:br>
            <a:r>
              <a:rPr lang="sk-SK" altLang="cs-CZ" sz="3200" dirty="0" err="1" smtClean="0"/>
              <a:t>nukeofilní</a:t>
            </a:r>
            <a:r>
              <a:rPr lang="sk-SK" altLang="cs-CZ" sz="3200" dirty="0" smtClean="0"/>
              <a:t> </a:t>
            </a:r>
            <a:r>
              <a:rPr lang="sk-SK" altLang="cs-CZ" sz="3200" dirty="0" err="1" smtClean="0"/>
              <a:t>substituce</a:t>
            </a:r>
            <a:r>
              <a:rPr lang="sk-SK" altLang="cs-CZ" sz="4000" dirty="0" smtClean="0"/>
              <a:t> </a:t>
            </a:r>
          </a:p>
        </p:txBody>
      </p:sp>
      <p:grpSp>
        <p:nvGrpSpPr>
          <p:cNvPr id="2" name="Skupina 1"/>
          <p:cNvGrpSpPr/>
          <p:nvPr/>
        </p:nvGrpSpPr>
        <p:grpSpPr>
          <a:xfrm>
            <a:off x="827584" y="1124744"/>
            <a:ext cx="6192688" cy="3060551"/>
            <a:chOff x="827584" y="1124744"/>
            <a:chExt cx="6192688" cy="3060551"/>
          </a:xfrm>
        </p:grpSpPr>
        <p:pic>
          <p:nvPicPr>
            <p:cNvPr id="9219" name="Picture 8"/>
            <p:cNvPicPr>
              <a:picLocks noGrp="1" noChangeAspect="1" noChangeArrowheads="1"/>
            </p:cNvPicPr>
            <p:nvPr>
              <p:ph sz="half" idx="4294967295"/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827584" y="1124744"/>
              <a:ext cx="6192688" cy="20156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9220" name="Picture 13"/>
            <p:cNvPicPr>
              <a:picLocks noGrp="1" noChangeAspect="1" noChangeArrowheads="1"/>
            </p:cNvPicPr>
            <p:nvPr>
              <p:ph sz="half" idx="4294967295"/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2051720" y="3140968"/>
              <a:ext cx="4968552" cy="1044327"/>
            </a:xfrm>
            <a:prstGeom prst="rect">
              <a:avLst/>
            </a:prstGeom>
            <a:gradFill flip="none" rotWithShape="1">
              <a:gsLst>
                <a:gs pos="0">
                  <a:schemeClr val="bg2">
                    <a:shade val="30000"/>
                    <a:satMod val="115000"/>
                  </a:schemeClr>
                </a:gs>
                <a:gs pos="50000">
                  <a:schemeClr val="bg2">
                    <a:shade val="67500"/>
                    <a:satMod val="115000"/>
                  </a:schemeClr>
                </a:gs>
                <a:gs pos="100000">
                  <a:schemeClr val="bg2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</p:spPr>
        </p:pic>
      </p:grpSp>
    </p:spTree>
    <p:extLst>
      <p:ext uri="{BB962C8B-B14F-4D97-AF65-F5344CB8AC3E}">
        <p14:creationId xmlns:p14="http://schemas.microsoft.com/office/powerpoint/2010/main" val="3527598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5229200"/>
            <a:ext cx="6512511" cy="1143000"/>
          </a:xfrm>
        </p:spPr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7004248" cy="4137640"/>
          </a:xfrm>
        </p:spPr>
        <p:txBody>
          <a:bodyPr/>
          <a:lstStyle/>
          <a:p>
            <a:r>
              <a:rPr lang="cs-CZ" dirty="0"/>
              <a:t>Kolář K., </a:t>
            </a:r>
            <a:r>
              <a:rPr lang="cs-CZ" dirty="0" err="1"/>
              <a:t>Kodíček</a:t>
            </a:r>
            <a:r>
              <a:rPr lang="cs-CZ" dirty="0"/>
              <a:t> M., Pospíšil J.: Chemie II (Organická a biochemie) pro gymnázia. 1.vydání.Praha: SPN, 2000. ISBN 80-85937-49-2</a:t>
            </a:r>
          </a:p>
          <a:p>
            <a:pPr lvl="0"/>
            <a:r>
              <a:rPr lang="cs-CZ" b="1" dirty="0"/>
              <a:t> </a:t>
            </a:r>
            <a:r>
              <a:rPr lang="cs-CZ" dirty="0" err="1"/>
              <a:t>McMurry</a:t>
            </a:r>
            <a:r>
              <a:rPr lang="cs-CZ" dirty="0"/>
              <a:t>, J.: Organická chemie. 1.vyd., Brno, 2007. ISBN 978-80-214-3291-8.  </a:t>
            </a:r>
          </a:p>
          <a:p>
            <a:pPr lvl="0"/>
            <a:r>
              <a:rPr lang="cs-CZ" dirty="0"/>
              <a:t>Pacák, J., Čipera, J., Halných, J., </a:t>
            </a:r>
            <a:r>
              <a:rPr lang="cs-CZ" dirty="0" err="1"/>
              <a:t>Hrnčiar</a:t>
            </a:r>
            <a:r>
              <a:rPr lang="cs-CZ" dirty="0"/>
              <a:t>, P., Kopřiva, J.: Chemie pro II. ročník gymnázií. 1.vyd., Praha, 1985.  </a:t>
            </a:r>
          </a:p>
          <a:p>
            <a:pPr lvl="0"/>
            <a:r>
              <a:rPr lang="cs-CZ" dirty="0"/>
              <a:t>Vacík, J., </a:t>
            </a:r>
            <a:r>
              <a:rPr lang="cs-CZ" dirty="0" err="1"/>
              <a:t>Barthová</a:t>
            </a:r>
            <a:r>
              <a:rPr lang="cs-CZ" dirty="0"/>
              <a:t>, J., Pacák, J., </a:t>
            </a:r>
            <a:r>
              <a:rPr lang="cs-CZ" dirty="0" err="1"/>
              <a:t>Strauch</a:t>
            </a:r>
            <a:r>
              <a:rPr lang="cs-CZ" dirty="0"/>
              <a:t>, B., Svobodová, M., Zemánek, F.: Přehled středoškolské chemie. 1. vydání, Praha, 1990. ISBN 80-04-22463-6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2530106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387</TotalTime>
  <Words>539</Words>
  <Application>Microsoft Office PowerPoint</Application>
  <PresentationFormat>Předvádění na obrazovce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Aerodynamika</vt:lpstr>
      <vt:lpstr>Prezentace aplikace PowerPoint</vt:lpstr>
      <vt:lpstr>Halogenderiváty uhlovodíků</vt:lpstr>
      <vt:lpstr>Vlastnosti</vt:lpstr>
      <vt:lpstr>Názvosloví </vt:lpstr>
      <vt:lpstr>Příprava</vt:lpstr>
      <vt:lpstr>Reaktivita</vt:lpstr>
      <vt:lpstr>Fyzikální vlastnosti</vt:lpstr>
      <vt:lpstr>Reakce halogenderivátů nukeofilní substituce </vt:lpstr>
      <vt:lpstr>Použitá literatura</vt:lpstr>
    </vt:vector>
  </TitlesOfParts>
  <Company>Litovel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Kabinet Chemie</dc:creator>
  <cp:lastModifiedBy>hanakova</cp:lastModifiedBy>
  <cp:revision>98</cp:revision>
  <dcterms:created xsi:type="dcterms:W3CDTF">2014-03-04T10:27:50Z</dcterms:created>
  <dcterms:modified xsi:type="dcterms:W3CDTF">2014-06-12T11:37:06Z</dcterms:modified>
</cp:coreProperties>
</file>