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28" r:id="rId1"/>
  </p:sldMasterIdLst>
  <p:notesMasterIdLst>
    <p:notesMasterId r:id="rId8"/>
  </p:notesMasterIdLst>
  <p:sldIdLst>
    <p:sldId id="257" r:id="rId2"/>
    <p:sldId id="256" r:id="rId3"/>
    <p:sldId id="259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6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04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8D3A5-1798-4DEB-AB7E-597C11B4E6E3}" type="datetimeFigureOut">
              <a:rPr lang="cs-CZ" smtClean="0"/>
              <a:t>15.6.2014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5EE90-06D8-4C57-88B2-3CE2C8D380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600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8153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816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593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920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668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15.6.2014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523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15.6.2014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656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15.6.2014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7994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15.6.2014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3307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15.6.2014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4901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15.6.2014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935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508A2-230D-445E-8785-7AEFC74BB9E2}" type="datetimeFigureOut">
              <a:rPr lang="cs-CZ" smtClean="0"/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7992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143487"/>
              </p:ext>
            </p:extLst>
          </p:nvPr>
        </p:nvGraphicFramePr>
        <p:xfrm>
          <a:off x="251520" y="1704114"/>
          <a:ext cx="8280920" cy="507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Slovní úlohy řešené </a:t>
                      </a:r>
                      <a:r>
                        <a:rPr lang="cs-CZ" sz="1700" b="1" baseline="0" smtClean="0">
                          <a:latin typeface="Arial" pitchFamily="34" charset="0"/>
                          <a:cs typeface="Arial" pitchFamily="34" charset="0"/>
                        </a:rPr>
                        <a:t>soustavou </a:t>
                      </a:r>
                      <a:r>
                        <a:rPr lang="cs-CZ" sz="1700" b="1" baseline="0" smtClean="0">
                          <a:latin typeface="Arial" pitchFamily="34" charset="0"/>
                          <a:cs typeface="Arial" pitchFamily="34" charset="0"/>
                        </a:rPr>
                        <a:t>rovnic 2</a:t>
                      </a:r>
                      <a:endParaRPr lang="cs-CZ" sz="17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Matematika, kvarta (4. ročník osmiletého studia)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Matematika a její aplikace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Výkladová prezentace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představující typy slovních úloh, které je možné řešit soustavou rovnic.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Soustav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a rovnic, metody řešení, zkouška, odpověď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Radomír Dědek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Vytvořeno - prosinec 2013, ověřeno 29. 1. </a:t>
                      </a:r>
                      <a:r>
                        <a:rPr lang="cs-CZ" sz="1700" b="0" smtClean="0"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21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9592" y="116632"/>
            <a:ext cx="7175351" cy="1793167"/>
          </a:xfrm>
        </p:spPr>
        <p:txBody>
          <a:bodyPr/>
          <a:lstStyle/>
          <a:p>
            <a:r>
              <a:rPr lang="cs-CZ" dirty="0" smtClean="0"/>
              <a:t>Slovní úlohy řešené soustavou rovnic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63688" y="3501008"/>
            <a:ext cx="5637010" cy="882119"/>
          </a:xfrm>
        </p:spPr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Nejčastější typy úloh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408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 slovní úlohy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cs-CZ" sz="3900" u="sng" dirty="0" smtClean="0"/>
              <a:t>Úloha o míchání směsí. Např.</a:t>
            </a:r>
          </a:p>
          <a:p>
            <a:r>
              <a:rPr lang="cs-CZ" dirty="0" smtClean="0"/>
              <a:t>V cukrárně prodávají směs bonbonů smíchanou z karamel a čokoládových kuliček různé ceny.</a:t>
            </a:r>
          </a:p>
          <a:p>
            <a:endParaRPr lang="cs-CZ" dirty="0"/>
          </a:p>
          <a:p>
            <a:r>
              <a:rPr lang="cs-CZ" sz="3900" u="sng" dirty="0" smtClean="0"/>
              <a:t>Úloha </a:t>
            </a:r>
            <a:r>
              <a:rPr lang="cs-CZ" sz="3900" u="sng" dirty="0"/>
              <a:t>o věku dvou osob. Např.</a:t>
            </a:r>
          </a:p>
          <a:p>
            <a:r>
              <a:rPr lang="cs-CZ" dirty="0"/>
              <a:t>Kolik let mají sourozenci, Jirka je o šest let mladší než Pavel, před osmi lety byl Jirka dvakrát mladší….</a:t>
            </a:r>
          </a:p>
          <a:p>
            <a:endParaRPr lang="cs-CZ" sz="3000" dirty="0" smtClean="0"/>
          </a:p>
          <a:p>
            <a:r>
              <a:rPr lang="cs-CZ" sz="3000" dirty="0" smtClean="0"/>
              <a:t> atd.</a:t>
            </a:r>
          </a:p>
          <a:p>
            <a:endParaRPr lang="cs-CZ" sz="3600" u="sng" dirty="0"/>
          </a:p>
          <a:p>
            <a:endParaRPr lang="cs-CZ" sz="3600" u="sng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728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cs-CZ" sz="3000" dirty="0" smtClean="0"/>
              <a:t>Příklad 1:</a:t>
            </a:r>
            <a:endParaRPr lang="cs-CZ" sz="30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467544" y="764704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 cukrárně prodávají směs v ceně 160 Kč za kg. Směs je namíchána z karamel, které stojí 130 Kč a z čokoládových bonbonů za 180 Kč. Celkem mají připraveno 15 kg této směsi. Z jakého množství karamel a bonbonů je směs namíchána?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467544" y="1785005"/>
                <a:ext cx="3691952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Řešení:</a:t>
                </a:r>
              </a:p>
              <a:p>
                <a:r>
                  <a:rPr lang="cs-CZ" dirty="0" smtClean="0"/>
                  <a:t>Zvolíme  neznámé x, y:</a:t>
                </a:r>
              </a:p>
              <a:p>
                <a:r>
                  <a:rPr lang="cs-CZ" dirty="0" smtClean="0"/>
                  <a:t>Množství karamel   .....  x kg</a:t>
                </a:r>
              </a:p>
              <a:p>
                <a:r>
                  <a:rPr lang="cs-CZ" dirty="0" smtClean="0"/>
                  <a:t>Množství bonbonů …..  y kg</a:t>
                </a:r>
              </a:p>
              <a:p>
                <a:endParaRPr lang="cs-CZ" dirty="0" smtClean="0"/>
              </a:p>
              <a:p>
                <a:r>
                  <a:rPr lang="cs-CZ" dirty="0" smtClean="0"/>
                  <a:t>Sestavíme rovnici pro množství směsi:</a:t>
                </a:r>
              </a:p>
              <a:p>
                <a:r>
                  <a:rPr lang="cs-CZ" dirty="0" smtClean="0"/>
                  <a:t>1. rovnice :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𝑥</m:t>
                    </m:r>
                    <m:r>
                      <a:rPr lang="cs-CZ" b="0" i="1" smtClean="0">
                        <a:latin typeface="Cambria Math"/>
                      </a:rPr>
                      <m:t>+</m:t>
                    </m:r>
                    <m:r>
                      <a:rPr lang="cs-CZ" b="0" i="1" smtClean="0">
                        <a:latin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cs-CZ" dirty="0" smtClean="0"/>
                  <a:t>15</a:t>
                </a:r>
              </a:p>
              <a:p>
                <a:pPr marL="342900" indent="-342900">
                  <a:buAutoNum type="arabicPeriod"/>
                </a:pPr>
                <a:endParaRPr lang="cs-CZ" dirty="0" smtClean="0"/>
              </a:p>
              <a:p>
                <a:r>
                  <a:rPr lang="cs-CZ" dirty="0" smtClean="0"/>
                  <a:t>Sestavíme rovnici pro cenu směsi:</a:t>
                </a:r>
              </a:p>
              <a:p>
                <a:r>
                  <a:rPr lang="cs-CZ" dirty="0" smtClean="0"/>
                  <a:t>2. rovnice : </a:t>
                </a:r>
                <a14:m>
                  <m:oMath xmlns:m="http://schemas.openxmlformats.org/officeDocument/2006/math">
                    <m:r>
                      <a:rPr lang="cs-CZ" b="0" i="0" smtClean="0">
                        <a:latin typeface="Cambria Math"/>
                      </a:rPr>
                      <m:t>130</m:t>
                    </m:r>
                    <m:r>
                      <a:rPr lang="cs-CZ" b="0" i="1" smtClean="0">
                        <a:latin typeface="Cambria Math"/>
                      </a:rPr>
                      <m:t>𝑥</m:t>
                    </m:r>
                    <m:r>
                      <a:rPr lang="cs-CZ" b="0" i="1" smtClean="0">
                        <a:latin typeface="Cambria Math"/>
                      </a:rPr>
                      <m:t>+180</m:t>
                    </m:r>
                    <m:r>
                      <a:rPr lang="cs-CZ" b="0" i="1" smtClean="0">
                        <a:latin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</a:rPr>
                      <m:t>=2400</m:t>
                    </m:r>
                  </m:oMath>
                </a14:m>
                <a:endParaRPr lang="cs-CZ" dirty="0" smtClean="0"/>
              </a:p>
              <a:p>
                <a:r>
                  <a:rPr lang="cs-CZ" dirty="0" smtClean="0"/>
                  <a:t>                     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(2400=15 . 160)</m:t>
                    </m:r>
                  </m:oMath>
                </a14:m>
                <a:endParaRPr lang="cs-CZ" dirty="0"/>
              </a:p>
              <a:p>
                <a:r>
                  <a:rPr lang="cs-CZ" dirty="0" smtClean="0"/>
                  <a:t>Dostali jsme soustavu rovnic: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  +  </m:t>
                      </m:r>
                      <m:r>
                        <a:rPr lang="cs-CZ" b="0" i="1" smtClean="0">
                          <a:latin typeface="Cambria Math"/>
                        </a:rPr>
                        <m:t>𝑦</m:t>
                      </m:r>
                      <m:r>
                        <a:rPr lang="cs-CZ" b="0" i="1" smtClean="0">
                          <a:latin typeface="Cambria Math"/>
                        </a:rPr>
                        <m:t>   =15</m:t>
                      </m:r>
                    </m:oMath>
                  </m:oMathPara>
                </a14:m>
                <a:endParaRPr lang="cs-CZ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130</m:t>
                      </m:r>
                      <m:r>
                        <a:rPr lang="cs-CZ" i="1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+180</m:t>
                      </m:r>
                      <m:r>
                        <a:rPr lang="cs-CZ" b="0" i="1" smtClean="0">
                          <a:latin typeface="Cambria Math"/>
                        </a:rPr>
                        <m:t>𝑦</m:t>
                      </m:r>
                      <m:r>
                        <a:rPr lang="cs-CZ" b="0" i="1" smtClean="0">
                          <a:latin typeface="Cambria Math"/>
                        </a:rPr>
                        <m:t>=2400  </m:t>
                      </m:r>
                    </m:oMath>
                  </m:oMathPara>
                </a14:m>
                <a:endParaRPr lang="cs-CZ" b="0" dirty="0" smtClean="0"/>
              </a:p>
              <a:p>
                <a:endParaRPr lang="cs-CZ" dirty="0" smtClean="0"/>
              </a:p>
              <a:p>
                <a:r>
                  <a:rPr lang="cs-CZ" dirty="0" smtClean="0"/>
                  <a:t>Řešíme libovolnou metodou.</a:t>
                </a:r>
                <a:endParaRPr lang="cs-CZ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785005"/>
                <a:ext cx="3691952" cy="4524315"/>
              </a:xfrm>
              <a:prstGeom prst="rect">
                <a:avLst/>
              </a:prstGeom>
              <a:blipFill rotWithShape="1">
                <a:blip r:embed="rId2"/>
                <a:stretch>
                  <a:fillRect l="-1488" t="-674" r="-1488" b="-121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4427984" y="1785005"/>
                <a:ext cx="4248472" cy="48013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b="0" i="1" dirty="0" smtClean="0">
                    <a:latin typeface="Cambria Math"/>
                  </a:rPr>
                  <a:t>Např.</a:t>
                </a:r>
              </a:p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𝑥</m:t>
                    </m:r>
                    <m:r>
                      <a:rPr lang="cs-CZ" b="0" i="1" smtClean="0">
                        <a:latin typeface="Cambria Math"/>
                      </a:rPr>
                      <m:t>  +   </m:t>
                    </m:r>
                    <m:r>
                      <a:rPr lang="cs-CZ" b="0" i="1" smtClean="0">
                        <a:latin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cs-CZ" b="0" dirty="0" smtClean="0"/>
                  <a:t>15</a:t>
                </a:r>
              </a:p>
              <a:p>
                <a14:m>
                  <m:oMath xmlns:m="http://schemas.openxmlformats.org/officeDocument/2006/math">
                    <m:r>
                      <a:rPr lang="cs-CZ" b="0" i="1" u="sng" smtClean="0">
                        <a:latin typeface="Cambria Math"/>
                      </a:rPr>
                      <m:t>130</m:t>
                    </m:r>
                    <m:r>
                      <a:rPr lang="cs-CZ" b="0" i="1" u="sng" smtClean="0">
                        <a:latin typeface="Cambria Math"/>
                      </a:rPr>
                      <m:t>𝑥</m:t>
                    </m:r>
                    <m:r>
                      <a:rPr lang="cs-CZ" b="0" i="1" u="sng" smtClean="0">
                        <a:latin typeface="Cambria Math"/>
                      </a:rPr>
                      <m:t>+180</m:t>
                    </m:r>
                    <m:r>
                      <a:rPr lang="cs-CZ" b="0" i="1" u="sng" smtClean="0">
                        <a:latin typeface="Cambria Math"/>
                      </a:rPr>
                      <m:t>𝑦</m:t>
                    </m:r>
                    <m:r>
                      <a:rPr lang="cs-CZ" b="0" i="1" u="sng" smtClean="0">
                        <a:latin typeface="Cambria Math"/>
                      </a:rPr>
                      <m:t>=2400 </m:t>
                    </m:r>
                  </m:oMath>
                </a14:m>
                <a:r>
                  <a:rPr lang="cs-CZ" u="sng" dirty="0" smtClean="0"/>
                  <a:t> </a:t>
                </a:r>
              </a:p>
              <a:p>
                <a:r>
                  <a:rPr lang="cs-CZ" b="0" dirty="0" smtClean="0"/>
                  <a:t>            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𝑥</m:t>
                    </m:r>
                    <m:r>
                      <a:rPr lang="cs-CZ" b="0" i="1" smtClean="0">
                        <a:latin typeface="Cambria Math"/>
                      </a:rPr>
                      <m:t>=15−</m:t>
                    </m:r>
                    <m:r>
                      <a:rPr lang="cs-CZ" b="0" i="1" smtClean="0">
                        <a:latin typeface="Cambria Math"/>
                      </a:rPr>
                      <m:t>𝑦</m:t>
                    </m:r>
                  </m:oMath>
                </a14:m>
                <a:endParaRPr lang="cs-CZ" b="0" dirty="0" smtClean="0"/>
              </a:p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130.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15−</m:t>
                        </m:r>
                        <m:r>
                          <a:rPr lang="cs-CZ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+180</m:t>
                    </m:r>
                    <m:r>
                      <a:rPr lang="cs-CZ" b="0" i="1" smtClean="0">
                        <a:latin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cs-CZ" dirty="0" smtClean="0"/>
                  <a:t>2400</a:t>
                </a:r>
              </a:p>
              <a:p>
                <a:r>
                  <a:rPr lang="cs-CZ" b="0" dirty="0" smtClean="0"/>
                  <a:t>     </a:t>
                </a:r>
                <a14:m>
                  <m:oMath xmlns:m="http://schemas.openxmlformats.org/officeDocument/2006/math">
                    <m:r>
                      <a:rPr lang="cs-CZ" b="0" i="0" smtClean="0">
                        <a:latin typeface="Cambria Math"/>
                      </a:rPr>
                      <m:t>1950−130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y</m:t>
                    </m:r>
                    <m:r>
                      <a:rPr lang="cs-CZ" b="0" i="1" smtClean="0">
                        <a:latin typeface="Cambria Math"/>
                      </a:rPr>
                      <m:t>+180</m:t>
                    </m:r>
                    <m:r>
                      <a:rPr lang="cs-CZ" b="0" i="1" smtClean="0">
                        <a:latin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</a:rPr>
                      <m:t>=2400</m:t>
                    </m:r>
                  </m:oMath>
                </a14:m>
                <a:endParaRPr lang="cs-CZ" b="0" dirty="0" smtClean="0"/>
              </a:p>
              <a:p>
                <a:r>
                  <a:rPr lang="cs-CZ" b="0" dirty="0" smtClean="0"/>
                  <a:t>                  </a:t>
                </a:r>
                <a14:m>
                  <m:oMath xmlns:m="http://schemas.openxmlformats.org/officeDocument/2006/math">
                    <m:r>
                      <a:rPr lang="cs-CZ" b="0" i="0" smtClean="0">
                        <a:latin typeface="Cambria Math"/>
                      </a:rPr>
                      <m:t>50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y</m:t>
                    </m:r>
                    <m:r>
                      <a:rPr lang="cs-CZ" b="0" i="0" smtClean="0">
                        <a:latin typeface="Cambria Math"/>
                      </a:rPr>
                      <m:t>=450</m:t>
                    </m:r>
                  </m:oMath>
                </a14:m>
                <a:r>
                  <a:rPr lang="cs-CZ" b="0" dirty="0" smtClean="0"/>
                  <a:t>   </a:t>
                </a:r>
              </a:p>
              <a:p>
                <a:r>
                  <a:rPr lang="cs-CZ" dirty="0"/>
                  <a:t> </a:t>
                </a:r>
                <a:r>
                  <a:rPr lang="cs-CZ" dirty="0" smtClean="0"/>
                  <a:t>                      </a:t>
                </a:r>
                <a14:m>
                  <m:oMath xmlns:m="http://schemas.openxmlformats.org/officeDocument/2006/math">
                    <m:r>
                      <a:rPr lang="cs-CZ" b="0" i="1" u="sng" smtClean="0">
                        <a:latin typeface="Cambria Math"/>
                      </a:rPr>
                      <m:t>𝑦</m:t>
                    </m:r>
                    <m:r>
                      <a:rPr lang="cs-CZ" b="0" i="1" u="sng" smtClean="0">
                        <a:latin typeface="Cambria Math"/>
                      </a:rPr>
                      <m:t>=9 </m:t>
                    </m:r>
                    <m:r>
                      <a:rPr lang="cs-CZ" b="0" i="1" u="sng" smtClean="0">
                        <a:latin typeface="Cambria Math"/>
                      </a:rPr>
                      <m:t>𝑘𝑔</m:t>
                    </m:r>
                  </m:oMath>
                </a14:m>
                <a:endParaRPr lang="cs-CZ" u="sng" dirty="0" smtClean="0"/>
              </a:p>
              <a:p>
                <a:endParaRPr lang="cs-CZ" dirty="0" smtClean="0"/>
              </a:p>
              <a:p>
                <a:r>
                  <a:rPr lang="cs-CZ" b="0" dirty="0" smtClean="0"/>
                  <a:t>                      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𝑥</m:t>
                    </m:r>
                    <m:r>
                      <a:rPr lang="cs-CZ" b="0" i="1" smtClean="0">
                        <a:latin typeface="Cambria Math"/>
                      </a:rPr>
                      <m:t>=15−9</m:t>
                    </m:r>
                  </m:oMath>
                </a14:m>
                <a:endParaRPr lang="cs-CZ" b="0" i="1" dirty="0" smtClean="0">
                  <a:latin typeface="Cambria Math"/>
                </a:endParaRPr>
              </a:p>
              <a:p>
                <a:r>
                  <a:rPr lang="cs-CZ" i="1" dirty="0">
                    <a:latin typeface="Cambria Math"/>
                  </a:rPr>
                  <a:t> </a:t>
                </a:r>
                <a:r>
                  <a:rPr lang="cs-CZ" i="1" dirty="0" smtClean="0">
                    <a:latin typeface="Cambria Math"/>
                  </a:rPr>
                  <a:t>                       </a:t>
                </a:r>
                <a14:m>
                  <m:oMath xmlns:m="http://schemas.openxmlformats.org/officeDocument/2006/math">
                    <m:r>
                      <a:rPr lang="cs-CZ" b="0" i="1" u="sng" smtClean="0">
                        <a:latin typeface="Cambria Math"/>
                      </a:rPr>
                      <m:t>𝑥</m:t>
                    </m:r>
                    <m:r>
                      <a:rPr lang="cs-CZ" b="0" i="1" u="sng" smtClean="0">
                        <a:latin typeface="Cambria Math"/>
                      </a:rPr>
                      <m:t>=6 </m:t>
                    </m:r>
                    <m:r>
                      <a:rPr lang="cs-CZ" b="0" i="1" u="sng" smtClean="0">
                        <a:latin typeface="Cambria Math"/>
                      </a:rPr>
                      <m:t>𝑘𝑔</m:t>
                    </m:r>
                  </m:oMath>
                </a14:m>
                <a:endParaRPr lang="cs-CZ" i="1" u="sng" dirty="0" smtClean="0"/>
              </a:p>
              <a:p>
                <a:endParaRPr lang="cs-CZ" i="1" u="sng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𝑍𝑘</m:t>
                      </m:r>
                      <m:r>
                        <a:rPr lang="cs-CZ" b="0" i="1" smtClean="0">
                          <a:latin typeface="Cambria Math"/>
                        </a:rPr>
                        <m:t>.  6+9=15 </m:t>
                      </m:r>
                    </m:oMath>
                  </m:oMathPara>
                </a14:m>
                <a:endParaRPr lang="cs-CZ" b="0" i="1" dirty="0" smtClean="0">
                  <a:latin typeface="Cambria Math"/>
                </a:endParaRPr>
              </a:p>
              <a:p>
                <a:r>
                  <a:rPr lang="cs-CZ" b="0" dirty="0" smtClean="0"/>
                  <a:t>    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6. 130+9 . 180=780+1620=2400</m:t>
                    </m:r>
                  </m:oMath>
                </a14:m>
                <a:endParaRPr lang="cs-CZ" b="0" dirty="0" smtClean="0"/>
              </a:p>
              <a:p>
                <a:r>
                  <a:rPr lang="cs-CZ" dirty="0" smtClean="0"/>
                  <a:t>Odpověď:</a:t>
                </a:r>
              </a:p>
              <a:p>
                <a:r>
                  <a:rPr lang="cs-CZ" dirty="0" smtClean="0"/>
                  <a:t>Směs je smíchána z 6 kg karamel a 9 kg čokoládových bonbonů.</a:t>
                </a:r>
                <a:endParaRPr lang="cs-CZ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1785005"/>
                <a:ext cx="4248472" cy="4801314"/>
              </a:xfrm>
              <a:prstGeom prst="rect">
                <a:avLst/>
              </a:prstGeom>
              <a:blipFill rotWithShape="1">
                <a:blip r:embed="rId3"/>
                <a:stretch>
                  <a:fillRect l="-1148" t="-762" b="-114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47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cs-CZ" sz="3000" dirty="0" smtClean="0"/>
              <a:t>Příklad 2:</a:t>
            </a:r>
            <a:endParaRPr lang="cs-CZ" sz="30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467544" y="764704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Vypočítej kolik let je Petrovi a Jirkovi? Petr je o 6 let starší než Jirka. Před 8 lety se Jirkův věk rovnal třem čtvrtinám věku Petra.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467544" y="1785005"/>
                <a:ext cx="3691952" cy="46635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Řešení:</a:t>
                </a:r>
              </a:p>
              <a:p>
                <a:r>
                  <a:rPr lang="cs-CZ" dirty="0" smtClean="0"/>
                  <a:t>Zvolíme  neznámé x, y:</a:t>
                </a:r>
              </a:p>
              <a:p>
                <a:r>
                  <a:rPr lang="cs-CZ" dirty="0" smtClean="0"/>
                  <a:t>Petr         .....  x let</a:t>
                </a:r>
              </a:p>
              <a:p>
                <a:r>
                  <a:rPr lang="cs-CZ" dirty="0" smtClean="0"/>
                  <a:t>Jirka        …..  y let</a:t>
                </a:r>
              </a:p>
              <a:p>
                <a:endParaRPr lang="cs-CZ" dirty="0" smtClean="0"/>
              </a:p>
              <a:p>
                <a:r>
                  <a:rPr lang="cs-CZ" dirty="0" smtClean="0"/>
                  <a:t>Sestavíme rovnici pro nynější věk:</a:t>
                </a:r>
              </a:p>
              <a:p>
                <a:r>
                  <a:rPr lang="cs-CZ" dirty="0" smtClean="0"/>
                  <a:t>1. rovnice :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𝑥</m:t>
                    </m:r>
                    <m:r>
                      <a:rPr lang="cs-CZ" b="0" i="1" smtClean="0">
                        <a:latin typeface="Cambria Math"/>
                      </a:rPr>
                      <m:t>−</m:t>
                    </m:r>
                    <m:r>
                      <a:rPr lang="cs-CZ" b="0" i="1" smtClean="0">
                        <a:latin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</a:rPr>
                      <m:t>=6</m:t>
                    </m:r>
                  </m:oMath>
                </a14:m>
                <a:endParaRPr lang="cs-CZ" dirty="0" smtClean="0"/>
              </a:p>
              <a:p>
                <a:pPr marL="342900" indent="-342900">
                  <a:buAutoNum type="arabicPeriod"/>
                </a:pPr>
                <a:endParaRPr lang="cs-CZ" dirty="0" smtClean="0"/>
              </a:p>
              <a:p>
                <a:r>
                  <a:rPr lang="cs-CZ" dirty="0" smtClean="0"/>
                  <a:t>Sestavíme rovnici pro věk před 8 lety:</a:t>
                </a:r>
              </a:p>
              <a:p>
                <a:r>
                  <a:rPr lang="cs-CZ" dirty="0" smtClean="0"/>
                  <a:t>2. rovnice 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i="1">
                        <a:latin typeface="Cambria Math"/>
                      </a:rPr>
                      <m:t>y</m:t>
                    </m:r>
                    <m:r>
                      <a:rPr lang="cs-CZ" b="0" i="1" smtClean="0">
                        <a:latin typeface="Cambria Math"/>
                      </a:rPr>
                      <m:t>−8</m:t>
                    </m:r>
                    <m:r>
                      <a:rPr lang="cs-CZ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4</m:t>
                        </m:r>
                      </m:den>
                    </m:f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  <m:r>
                          <a:rPr lang="cs-CZ" b="0" i="1" smtClean="0">
                            <a:latin typeface="Cambria Math"/>
                          </a:rPr>
                          <m:t>−8</m:t>
                        </m:r>
                      </m:e>
                    </m:d>
                  </m:oMath>
                </a14:m>
                <a:endParaRPr lang="cs-CZ" dirty="0" smtClean="0"/>
              </a:p>
              <a:p>
                <a:r>
                  <a:rPr lang="cs-CZ" dirty="0" smtClean="0"/>
                  <a:t>Po úpravě: 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−3</m:t>
                    </m:r>
                    <m:r>
                      <a:rPr lang="cs-CZ" b="0" i="1" smtClean="0">
                        <a:latin typeface="Cambria Math"/>
                      </a:rPr>
                      <m:t>𝑥</m:t>
                    </m:r>
                    <m:r>
                      <a:rPr lang="cs-CZ" b="0" i="1" smtClean="0">
                        <a:latin typeface="Cambria Math"/>
                      </a:rPr>
                      <m:t>+4</m:t>
                    </m:r>
                    <m:r>
                      <a:rPr lang="cs-CZ" b="0" i="1" smtClean="0">
                        <a:latin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</a:rPr>
                      <m:t>=8</m:t>
                    </m:r>
                  </m:oMath>
                </a14:m>
                <a:r>
                  <a:rPr lang="cs-CZ" dirty="0" smtClean="0"/>
                  <a:t>         </a:t>
                </a:r>
                <a:endParaRPr lang="cs-CZ" dirty="0"/>
              </a:p>
              <a:p>
                <a:r>
                  <a:rPr lang="cs-CZ" dirty="0" smtClean="0"/>
                  <a:t>Dostali jsme soustavu rovnic: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  −  </m:t>
                      </m:r>
                      <m:r>
                        <a:rPr lang="cs-CZ" b="0" i="1" smtClean="0">
                          <a:latin typeface="Cambria Math"/>
                        </a:rPr>
                        <m:t>𝑦</m:t>
                      </m:r>
                      <m:r>
                        <a:rPr lang="cs-CZ" b="0" i="1" smtClean="0">
                          <a:latin typeface="Cambria Math"/>
                        </a:rPr>
                        <m:t>   =6</m:t>
                      </m:r>
                    </m:oMath>
                  </m:oMathPara>
                </a14:m>
                <a:endParaRPr lang="cs-CZ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−3</m:t>
                      </m:r>
                      <m:r>
                        <a:rPr lang="cs-CZ" i="1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+4</m:t>
                      </m:r>
                      <m:r>
                        <a:rPr lang="cs-CZ" b="0" i="1" smtClean="0">
                          <a:latin typeface="Cambria Math"/>
                        </a:rPr>
                        <m:t>𝑦</m:t>
                      </m:r>
                      <m:r>
                        <a:rPr lang="cs-CZ" b="0" i="1" smtClean="0">
                          <a:latin typeface="Cambria Math"/>
                        </a:rPr>
                        <m:t>=8  </m:t>
                      </m:r>
                    </m:oMath>
                  </m:oMathPara>
                </a14:m>
                <a:endParaRPr lang="cs-CZ" b="0" dirty="0" smtClean="0"/>
              </a:p>
              <a:p>
                <a:endParaRPr lang="cs-CZ" dirty="0" smtClean="0"/>
              </a:p>
              <a:p>
                <a:r>
                  <a:rPr lang="cs-CZ" dirty="0" smtClean="0"/>
                  <a:t>Řešíme libovolnou metodou.</a:t>
                </a:r>
                <a:endParaRPr lang="cs-CZ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785005"/>
                <a:ext cx="3691952" cy="4663521"/>
              </a:xfrm>
              <a:prstGeom prst="rect">
                <a:avLst/>
              </a:prstGeom>
              <a:blipFill rotWithShape="1">
                <a:blip r:embed="rId2"/>
                <a:stretch>
                  <a:fillRect l="-1488" t="-654" r="-331" b="-65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4159496" y="1785005"/>
                <a:ext cx="4516960" cy="43620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b="0" i="1" dirty="0" smtClean="0">
                    <a:latin typeface="Cambria Math"/>
                  </a:rPr>
                  <a:t>Např.</a:t>
                </a:r>
              </a:p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𝑥</m:t>
                    </m:r>
                    <m:r>
                      <a:rPr lang="cs-CZ" b="0" i="1" smtClean="0">
                        <a:latin typeface="Cambria Math"/>
                      </a:rPr>
                      <m:t>  −   </m:t>
                    </m:r>
                    <m:r>
                      <a:rPr lang="cs-CZ" b="0" i="1" smtClean="0">
                        <a:latin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</a:rPr>
                      <m:t>=6</m:t>
                    </m:r>
                  </m:oMath>
                </a14:m>
                <a:r>
                  <a:rPr lang="cs-CZ" b="0" dirty="0" smtClean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cs-CZ" b="0" i="1" u="sng" smtClean="0">
                        <a:latin typeface="Cambria Math"/>
                      </a:rPr>
                      <m:t>−3</m:t>
                    </m:r>
                    <m:r>
                      <a:rPr lang="cs-CZ" b="0" i="1" u="sng" smtClean="0">
                        <a:latin typeface="Cambria Math"/>
                      </a:rPr>
                      <m:t>𝑥</m:t>
                    </m:r>
                    <m:r>
                      <a:rPr lang="cs-CZ" b="0" i="1" u="sng" smtClean="0">
                        <a:latin typeface="Cambria Math"/>
                      </a:rPr>
                      <m:t>+4</m:t>
                    </m:r>
                    <m:r>
                      <a:rPr lang="cs-CZ" b="0" i="1" u="sng" smtClean="0">
                        <a:latin typeface="Cambria Math"/>
                      </a:rPr>
                      <m:t>𝑦</m:t>
                    </m:r>
                    <m:r>
                      <a:rPr lang="cs-CZ" b="0" i="1" u="sng" smtClean="0">
                        <a:latin typeface="Cambria Math"/>
                      </a:rPr>
                      <m:t>=8 </m:t>
                    </m:r>
                  </m:oMath>
                </a14:m>
                <a:r>
                  <a:rPr lang="cs-CZ" u="sng" dirty="0" smtClean="0"/>
                  <a:t> </a:t>
                </a:r>
              </a:p>
              <a:p>
                <a:r>
                  <a:rPr lang="cs-CZ" b="0" dirty="0" smtClean="0"/>
                  <a:t>            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𝑥</m:t>
                    </m:r>
                    <m:r>
                      <a:rPr lang="cs-CZ" b="0" i="1" smtClean="0">
                        <a:latin typeface="Cambria Math"/>
                      </a:rPr>
                      <m:t>=6+</m:t>
                    </m:r>
                    <m:r>
                      <a:rPr lang="cs-CZ" b="0" i="1" smtClean="0">
                        <a:latin typeface="Cambria Math"/>
                      </a:rPr>
                      <m:t>𝑦</m:t>
                    </m:r>
                  </m:oMath>
                </a14:m>
                <a:endParaRPr lang="cs-CZ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−3.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6+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+4</m:t>
                      </m:r>
                      <m:r>
                        <a:rPr lang="cs-CZ" b="0" i="1" smtClean="0">
                          <a:latin typeface="Cambria Math"/>
                        </a:rPr>
                        <m:t>𝑦</m:t>
                      </m:r>
                      <m:r>
                        <a:rPr lang="cs-CZ" b="0" i="1" smtClean="0">
                          <a:latin typeface="Cambria Math"/>
                        </a:rPr>
                        <m:t>=8</m:t>
                      </m:r>
                    </m:oMath>
                  </m:oMathPara>
                </a14:m>
                <a:endParaRPr lang="cs-CZ" dirty="0" smtClean="0"/>
              </a:p>
              <a:p>
                <a:r>
                  <a:rPr lang="cs-CZ" b="0" dirty="0" smtClean="0"/>
                  <a:t>    </a:t>
                </a:r>
                <a14:m>
                  <m:oMath xmlns:m="http://schemas.openxmlformats.org/officeDocument/2006/math">
                    <m:r>
                      <a:rPr lang="cs-CZ" b="0" i="0" smtClean="0">
                        <a:latin typeface="Cambria Math"/>
                      </a:rPr>
                      <m:t>−18−</m:t>
                    </m:r>
                    <m:r>
                      <a:rPr lang="cs-CZ" b="0" i="1" smtClean="0">
                        <a:latin typeface="Cambria Math"/>
                      </a:rPr>
                      <m:t>3</m:t>
                    </m:r>
                    <m:r>
                      <a:rPr lang="cs-CZ" b="0" i="1" smtClean="0">
                        <a:latin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</a:rPr>
                      <m:t>+4</m:t>
                    </m:r>
                    <m:r>
                      <a:rPr lang="cs-CZ" b="0" i="1" smtClean="0">
                        <a:latin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</a:rPr>
                      <m:t>=8</m:t>
                    </m:r>
                  </m:oMath>
                </a14:m>
                <a:endParaRPr lang="cs-CZ" b="0" i="1" dirty="0" smtClean="0"/>
              </a:p>
              <a:p>
                <a:r>
                  <a:rPr lang="cs-CZ" b="0" dirty="0" smtClean="0"/>
                  <a:t>                              </a:t>
                </a:r>
                <a14:m>
                  <m:oMath xmlns:m="http://schemas.openxmlformats.org/officeDocument/2006/math">
                    <m:r>
                      <a:rPr lang="cs-CZ" b="0" i="1" u="sng" smtClean="0">
                        <a:latin typeface="Cambria Math"/>
                      </a:rPr>
                      <m:t>𝑦</m:t>
                    </m:r>
                    <m:r>
                      <a:rPr lang="cs-CZ" b="0" i="1" u="sng" smtClean="0">
                        <a:latin typeface="Cambria Math"/>
                      </a:rPr>
                      <m:t>=26 </m:t>
                    </m:r>
                    <m:r>
                      <a:rPr lang="cs-CZ" b="0" i="1" u="sng" smtClean="0">
                        <a:latin typeface="Cambria Math"/>
                      </a:rPr>
                      <m:t>𝑙𝑒𝑡</m:t>
                    </m:r>
                  </m:oMath>
                </a14:m>
                <a:r>
                  <a:rPr lang="cs-CZ" b="0" dirty="0" smtClean="0"/>
                  <a:t>   </a:t>
                </a:r>
              </a:p>
              <a:p>
                <a:r>
                  <a:rPr lang="cs-CZ" dirty="0"/>
                  <a:t> </a:t>
                </a:r>
                <a:r>
                  <a:rPr lang="cs-CZ" dirty="0" smtClean="0"/>
                  <a:t>                      </a:t>
                </a:r>
                <a:endParaRPr lang="cs-CZ" u="sng" dirty="0" smtClean="0"/>
              </a:p>
              <a:p>
                <a:r>
                  <a:rPr lang="cs-CZ" b="0" dirty="0" smtClean="0"/>
                  <a:t>                      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𝑥</m:t>
                    </m:r>
                    <m:r>
                      <a:rPr lang="cs-CZ" b="0" i="1" smtClean="0">
                        <a:latin typeface="Cambria Math"/>
                      </a:rPr>
                      <m:t>=6</m:t>
                    </m:r>
                  </m:oMath>
                </a14:m>
                <a:r>
                  <a:rPr lang="cs-CZ" b="0" i="1" dirty="0" smtClean="0">
                    <a:latin typeface="Cambria Math"/>
                  </a:rPr>
                  <a:t>+26</a:t>
                </a:r>
              </a:p>
              <a:p>
                <a:r>
                  <a:rPr lang="cs-CZ" i="1" dirty="0">
                    <a:latin typeface="Cambria Math"/>
                  </a:rPr>
                  <a:t> </a:t>
                </a:r>
                <a:r>
                  <a:rPr lang="cs-CZ" i="1" dirty="0" smtClean="0">
                    <a:latin typeface="Cambria Math"/>
                  </a:rPr>
                  <a:t>                       </a:t>
                </a:r>
                <a14:m>
                  <m:oMath xmlns:m="http://schemas.openxmlformats.org/officeDocument/2006/math">
                    <m:r>
                      <a:rPr lang="cs-CZ" b="0" i="1" u="sng" smtClean="0">
                        <a:latin typeface="Cambria Math"/>
                      </a:rPr>
                      <m:t>𝑥</m:t>
                    </m:r>
                    <m:r>
                      <a:rPr lang="cs-CZ" b="0" i="1" u="sng" smtClean="0">
                        <a:latin typeface="Cambria Math"/>
                      </a:rPr>
                      <m:t>=32 </m:t>
                    </m:r>
                  </m:oMath>
                </a14:m>
                <a:r>
                  <a:rPr lang="cs-CZ" i="1" u="sng" dirty="0" smtClean="0"/>
                  <a:t>let</a:t>
                </a:r>
              </a:p>
              <a:p>
                <a:endParaRPr lang="cs-CZ" i="1" u="sng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𝑍𝑘</m:t>
                      </m:r>
                      <m:r>
                        <a:rPr lang="cs-CZ" b="0" i="1" smtClean="0">
                          <a:latin typeface="Cambria Math"/>
                        </a:rPr>
                        <m:t>.  </m:t>
                      </m:r>
                      <m:r>
                        <a:rPr lang="cs-CZ" b="0" i="1" smtClean="0">
                          <a:latin typeface="Cambria Math"/>
                        </a:rPr>
                        <m:t>𝑁𝑦𝑛</m:t>
                      </m:r>
                      <m:r>
                        <a:rPr lang="cs-CZ" b="0" i="1" smtClean="0">
                          <a:latin typeface="Cambria Math"/>
                        </a:rPr>
                        <m:t>í:   32−26=6 </m:t>
                      </m:r>
                    </m:oMath>
                  </m:oMathPara>
                </a14:m>
                <a:endParaRPr lang="cs-CZ" b="0" i="1" dirty="0" smtClean="0">
                  <a:latin typeface="Cambria Math"/>
                </a:endParaRPr>
              </a:p>
              <a:p>
                <a:r>
                  <a:rPr lang="cs-CZ" b="0" dirty="0" smtClean="0"/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P</m:t>
                    </m:r>
                    <m:r>
                      <a:rPr lang="cs-CZ" b="0" i="0" smtClean="0">
                        <a:latin typeface="Cambria Math"/>
                      </a:rPr>
                      <m:t>ř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ed</m:t>
                    </m:r>
                    <m:r>
                      <a:rPr lang="cs-CZ" b="0" i="0" smtClean="0">
                        <a:latin typeface="Cambria Math"/>
                      </a:rPr>
                      <m:t> 8 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lety</m:t>
                    </m:r>
                    <m:r>
                      <a:rPr lang="cs-CZ" b="0" i="1" smtClean="0">
                        <a:latin typeface="Cambria Math"/>
                      </a:rPr>
                      <m:t>:  </m:t>
                    </m:r>
                    <m:r>
                      <a:rPr lang="cs-CZ" b="0" i="1" smtClean="0">
                        <a:latin typeface="Cambria Math"/>
                      </a:rPr>
                      <m:t>𝐽𝑖𝑟𝑘𝑎</m:t>
                    </m:r>
                    <m:r>
                      <a:rPr lang="cs-CZ" b="0" i="1" smtClean="0">
                        <a:latin typeface="Cambria Math"/>
                      </a:rPr>
                      <m:t> 18= 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 </m:t>
                    </m:r>
                    <m:r>
                      <a:rPr lang="cs-CZ" b="0" i="1" smtClean="0">
                        <a:latin typeface="Cambria Math"/>
                      </a:rPr>
                      <m:t>𝑧</m:t>
                    </m:r>
                    <m:r>
                      <a:rPr lang="cs-CZ" b="0" i="1" smtClean="0">
                        <a:latin typeface="Cambria Math"/>
                      </a:rPr>
                      <m:t> 24</m:t>
                    </m:r>
                    <m:r>
                      <a:rPr lang="cs-CZ" b="0" i="1" smtClean="0">
                        <a:latin typeface="Cambria Math"/>
                      </a:rPr>
                      <m:t>𝑙𝑒𝑡</m:t>
                    </m:r>
                    <m:r>
                      <a:rPr lang="cs-CZ" b="0" i="1" smtClean="0">
                        <a:latin typeface="Cambria Math"/>
                      </a:rPr>
                      <m:t> </m:t>
                    </m:r>
                    <m:r>
                      <a:rPr lang="cs-CZ" b="0" i="1" smtClean="0">
                        <a:latin typeface="Cambria Math"/>
                      </a:rPr>
                      <m:t>𝑃𝑒𝑡𝑟𝑎</m:t>
                    </m:r>
                  </m:oMath>
                </a14:m>
                <a:endParaRPr lang="cs-CZ" b="0" dirty="0" smtClean="0"/>
              </a:p>
              <a:p>
                <a:r>
                  <a:rPr lang="cs-CZ" dirty="0" smtClean="0"/>
                  <a:t>Odpověď:</a:t>
                </a:r>
              </a:p>
              <a:p>
                <a:r>
                  <a:rPr lang="cs-CZ" dirty="0" smtClean="0"/>
                  <a:t>Petrovi je 32 let, Jirka má 26 let.</a:t>
                </a:r>
                <a:endParaRPr lang="cs-CZ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9496" y="1785005"/>
                <a:ext cx="4516960" cy="4362028"/>
              </a:xfrm>
              <a:prstGeom prst="rect">
                <a:avLst/>
              </a:prstGeom>
              <a:blipFill rotWithShape="1">
                <a:blip r:embed="rId3"/>
                <a:stretch>
                  <a:fillRect l="-1080" t="-839" b="-139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184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/>
              <a:t>Zdroj:</a:t>
            </a:r>
            <a:br>
              <a:rPr lang="cs-CZ" sz="2000" dirty="0" smtClean="0"/>
            </a:br>
            <a:r>
              <a:rPr lang="cs-CZ" sz="2000" dirty="0" smtClean="0"/>
              <a:t>Vlastní tvorba autora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4064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754</TotalTime>
  <Words>575</Words>
  <Application>Microsoft Office PowerPoint</Application>
  <PresentationFormat>Předvádění na obrazovce (4:3)</PresentationFormat>
  <Paragraphs>98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Prezentace aplikace PowerPoint</vt:lpstr>
      <vt:lpstr>Slovní úlohy řešené soustavou rovnic</vt:lpstr>
      <vt:lpstr>Typ slovní úlohy</vt:lpstr>
      <vt:lpstr>Příklad 1:</vt:lpstr>
      <vt:lpstr>Příklad 2:</vt:lpstr>
      <vt:lpstr>Zdroj: Vlastní tvorba autora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PC</dc:creator>
  <cp:lastModifiedBy>PC</cp:lastModifiedBy>
  <cp:revision>79</cp:revision>
  <dcterms:created xsi:type="dcterms:W3CDTF">2014-02-01T21:29:42Z</dcterms:created>
  <dcterms:modified xsi:type="dcterms:W3CDTF">2014-06-15T09:44:03Z</dcterms:modified>
</cp:coreProperties>
</file>