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8"/>
  </p:notesMasterIdLst>
  <p:sldIdLst>
    <p:sldId id="257" r:id="rId2"/>
    <p:sldId id="256" r:id="rId3"/>
    <p:sldId id="259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0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8D3A5-1798-4DEB-AB7E-597C11B4E6E3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5EE90-06D8-4C57-88B2-3CE2C8D38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00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2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3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0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93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08A2-230D-445E-8785-7AEFC74BB9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5323-52E4-4788-80F2-694B19077B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9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43487"/>
              </p:ext>
            </p:extLst>
          </p:nvPr>
        </p:nvGraphicFramePr>
        <p:xfrm>
          <a:off x="251520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Slovní úlohy řešené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soustavou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rovnic 2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kvarta (4.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Výkladová 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představující typy slovních úloh, které je možné řešit soustavou rovnic.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Soustav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a rovnic, metody řešení, zkouška, odpověď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ověřeno 29. 1.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1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175351" cy="1793167"/>
          </a:xfrm>
        </p:spPr>
        <p:txBody>
          <a:bodyPr/>
          <a:lstStyle/>
          <a:p>
            <a:r>
              <a:rPr lang="cs-CZ" dirty="0" smtClean="0"/>
              <a:t>Slovní úlohy řešené soustavou rovnic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5637010" cy="882119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Nejčastější typy úloh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0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slovní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3900" u="sng" dirty="0" smtClean="0"/>
              <a:t>Úloha o míchání směsí. Např.</a:t>
            </a:r>
          </a:p>
          <a:p>
            <a:r>
              <a:rPr lang="cs-CZ" dirty="0" smtClean="0"/>
              <a:t>V cukrárně prodávají směs bonbonů smíchanou z karamel a čokoládových kuliček různé ceny.</a:t>
            </a:r>
          </a:p>
          <a:p>
            <a:endParaRPr lang="cs-CZ" dirty="0"/>
          </a:p>
          <a:p>
            <a:r>
              <a:rPr lang="cs-CZ" sz="3900" u="sng" dirty="0" smtClean="0"/>
              <a:t>Úloha </a:t>
            </a:r>
            <a:r>
              <a:rPr lang="cs-CZ" sz="3900" u="sng" dirty="0"/>
              <a:t>o věku dvou osob. Např.</a:t>
            </a:r>
          </a:p>
          <a:p>
            <a:r>
              <a:rPr lang="cs-CZ" dirty="0"/>
              <a:t>Kolik let mají sourozenci, Jirka je o šest let mladší než Pavel, před osmi lety byl Jirka dvakrát mladší….</a:t>
            </a:r>
          </a:p>
          <a:p>
            <a:endParaRPr lang="cs-CZ" sz="3000" dirty="0" smtClean="0"/>
          </a:p>
          <a:p>
            <a:r>
              <a:rPr lang="cs-CZ" sz="3000" dirty="0" smtClean="0"/>
              <a:t> atd.</a:t>
            </a:r>
          </a:p>
          <a:p>
            <a:endParaRPr lang="cs-CZ" sz="3600" u="sng" dirty="0"/>
          </a:p>
          <a:p>
            <a:endParaRPr lang="cs-CZ" sz="3600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2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3000" dirty="0" smtClean="0"/>
              <a:t>Příklad 1:</a:t>
            </a:r>
            <a:endParaRPr lang="cs-CZ" sz="3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764704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cukrárně prodávají směs v ceně 160 Kč za kg. Směs je namíchána z karamel, které stojí 130 Kč a z čokoládových bonbonů za 180 Kč. Celkem mají připraveno 15 kg této směsi. Z jakého množství karamel a bonbonů je směs namíchána?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67544" y="1785005"/>
                <a:ext cx="369195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</a:t>
                </a:r>
              </a:p>
              <a:p>
                <a:r>
                  <a:rPr lang="cs-CZ" dirty="0" smtClean="0"/>
                  <a:t>Zvolíme  neznámé x, y:</a:t>
                </a:r>
              </a:p>
              <a:p>
                <a:r>
                  <a:rPr lang="cs-CZ" dirty="0" smtClean="0"/>
                  <a:t>Množství karamel   .....  x kg</a:t>
                </a:r>
              </a:p>
              <a:p>
                <a:r>
                  <a:rPr lang="cs-CZ" dirty="0" smtClean="0"/>
                  <a:t>Množství bonbonů …..  y kg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Sestavíme rovnici pro množství směsi:</a:t>
                </a:r>
              </a:p>
              <a:p>
                <a:r>
                  <a:rPr lang="cs-CZ" dirty="0" smtClean="0"/>
                  <a:t>1. rovnice 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15</a:t>
                </a:r>
              </a:p>
              <a:p>
                <a:pPr marL="342900" indent="-342900">
                  <a:buAutoNum type="arabicPeriod"/>
                </a:pPr>
                <a:endParaRPr lang="cs-CZ" dirty="0" smtClean="0"/>
              </a:p>
              <a:p>
                <a:r>
                  <a:rPr lang="cs-CZ" dirty="0" smtClean="0"/>
                  <a:t>Sestavíme rovnici pro cenu směsi:</a:t>
                </a:r>
              </a:p>
              <a:p>
                <a:r>
                  <a:rPr lang="cs-CZ" dirty="0" smtClean="0"/>
                  <a:t>2. rovnice :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130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+180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=2400</m:t>
                    </m:r>
                  </m:oMath>
                </a14:m>
                <a:endParaRPr lang="cs-CZ" dirty="0" smtClean="0"/>
              </a:p>
              <a:p>
                <a:r>
                  <a:rPr lang="cs-CZ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(2400=15 . 160)</m:t>
                    </m:r>
                  </m:oMath>
                </a14:m>
                <a:endParaRPr lang="cs-CZ" dirty="0"/>
              </a:p>
              <a:p>
                <a:r>
                  <a:rPr lang="cs-CZ" dirty="0" smtClean="0"/>
                  <a:t>Dostali jsme soustavu rovnic: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  + 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   =15</m:t>
                      </m:r>
                    </m:oMath>
                  </m:oMathPara>
                </a14:m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130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+180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=2400  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Řešíme libovolnou metodou.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85005"/>
                <a:ext cx="3691952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74" r="-1488" b="-12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427984" y="1785005"/>
                <a:ext cx="4248472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i="1" dirty="0" smtClean="0">
                    <a:latin typeface="Cambria Math"/>
                  </a:rPr>
                  <a:t>Např.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  +  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15</a:t>
                </a:r>
              </a:p>
              <a:p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130</m:t>
                    </m:r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+180</m:t>
                    </m:r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=2400 </m:t>
                    </m:r>
                  </m:oMath>
                </a14:m>
                <a:r>
                  <a:rPr lang="cs-CZ" u="sng" dirty="0" smtClean="0"/>
                  <a:t> </a:t>
                </a:r>
              </a:p>
              <a:p>
                <a:r>
                  <a:rPr lang="cs-CZ" b="0" dirty="0" smtClean="0"/>
                  <a:t>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=15−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130.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15−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+180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2400</a:t>
                </a:r>
              </a:p>
              <a:p>
                <a:r>
                  <a:rPr lang="cs-CZ" b="0" dirty="0" smtClean="0"/>
                  <a:t>    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1950−130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</a:rPr>
                      <m:t>+180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=2400</m:t>
                    </m:r>
                  </m:oMath>
                </a14:m>
                <a:endParaRPr lang="cs-CZ" b="0" dirty="0" smtClean="0"/>
              </a:p>
              <a:p>
                <a:r>
                  <a:rPr lang="cs-CZ" b="0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50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0" smtClean="0">
                        <a:latin typeface="Cambria Math"/>
                      </a:rPr>
                      <m:t>=450</m:t>
                    </m:r>
                  </m:oMath>
                </a14:m>
                <a:r>
                  <a:rPr lang="cs-CZ" b="0" dirty="0" smtClean="0"/>
                  <a:t>   </a:t>
                </a:r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=9 </m:t>
                    </m:r>
                    <m:r>
                      <a:rPr lang="cs-CZ" b="0" i="1" u="sng" smtClean="0">
                        <a:latin typeface="Cambria Math"/>
                      </a:rPr>
                      <m:t>𝑘𝑔</m:t>
                    </m:r>
                  </m:oMath>
                </a14:m>
                <a:endParaRPr lang="cs-CZ" u="sng" dirty="0" smtClean="0"/>
              </a:p>
              <a:p>
                <a:endParaRPr lang="cs-CZ" dirty="0" smtClean="0"/>
              </a:p>
              <a:p>
                <a:r>
                  <a:rPr lang="cs-CZ" b="0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=15−9</m:t>
                    </m:r>
                  </m:oMath>
                </a14:m>
                <a:endParaRPr lang="cs-CZ" b="0" i="1" dirty="0" smtClean="0">
                  <a:latin typeface="Cambria Math"/>
                </a:endParaRPr>
              </a:p>
              <a:p>
                <a:r>
                  <a:rPr lang="cs-CZ" i="1" dirty="0">
                    <a:latin typeface="Cambria Math"/>
                  </a:rPr>
                  <a:t> </a:t>
                </a:r>
                <a:r>
                  <a:rPr lang="cs-CZ" i="1" dirty="0" smtClean="0">
                    <a:latin typeface="Cambria Math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=6 </m:t>
                    </m:r>
                    <m:r>
                      <a:rPr lang="cs-CZ" b="0" i="1" u="sng" smtClean="0">
                        <a:latin typeface="Cambria Math"/>
                      </a:rPr>
                      <m:t>𝑘𝑔</m:t>
                    </m:r>
                  </m:oMath>
                </a14:m>
                <a:endParaRPr lang="cs-CZ" i="1" u="sng" dirty="0" smtClean="0"/>
              </a:p>
              <a:p>
                <a:endParaRPr lang="cs-CZ" i="1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</m:t>
                      </m:r>
                      <m:r>
                        <a:rPr lang="cs-CZ" b="0" i="1" smtClean="0">
                          <a:latin typeface="Cambria Math"/>
                        </a:rPr>
                        <m:t>.  6+9=15 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r>
                  <a:rPr lang="cs-CZ" b="0" dirty="0" smtClean="0"/>
                  <a:t>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6. 130+9 . 180=780+1620=2400</m:t>
                    </m:r>
                  </m:oMath>
                </a14:m>
                <a:endParaRPr lang="cs-CZ" b="0" dirty="0" smtClean="0"/>
              </a:p>
              <a:p>
                <a:r>
                  <a:rPr lang="cs-CZ" dirty="0" smtClean="0"/>
                  <a:t>Odpověď:</a:t>
                </a:r>
              </a:p>
              <a:p>
                <a:r>
                  <a:rPr lang="cs-CZ" dirty="0" smtClean="0"/>
                  <a:t>Směs je smíchána z 6 kg karamel a 9 kg čokoládových bonbonů.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785005"/>
                <a:ext cx="4248472" cy="4801314"/>
              </a:xfrm>
              <a:prstGeom prst="rect">
                <a:avLst/>
              </a:prstGeom>
              <a:blipFill rotWithShape="1">
                <a:blip r:embed="rId3"/>
                <a:stretch>
                  <a:fillRect l="-1148" t="-762" b="-11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cs-CZ" sz="3000" dirty="0" smtClean="0"/>
              <a:t>Příklad 2:</a:t>
            </a:r>
            <a:endParaRPr lang="cs-CZ" sz="3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76470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Vypočítej kolik let je Petrovi a Jirkovi? Petr je o 6 let starší než Jirka. Před 8 lety se Jirkův věk rovnal třem čtvrtinám věku Petra.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67544" y="1785005"/>
                <a:ext cx="3691952" cy="4663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</a:t>
                </a:r>
              </a:p>
              <a:p>
                <a:r>
                  <a:rPr lang="cs-CZ" dirty="0" smtClean="0"/>
                  <a:t>Zvolíme  neznámé x, y:</a:t>
                </a:r>
              </a:p>
              <a:p>
                <a:r>
                  <a:rPr lang="cs-CZ" dirty="0" smtClean="0"/>
                  <a:t>Petr         .....  x let</a:t>
                </a:r>
              </a:p>
              <a:p>
                <a:r>
                  <a:rPr lang="cs-CZ" dirty="0" smtClean="0"/>
                  <a:t>Jirka        …..  y let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Sestavíme rovnici pro nynější věk:</a:t>
                </a:r>
              </a:p>
              <a:p>
                <a:r>
                  <a:rPr lang="cs-CZ" dirty="0" smtClean="0"/>
                  <a:t>1. rovnice 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=6</m:t>
                    </m:r>
                  </m:oMath>
                </a14:m>
                <a:endParaRPr lang="cs-CZ" dirty="0" smtClean="0"/>
              </a:p>
              <a:p>
                <a:pPr marL="342900" indent="-342900">
                  <a:buAutoNum type="arabicPeriod"/>
                </a:pPr>
                <a:endParaRPr lang="cs-CZ" dirty="0" smtClean="0"/>
              </a:p>
              <a:p>
                <a:r>
                  <a:rPr lang="cs-CZ" dirty="0" smtClean="0"/>
                  <a:t>Sestavíme rovnici pro věk před 8 lety:</a:t>
                </a:r>
              </a:p>
              <a:p>
                <a:r>
                  <a:rPr lang="cs-CZ" dirty="0" smtClean="0"/>
                  <a:t>2. rovnice 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i="1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</a:rPr>
                      <m:t>−8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−8</m:t>
                        </m:r>
                      </m:e>
                    </m:d>
                  </m:oMath>
                </a14:m>
                <a:endParaRPr lang="cs-CZ" dirty="0" smtClean="0"/>
              </a:p>
              <a:p>
                <a:r>
                  <a:rPr lang="cs-CZ" dirty="0" smtClean="0"/>
                  <a:t>Po úpravě: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−3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+4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=8</m:t>
                    </m:r>
                  </m:oMath>
                </a14:m>
                <a:r>
                  <a:rPr lang="cs-CZ" dirty="0" smtClean="0"/>
                  <a:t>         </a:t>
                </a:r>
                <a:endParaRPr lang="cs-CZ" dirty="0"/>
              </a:p>
              <a:p>
                <a:r>
                  <a:rPr lang="cs-CZ" dirty="0" smtClean="0"/>
                  <a:t>Dostali jsme soustavu rovnic: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  − 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   =6</m:t>
                      </m:r>
                    </m:oMath>
                  </m:oMathPara>
                </a14:m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−3</m:t>
                      </m:r>
                      <m:r>
                        <a:rPr lang="cs-CZ" i="1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=8  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dirty="0" smtClean="0"/>
              </a:p>
              <a:p>
                <a:r>
                  <a:rPr lang="cs-CZ" dirty="0" smtClean="0"/>
                  <a:t>Řešíme libovolnou metodou.</a:t>
                </a:r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85005"/>
                <a:ext cx="3691952" cy="4663521"/>
              </a:xfrm>
              <a:prstGeom prst="rect">
                <a:avLst/>
              </a:prstGeom>
              <a:blipFill rotWithShape="1">
                <a:blip r:embed="rId2"/>
                <a:stretch>
                  <a:fillRect l="-1488" t="-654" r="-331" b="-6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59496" y="1785005"/>
                <a:ext cx="4516960" cy="4362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0" i="1" dirty="0" smtClean="0">
                    <a:latin typeface="Cambria Math"/>
                  </a:rPr>
                  <a:t>Např.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  −  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cs-CZ" b="0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−3</m:t>
                    </m:r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+4</m:t>
                    </m:r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=8 </m:t>
                    </m:r>
                  </m:oMath>
                </a14:m>
                <a:r>
                  <a:rPr lang="cs-CZ" u="sng" dirty="0" smtClean="0"/>
                  <a:t> </a:t>
                </a:r>
              </a:p>
              <a:p>
                <a:r>
                  <a:rPr lang="cs-CZ" b="0" dirty="0" smtClean="0"/>
                  <a:t>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=6+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</m:oMath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−3.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6+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+4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cs-CZ" dirty="0" smtClean="0"/>
              </a:p>
              <a:p>
                <a:r>
                  <a:rPr lang="cs-CZ" b="0" dirty="0" smtClean="0"/>
                  <a:t>    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−18−</m:t>
                    </m:r>
                    <m:r>
                      <a:rPr lang="cs-CZ" b="0" i="1" smtClean="0">
                        <a:latin typeface="Cambria Math"/>
                      </a:rPr>
                      <m:t>3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+4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=8</m:t>
                    </m:r>
                  </m:oMath>
                </a14:m>
                <a:endParaRPr lang="cs-CZ" b="0" i="1" dirty="0" smtClean="0"/>
              </a:p>
              <a:p>
                <a:r>
                  <a:rPr lang="cs-CZ" b="0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𝑦</m:t>
                    </m:r>
                    <m:r>
                      <a:rPr lang="cs-CZ" b="0" i="1" u="sng" smtClean="0">
                        <a:latin typeface="Cambria Math"/>
                      </a:rPr>
                      <m:t>=26 </m:t>
                    </m:r>
                    <m:r>
                      <a:rPr lang="cs-CZ" b="0" i="1" u="sng" smtClean="0">
                        <a:latin typeface="Cambria Math"/>
                      </a:rPr>
                      <m:t>𝑙𝑒𝑡</m:t>
                    </m:r>
                  </m:oMath>
                </a14:m>
                <a:r>
                  <a:rPr lang="cs-CZ" b="0" dirty="0" smtClean="0"/>
                  <a:t>   </a:t>
                </a:r>
              </a:p>
              <a:p>
                <a:r>
                  <a:rPr lang="cs-CZ" dirty="0"/>
                  <a:t> </a:t>
                </a:r>
                <a:r>
                  <a:rPr lang="cs-CZ" dirty="0" smtClean="0"/>
                  <a:t>                      </a:t>
                </a:r>
                <a:endParaRPr lang="cs-CZ" u="sng" dirty="0" smtClean="0"/>
              </a:p>
              <a:p>
                <a:r>
                  <a:rPr lang="cs-CZ" b="0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cs-CZ" b="0" i="1" dirty="0" smtClean="0">
                    <a:latin typeface="Cambria Math"/>
                  </a:rPr>
                  <a:t>+26</a:t>
                </a:r>
              </a:p>
              <a:p>
                <a:r>
                  <a:rPr lang="cs-CZ" i="1" dirty="0">
                    <a:latin typeface="Cambria Math"/>
                  </a:rPr>
                  <a:t> </a:t>
                </a:r>
                <a:r>
                  <a:rPr lang="cs-CZ" i="1" dirty="0" smtClean="0">
                    <a:latin typeface="Cambria Math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cs-CZ" b="0" i="1" u="sng" smtClean="0">
                        <a:latin typeface="Cambria Math"/>
                      </a:rPr>
                      <m:t>𝑥</m:t>
                    </m:r>
                    <m:r>
                      <a:rPr lang="cs-CZ" b="0" i="1" u="sng" smtClean="0">
                        <a:latin typeface="Cambria Math"/>
                      </a:rPr>
                      <m:t>=32 </m:t>
                    </m:r>
                  </m:oMath>
                </a14:m>
                <a:r>
                  <a:rPr lang="cs-CZ" i="1" u="sng" dirty="0" smtClean="0"/>
                  <a:t>let</a:t>
                </a:r>
              </a:p>
              <a:p>
                <a:endParaRPr lang="cs-CZ" i="1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𝑍𝑘</m:t>
                      </m:r>
                      <m:r>
                        <a:rPr lang="cs-CZ" b="0" i="1" smtClean="0">
                          <a:latin typeface="Cambria Math"/>
                        </a:rPr>
                        <m:t>.  </m:t>
                      </m:r>
                      <m:r>
                        <a:rPr lang="cs-CZ" b="0" i="1" smtClean="0">
                          <a:latin typeface="Cambria Math"/>
                        </a:rPr>
                        <m:t>𝑁𝑦𝑛</m:t>
                      </m:r>
                      <m:r>
                        <a:rPr lang="cs-CZ" b="0" i="1" smtClean="0">
                          <a:latin typeface="Cambria Math"/>
                        </a:rPr>
                        <m:t>í:   32−26=6 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r>
                  <a:rPr lang="cs-CZ" b="0" dirty="0" smtClean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P</m:t>
                    </m:r>
                    <m:r>
                      <a:rPr lang="cs-CZ" b="0" i="0" smtClean="0">
                        <a:latin typeface="Cambria Math"/>
                      </a:rPr>
                      <m:t>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ed</m:t>
                    </m:r>
                    <m:r>
                      <a:rPr lang="cs-CZ" b="0" i="0" smtClean="0">
                        <a:latin typeface="Cambria Math"/>
                      </a:rPr>
                      <m:t> 8 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lety</m:t>
                    </m:r>
                    <m:r>
                      <a:rPr lang="cs-CZ" b="0" i="1" smtClean="0">
                        <a:latin typeface="Cambria Math"/>
                      </a:rPr>
                      <m:t>:  </m:t>
                    </m:r>
                    <m:r>
                      <a:rPr lang="cs-CZ" b="0" i="1" smtClean="0">
                        <a:latin typeface="Cambria Math"/>
                      </a:rPr>
                      <m:t>𝐽𝑖𝑟𝑘𝑎</m:t>
                    </m:r>
                    <m:r>
                      <a:rPr lang="cs-CZ" b="0" i="1" smtClean="0">
                        <a:latin typeface="Cambria Math"/>
                      </a:rPr>
                      <m:t> 18=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 24</m:t>
                    </m:r>
                    <m:r>
                      <a:rPr lang="cs-CZ" b="0" i="1" smtClean="0">
                        <a:latin typeface="Cambria Math"/>
                      </a:rPr>
                      <m:t>𝑙𝑒𝑡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𝑃𝑒𝑡𝑟𝑎</m:t>
                    </m:r>
                  </m:oMath>
                </a14:m>
                <a:endParaRPr lang="cs-CZ" b="0" dirty="0" smtClean="0"/>
              </a:p>
              <a:p>
                <a:r>
                  <a:rPr lang="cs-CZ" dirty="0" smtClean="0"/>
                  <a:t>Odpověď:</a:t>
                </a:r>
              </a:p>
              <a:p>
                <a:r>
                  <a:rPr lang="cs-CZ" dirty="0" smtClean="0"/>
                  <a:t>Petrovi je 32 let, Jirka má 26 let.</a:t>
                </a:r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96" y="1785005"/>
                <a:ext cx="4516960" cy="4362028"/>
              </a:xfrm>
              <a:prstGeom prst="rect">
                <a:avLst/>
              </a:prstGeom>
              <a:blipFill rotWithShape="1">
                <a:blip r:embed="rId3"/>
                <a:stretch>
                  <a:fillRect l="-1080" t="-839" b="-13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8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Zdroj:</a:t>
            </a:r>
            <a:br>
              <a:rPr lang="cs-CZ" sz="2000" dirty="0" smtClean="0"/>
            </a:br>
            <a:r>
              <a:rPr lang="cs-CZ" sz="2000" dirty="0" smtClean="0"/>
              <a:t>Vlastní tvorba autora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4064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575</Words>
  <Application>Microsoft Office PowerPoint</Application>
  <PresentationFormat>Předvádění na obrazovce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Slovní úlohy řešené soustavou rovnic</vt:lpstr>
      <vt:lpstr>Typ slovní úlohy</vt:lpstr>
      <vt:lpstr>Příklad 1:</vt:lpstr>
      <vt:lpstr>Příklad 2:</vt:lpstr>
      <vt:lpstr>Zdroj: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79</cp:revision>
  <dcterms:created xsi:type="dcterms:W3CDTF">2014-02-01T21:29:42Z</dcterms:created>
  <dcterms:modified xsi:type="dcterms:W3CDTF">2014-06-15T09:44:03Z</dcterms:modified>
</cp:coreProperties>
</file>