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28" r:id="rId1"/>
  </p:sldMasterIdLst>
  <p:notesMasterIdLst>
    <p:notesMasterId r:id="rId8"/>
  </p:notesMasterIdLst>
  <p:sldIdLst>
    <p:sldId id="257" r:id="rId2"/>
    <p:sldId id="256" r:id="rId3"/>
    <p:sldId id="258" r:id="rId4"/>
    <p:sldId id="260" r:id="rId5"/>
    <p:sldId id="262" r:id="rId6"/>
    <p:sldId id="265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6" autoAdjust="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0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8D3A5-1798-4DEB-AB7E-597C11B4E6E3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5EE90-06D8-4C57-88B2-3CE2C8D38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00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153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1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59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920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66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523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65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994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30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90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93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99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230482"/>
              </p:ext>
            </p:extLst>
          </p:nvPr>
        </p:nvGraphicFramePr>
        <p:xfrm>
          <a:off x="251520" y="1700808"/>
          <a:ext cx="8280920" cy="52183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Slovní úlohy řešené </a:t>
                      </a:r>
                      <a:r>
                        <a:rPr lang="cs-CZ" sz="1700" b="1" baseline="0" smtClean="0">
                          <a:latin typeface="Arial" pitchFamily="34" charset="0"/>
                          <a:cs typeface="Arial" pitchFamily="34" charset="0"/>
                        </a:rPr>
                        <a:t>soustavou rovnic 1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57910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Matematika, kvarta (4. ročník osmiletého studia)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 a její aplikace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Výkladová prezentace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představující typy slovních úloh, které je možné řešit soustavou rovnic.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Soustav rovnic, metody řešení, zkouška, odpověď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Radomír Dědek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Vytvořeno - prosinec 2013, ověřeno 22. 1.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21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116632"/>
            <a:ext cx="7175351" cy="1793167"/>
          </a:xfrm>
        </p:spPr>
        <p:txBody>
          <a:bodyPr/>
          <a:lstStyle/>
          <a:p>
            <a:r>
              <a:rPr lang="cs-CZ" dirty="0" smtClean="0"/>
              <a:t>Slovní úlohy řešené soustavou rovnic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63688" y="3501008"/>
            <a:ext cx="5637010" cy="882119"/>
          </a:xfrm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Nejčastější typy úloh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08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slovní úlohy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u="sng" dirty="0" smtClean="0"/>
              <a:t>Úloha o zboží dvou druhů. Např. </a:t>
            </a:r>
          </a:p>
          <a:p>
            <a:r>
              <a:rPr lang="cs-CZ" sz="3000" dirty="0" smtClean="0"/>
              <a:t>Vlak veze uhlí na deseti nebo dvaceti tunových vagonech.</a:t>
            </a:r>
          </a:p>
          <a:p>
            <a:endParaRPr lang="cs-CZ" sz="3000" dirty="0"/>
          </a:p>
          <a:p>
            <a:r>
              <a:rPr lang="cs-CZ" sz="3000" dirty="0" smtClean="0"/>
              <a:t>Za 10 čokolád a 18 lízátek zaplatíme …. Kč, 15 stejných čokolád a 24 stejných lízátek stojí …. Kč</a:t>
            </a:r>
          </a:p>
          <a:p>
            <a:endParaRPr lang="cs-CZ" sz="3000" dirty="0"/>
          </a:p>
          <a:p>
            <a:r>
              <a:rPr lang="cs-CZ" sz="3000" dirty="0" smtClean="0"/>
              <a:t>atd.</a:t>
            </a:r>
          </a:p>
          <a:p>
            <a:endParaRPr lang="cs-CZ" dirty="0"/>
          </a:p>
          <a:p>
            <a:endParaRPr lang="cs-CZ" u="sng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13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cs-CZ" sz="3000" dirty="0" smtClean="0"/>
              <a:t>Příklad 1:</a:t>
            </a:r>
            <a:endParaRPr lang="cs-CZ" sz="3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764704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Jirka koupil 4 Kg broskví a 3 Kg pomerančů, za nákup zaplatil 270 Kč. Petr koupil 3 Kg broskví a 4 Kg pomerančů a zaplatil 262 Kč. Kolik stojí broskve, kolik pomeranče?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467544" y="1628800"/>
                <a:ext cx="3691952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Řešení:</a:t>
                </a:r>
              </a:p>
              <a:p>
                <a:r>
                  <a:rPr lang="cs-CZ" dirty="0" smtClean="0"/>
                  <a:t>Zvolíme  neznámé x, y:</a:t>
                </a:r>
              </a:p>
              <a:p>
                <a:r>
                  <a:rPr lang="cs-CZ" dirty="0" smtClean="0"/>
                  <a:t>Cena 1 kg broskví ………...  x Kč</a:t>
                </a:r>
              </a:p>
              <a:p>
                <a:r>
                  <a:rPr lang="cs-CZ" dirty="0" smtClean="0"/>
                  <a:t>Cena 1 kg pomerančů…..   y Kč</a:t>
                </a:r>
              </a:p>
              <a:p>
                <a:endParaRPr lang="cs-CZ" dirty="0" smtClean="0"/>
              </a:p>
              <a:p>
                <a:r>
                  <a:rPr lang="cs-CZ" dirty="0" smtClean="0"/>
                  <a:t>Jirkův nákup zapíšeme rovnicí:</a:t>
                </a:r>
              </a:p>
              <a:p>
                <a:r>
                  <a:rPr lang="cs-CZ" dirty="0" smtClean="0"/>
                  <a:t>1. rovnice soustavy :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4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+3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=270</m:t>
                    </m:r>
                  </m:oMath>
                </a14:m>
                <a:endParaRPr lang="cs-CZ" dirty="0" smtClean="0"/>
              </a:p>
              <a:p>
                <a:pPr marL="342900" indent="-342900">
                  <a:buAutoNum type="arabicPeriod"/>
                </a:pPr>
                <a:endParaRPr lang="cs-CZ" dirty="0" smtClean="0"/>
              </a:p>
              <a:p>
                <a:r>
                  <a:rPr lang="cs-CZ" dirty="0" smtClean="0"/>
                  <a:t>Petrův nákup zapíšeme rovnicí:</a:t>
                </a:r>
              </a:p>
              <a:p>
                <a:r>
                  <a:rPr lang="cs-CZ" dirty="0" smtClean="0"/>
                  <a:t>2. rovnice soustavy: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3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+4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=262</m:t>
                    </m:r>
                  </m:oMath>
                </a14:m>
                <a:r>
                  <a:rPr lang="cs-CZ" dirty="0" smtClean="0"/>
                  <a:t> </a:t>
                </a:r>
              </a:p>
              <a:p>
                <a:endParaRPr lang="cs-CZ" dirty="0"/>
              </a:p>
              <a:p>
                <a:r>
                  <a:rPr lang="cs-CZ" dirty="0" smtClean="0"/>
                  <a:t>Dostali jsme soustavu rovnic: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4</m:t>
                      </m:r>
                      <m:r>
                        <a:rPr lang="cs-CZ" i="1">
                          <a:latin typeface="Cambria Math"/>
                        </a:rPr>
                        <m:t>𝑥</m:t>
                      </m:r>
                      <m:r>
                        <a:rPr lang="cs-CZ" i="1">
                          <a:latin typeface="Cambria Math"/>
                        </a:rPr>
                        <m:t>+3</m:t>
                      </m:r>
                      <m:r>
                        <a:rPr lang="cs-CZ" i="1">
                          <a:latin typeface="Cambria Math"/>
                        </a:rPr>
                        <m:t>𝑦</m:t>
                      </m:r>
                      <m:r>
                        <a:rPr lang="cs-CZ" i="1">
                          <a:latin typeface="Cambria Math"/>
                        </a:rPr>
                        <m:t>=270</m:t>
                      </m:r>
                    </m:oMath>
                  </m:oMathPara>
                </a14:m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3</m:t>
                      </m:r>
                      <m:r>
                        <a:rPr lang="cs-CZ" i="1">
                          <a:latin typeface="Cambria Math"/>
                        </a:rPr>
                        <m:t>𝑥</m:t>
                      </m:r>
                      <m:r>
                        <a:rPr lang="cs-CZ" i="1">
                          <a:latin typeface="Cambria Math"/>
                        </a:rPr>
                        <m:t>+4</m:t>
                      </m:r>
                      <m:r>
                        <a:rPr lang="cs-CZ" i="1">
                          <a:latin typeface="Cambria Math"/>
                        </a:rPr>
                        <m:t>𝑦</m:t>
                      </m:r>
                      <m:r>
                        <a:rPr lang="cs-CZ" i="1">
                          <a:latin typeface="Cambria Math"/>
                        </a:rPr>
                        <m:t>=262</m:t>
                      </m:r>
                    </m:oMath>
                  </m:oMathPara>
                </a14:m>
                <a:endParaRPr lang="cs-CZ" dirty="0" smtClean="0"/>
              </a:p>
              <a:p>
                <a:r>
                  <a:rPr lang="cs-CZ" dirty="0" smtClean="0"/>
                  <a:t>Řešíme libovolnou metodou.</a:t>
                </a:r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628800"/>
                <a:ext cx="3691952" cy="4524315"/>
              </a:xfrm>
              <a:prstGeom prst="rect">
                <a:avLst/>
              </a:prstGeom>
              <a:blipFill rotWithShape="1">
                <a:blip r:embed="rId2"/>
                <a:stretch>
                  <a:fillRect l="-1488" t="-6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4427984" y="1484784"/>
                <a:ext cx="4248472" cy="5078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0" i="1" dirty="0" smtClean="0">
                    <a:latin typeface="Cambria Math"/>
                  </a:rPr>
                  <a:t>Např.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4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+3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=270  ./4</m:t>
                      </m:r>
                    </m:oMath>
                  </m:oMathPara>
                </a14:m>
                <a:endParaRPr lang="cs-CZ" b="0" dirty="0" smtClean="0"/>
              </a:p>
              <a:p>
                <a14:m>
                  <m:oMath xmlns:m="http://schemas.openxmlformats.org/officeDocument/2006/math">
                    <m:r>
                      <a:rPr lang="cs-CZ" b="0" i="1" u="sng" smtClean="0">
                        <a:latin typeface="Cambria Math"/>
                      </a:rPr>
                      <m:t>3</m:t>
                    </m:r>
                    <m:r>
                      <a:rPr lang="cs-CZ" b="0" i="1" u="sng" smtClean="0">
                        <a:latin typeface="Cambria Math"/>
                      </a:rPr>
                      <m:t>𝑥</m:t>
                    </m:r>
                    <m:r>
                      <a:rPr lang="cs-CZ" b="0" i="1" u="sng" smtClean="0">
                        <a:latin typeface="Cambria Math"/>
                      </a:rPr>
                      <m:t>+4</m:t>
                    </m:r>
                    <m:r>
                      <a:rPr lang="cs-CZ" b="0" i="1" u="sng" smtClean="0">
                        <a:latin typeface="Cambria Math"/>
                      </a:rPr>
                      <m:t>𝑦</m:t>
                    </m:r>
                    <m:r>
                      <a:rPr lang="cs-CZ" b="0" i="1" u="sng" smtClean="0">
                        <a:latin typeface="Cambria Math"/>
                      </a:rPr>
                      <m:t>=262  . /(−3)</m:t>
                    </m:r>
                  </m:oMath>
                </a14:m>
                <a:r>
                  <a:rPr lang="cs-CZ" u="sng" dirty="0" smtClean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16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 +12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  1080</m:t>
                      </m:r>
                    </m:oMath>
                  </m:oMathPara>
                </a14:m>
                <a:endParaRPr lang="cs-CZ" b="0" dirty="0" smtClean="0"/>
              </a:p>
              <a:p>
                <a14:m>
                  <m:oMath xmlns:m="http://schemas.openxmlformats.org/officeDocument/2006/math">
                    <m:r>
                      <a:rPr lang="cs-CZ" b="0" i="1" u="sng" smtClean="0">
                        <a:latin typeface="Cambria Math"/>
                      </a:rPr>
                      <m:t>−9</m:t>
                    </m:r>
                    <m:r>
                      <a:rPr lang="cs-CZ" b="0" i="1" u="sng" smtClean="0">
                        <a:latin typeface="Cambria Math"/>
                      </a:rPr>
                      <m:t>𝑥</m:t>
                    </m:r>
                    <m:r>
                      <a:rPr lang="cs-CZ" b="0" i="1" u="sng" smtClean="0">
                        <a:latin typeface="Cambria Math"/>
                      </a:rPr>
                      <m:t>−12</m:t>
                    </m:r>
                    <m:r>
                      <a:rPr lang="cs-CZ" b="0" i="1" u="sng" smtClean="0">
                        <a:latin typeface="Cambria Math"/>
                      </a:rPr>
                      <m:t>𝑦</m:t>
                    </m:r>
                    <m:r>
                      <a:rPr lang="cs-CZ" b="0" i="1" u="sng" smtClean="0">
                        <a:latin typeface="Cambria Math"/>
                      </a:rPr>
                      <m:t>=−78</m:t>
                    </m:r>
                  </m:oMath>
                </a14:m>
                <a:r>
                  <a:rPr lang="cs-CZ" u="sng" dirty="0" smtClean="0"/>
                  <a:t>6</a:t>
                </a:r>
              </a:p>
              <a:p>
                <a:r>
                  <a:rPr lang="cs-CZ" b="0" dirty="0" smtClean="0"/>
                  <a:t>              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7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= 29</m:t>
                    </m:r>
                  </m:oMath>
                </a14:m>
                <a:r>
                  <a:rPr lang="cs-CZ" b="0" dirty="0" smtClean="0"/>
                  <a:t>4</a:t>
                </a:r>
              </a:p>
              <a:p>
                <a:r>
                  <a:rPr lang="cs-CZ" b="0" dirty="0" smtClean="0"/>
                  <a:t>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u="sng" smtClean="0">
                        <a:latin typeface="Cambria Math"/>
                      </a:rPr>
                      <m:t>x</m:t>
                    </m:r>
                    <m:r>
                      <a:rPr lang="cs-CZ" b="0" i="0" u="sng" smtClean="0">
                        <a:latin typeface="Cambria Math"/>
                      </a:rPr>
                      <m:t> </m:t>
                    </m:r>
                    <m:r>
                      <a:rPr lang="cs-CZ" b="0" i="1" u="sng" smtClean="0">
                        <a:latin typeface="Cambria Math"/>
                      </a:rPr>
                      <m:t>=42 </m:t>
                    </m:r>
                    <m:r>
                      <a:rPr lang="cs-CZ" b="0" i="1" u="sng" smtClean="0">
                        <a:latin typeface="Cambria Math"/>
                      </a:rPr>
                      <m:t>𝐾</m:t>
                    </m:r>
                    <m:r>
                      <a:rPr lang="cs-CZ" b="0" i="1" u="sng" smtClean="0">
                        <a:latin typeface="Cambria Math"/>
                      </a:rPr>
                      <m:t>č</m:t>
                    </m:r>
                  </m:oMath>
                </a14:m>
                <a:r>
                  <a:rPr lang="cs-CZ" b="0" dirty="0" smtClean="0"/>
                  <a:t>  </a:t>
                </a:r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4.42+3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 270</m:t>
                      </m:r>
                    </m:oMath>
                  </m:oMathPara>
                </a14:m>
                <a:endParaRPr lang="cs-CZ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168+ 3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 =270 </m:t>
                      </m:r>
                    </m:oMath>
                  </m:oMathPara>
                </a14:m>
                <a:endParaRPr lang="cs-CZ" b="0" dirty="0" smtClean="0"/>
              </a:p>
              <a:p>
                <a:r>
                  <a:rPr lang="cs-CZ" b="0" dirty="0" smtClean="0"/>
                  <a:t>             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3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=102</m:t>
                    </m:r>
                  </m:oMath>
                </a14:m>
                <a:endParaRPr lang="cs-CZ" b="0" dirty="0" smtClean="0"/>
              </a:p>
              <a:p>
                <a:r>
                  <a:rPr lang="cs-CZ" b="0" dirty="0" smtClean="0"/>
                  <a:t>                 </a:t>
                </a:r>
                <a14:m>
                  <m:oMath xmlns:m="http://schemas.openxmlformats.org/officeDocument/2006/math">
                    <m:r>
                      <a:rPr lang="cs-CZ" b="0" i="1" u="sng" smtClean="0">
                        <a:latin typeface="Cambria Math"/>
                      </a:rPr>
                      <m:t>𝑦</m:t>
                    </m:r>
                    <m:r>
                      <a:rPr lang="cs-CZ" b="0" i="1" u="sng" smtClean="0">
                        <a:latin typeface="Cambria Math"/>
                      </a:rPr>
                      <m:t>=34 </m:t>
                    </m:r>
                    <m:r>
                      <a:rPr lang="cs-CZ" b="0" i="1" u="sng" smtClean="0">
                        <a:latin typeface="Cambria Math"/>
                      </a:rPr>
                      <m:t>𝐾</m:t>
                    </m:r>
                    <m:r>
                      <a:rPr lang="cs-CZ" b="0" i="1" u="sng" smtClean="0">
                        <a:latin typeface="Cambria Math"/>
                      </a:rPr>
                      <m:t>č</m:t>
                    </m:r>
                  </m:oMath>
                </a14:m>
                <a:endParaRPr lang="cs-CZ" i="1" u="sng" dirty="0" smtClean="0"/>
              </a:p>
              <a:p>
                <a:endParaRPr lang="cs-CZ" i="1" u="sng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𝑍𝑘</m:t>
                      </m:r>
                      <m:r>
                        <a:rPr lang="cs-CZ" b="0" i="1" smtClean="0">
                          <a:latin typeface="Cambria Math"/>
                        </a:rPr>
                        <m:t>. 4.42+3.34=168+102=270 </m:t>
                      </m:r>
                      <m:r>
                        <a:rPr lang="cs-CZ" b="0" i="1" smtClean="0">
                          <a:latin typeface="Cambria Math"/>
                        </a:rPr>
                        <m:t>𝐾</m:t>
                      </m:r>
                      <m:r>
                        <a:rPr lang="cs-CZ" b="0" i="1" smtClean="0">
                          <a:latin typeface="Cambria Math"/>
                        </a:rPr>
                        <m:t>č</m:t>
                      </m:r>
                    </m:oMath>
                  </m:oMathPara>
                </a14:m>
                <a:endParaRPr lang="cs-CZ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       3.42+4.34=126+136=262 </m:t>
                      </m:r>
                      <m:r>
                        <a:rPr lang="cs-CZ" b="0" i="1" smtClean="0">
                          <a:latin typeface="Cambria Math"/>
                        </a:rPr>
                        <m:t>𝐾</m:t>
                      </m:r>
                      <m:r>
                        <a:rPr lang="cs-CZ" b="0" i="1" smtClean="0">
                          <a:latin typeface="Cambria Math"/>
                        </a:rPr>
                        <m:t>č</m:t>
                      </m:r>
                    </m:oMath>
                  </m:oMathPara>
                </a14:m>
                <a:endParaRPr lang="cs-CZ" b="0" dirty="0" smtClean="0"/>
              </a:p>
              <a:p>
                <a:r>
                  <a:rPr lang="cs-CZ" dirty="0" smtClean="0"/>
                  <a:t>Odpověď:</a:t>
                </a:r>
              </a:p>
              <a:p>
                <a:r>
                  <a:rPr lang="cs-CZ" dirty="0" smtClean="0"/>
                  <a:t>Kilogram broskví je za 42 Kč, pomeranče jsou za 34 Kč.</a:t>
                </a:r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484784"/>
                <a:ext cx="4248472" cy="5078313"/>
              </a:xfrm>
              <a:prstGeom prst="rect">
                <a:avLst/>
              </a:prstGeom>
              <a:blipFill rotWithShape="1">
                <a:blip r:embed="rId3"/>
                <a:stretch>
                  <a:fillRect l="-1148" t="-720" b="-96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034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cs-CZ" sz="3000" dirty="0" smtClean="0"/>
              <a:t>Příklad 2:</a:t>
            </a:r>
            <a:endParaRPr lang="cs-CZ" sz="3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764704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 ubytovně, která má 44 pokojů je ubytováno 116 brigádníků. Pokoje jsou dvou lůžkové nebo tří lůžkové. Kolik je dvou lůžkových a kolik tří lůžkových pokojů?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467544" y="1628800"/>
                <a:ext cx="3691952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Řešení:</a:t>
                </a:r>
              </a:p>
              <a:p>
                <a:r>
                  <a:rPr lang="cs-CZ" dirty="0" smtClean="0"/>
                  <a:t>Zvolíme  neznámé x, y:</a:t>
                </a:r>
              </a:p>
              <a:p>
                <a:r>
                  <a:rPr lang="cs-CZ" dirty="0" smtClean="0"/>
                  <a:t>Počet 2 lůžkových pokojů .....  x </a:t>
                </a:r>
              </a:p>
              <a:p>
                <a:r>
                  <a:rPr lang="cs-CZ" dirty="0" smtClean="0"/>
                  <a:t>Počet 3 lůžkových pokojů …..  y </a:t>
                </a:r>
              </a:p>
              <a:p>
                <a:endParaRPr lang="cs-CZ" dirty="0" smtClean="0"/>
              </a:p>
              <a:p>
                <a:r>
                  <a:rPr lang="cs-CZ" dirty="0" smtClean="0"/>
                  <a:t>Sestavíme rovnici pro počet pokojů:</a:t>
                </a:r>
              </a:p>
              <a:p>
                <a:r>
                  <a:rPr lang="cs-CZ" dirty="0" smtClean="0"/>
                  <a:t>1. rovnice soustavy :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+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=44</m:t>
                    </m:r>
                  </m:oMath>
                </a14:m>
                <a:endParaRPr lang="cs-CZ" dirty="0" smtClean="0"/>
              </a:p>
              <a:p>
                <a:pPr marL="342900" indent="-342900">
                  <a:buAutoNum type="arabicPeriod"/>
                </a:pPr>
                <a:endParaRPr lang="cs-CZ" dirty="0" smtClean="0"/>
              </a:p>
              <a:p>
                <a:r>
                  <a:rPr lang="cs-CZ" dirty="0" smtClean="0"/>
                  <a:t>Sestavíme rovnici pro ubytované:</a:t>
                </a:r>
              </a:p>
              <a:p>
                <a:r>
                  <a:rPr lang="cs-CZ" dirty="0" smtClean="0"/>
                  <a:t>2. rovnice soustavy: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2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+3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=116</m:t>
                    </m:r>
                  </m:oMath>
                </a14:m>
                <a:endParaRPr lang="cs-CZ" dirty="0" smtClean="0"/>
              </a:p>
              <a:p>
                <a:endParaRPr lang="cs-CZ" dirty="0"/>
              </a:p>
              <a:p>
                <a:r>
                  <a:rPr lang="cs-CZ" dirty="0" smtClean="0"/>
                  <a:t>Dostali jsme soustavu rovnic: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=44</m:t>
                      </m:r>
                    </m:oMath>
                  </m:oMathPara>
                </a14:m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</a:rPr>
                        <m:t>2</m:t>
                      </m:r>
                      <m:r>
                        <a:rPr lang="cs-CZ" i="1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+3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=116  </m:t>
                      </m:r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r>
                  <a:rPr lang="cs-CZ" dirty="0" smtClean="0"/>
                  <a:t>Řešíme libovolnou metodou.</a:t>
                </a:r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628800"/>
                <a:ext cx="3691952" cy="4524315"/>
              </a:xfrm>
              <a:prstGeom prst="rect">
                <a:avLst/>
              </a:prstGeom>
              <a:blipFill rotWithShape="1">
                <a:blip r:embed="rId2"/>
                <a:stretch>
                  <a:fillRect l="-1488" t="-674" b="-12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4427984" y="1484784"/>
                <a:ext cx="4248472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0" i="1" dirty="0" smtClean="0">
                    <a:latin typeface="Cambria Math"/>
                  </a:rPr>
                  <a:t>Např.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  +   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=44</m:t>
                      </m:r>
                    </m:oMath>
                  </m:oMathPara>
                </a14:m>
                <a:endParaRPr lang="cs-CZ" b="0" dirty="0" smtClean="0"/>
              </a:p>
              <a:p>
                <a14:m>
                  <m:oMath xmlns:m="http://schemas.openxmlformats.org/officeDocument/2006/math">
                    <m:r>
                      <a:rPr lang="cs-CZ" b="0" i="1" u="sng" smtClean="0">
                        <a:latin typeface="Cambria Math"/>
                      </a:rPr>
                      <m:t>2</m:t>
                    </m:r>
                    <m:r>
                      <a:rPr lang="cs-CZ" b="0" i="1" u="sng" smtClean="0">
                        <a:latin typeface="Cambria Math"/>
                      </a:rPr>
                      <m:t>𝑥</m:t>
                    </m:r>
                    <m:r>
                      <a:rPr lang="cs-CZ" b="0" i="1" u="sng" smtClean="0">
                        <a:latin typeface="Cambria Math"/>
                      </a:rPr>
                      <m:t>+3</m:t>
                    </m:r>
                    <m:r>
                      <a:rPr lang="cs-CZ" b="0" i="1" u="sng" smtClean="0">
                        <a:latin typeface="Cambria Math"/>
                      </a:rPr>
                      <m:t>𝑦</m:t>
                    </m:r>
                    <m:r>
                      <a:rPr lang="cs-CZ" b="0" i="1" u="sng" smtClean="0">
                        <a:latin typeface="Cambria Math"/>
                      </a:rPr>
                      <m:t>=116 </m:t>
                    </m:r>
                  </m:oMath>
                </a14:m>
                <a:r>
                  <a:rPr lang="cs-CZ" u="sng" dirty="0" smtClean="0"/>
                  <a:t> </a:t>
                </a:r>
              </a:p>
              <a:p>
                <a:r>
                  <a:rPr lang="cs-CZ" b="0" dirty="0" smtClean="0"/>
                  <a:t>           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=44−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</m:oMath>
                </a14:m>
                <a:endParaRPr lang="cs-CZ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2.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44−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+3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=116</m:t>
                      </m:r>
                    </m:oMath>
                  </m:oMathPara>
                </a14:m>
                <a:endParaRPr lang="cs-CZ" dirty="0" smtClean="0"/>
              </a:p>
              <a:p>
                <a:r>
                  <a:rPr lang="cs-CZ" b="0" dirty="0" smtClean="0"/>
                  <a:t>   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88−2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+3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=116</m:t>
                    </m:r>
                  </m:oMath>
                </a14:m>
                <a:endParaRPr lang="cs-CZ" b="0" dirty="0" smtClean="0"/>
              </a:p>
              <a:p>
                <a:r>
                  <a:rPr lang="cs-CZ" b="0" dirty="0" smtClean="0"/>
                  <a:t>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u="sng" smtClean="0">
                        <a:latin typeface="Cambria Math"/>
                      </a:rPr>
                      <m:t>y</m:t>
                    </m:r>
                    <m:r>
                      <a:rPr lang="cs-CZ" b="0" i="0" u="sng" smtClean="0">
                        <a:latin typeface="Cambria Math"/>
                      </a:rPr>
                      <m:t>=28</m:t>
                    </m:r>
                  </m:oMath>
                </a14:m>
                <a:r>
                  <a:rPr lang="cs-CZ" b="0" dirty="0" smtClean="0"/>
                  <a:t>   </a:t>
                </a:r>
              </a:p>
              <a:p>
                <a:endParaRPr lang="cs-CZ" dirty="0" smtClean="0"/>
              </a:p>
              <a:p>
                <a:r>
                  <a:rPr lang="cs-CZ" b="0" dirty="0" smtClean="0"/>
                  <a:t>                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=44−28</m:t>
                    </m:r>
                  </m:oMath>
                </a14:m>
                <a:r>
                  <a:rPr lang="cs-CZ" b="0" i="1" dirty="0" smtClean="0">
                    <a:latin typeface="Cambria Math"/>
                  </a:rPr>
                  <a:t>  </a:t>
                </a:r>
              </a:p>
              <a:p>
                <a:r>
                  <a:rPr lang="cs-CZ" i="1" dirty="0">
                    <a:latin typeface="Cambria Math"/>
                  </a:rPr>
                  <a:t> </a:t>
                </a:r>
                <a:r>
                  <a:rPr lang="cs-CZ" i="1" dirty="0" smtClean="0">
                    <a:latin typeface="Cambria Math"/>
                  </a:rPr>
                  <a:t>                 </a:t>
                </a:r>
                <a14:m>
                  <m:oMath xmlns:m="http://schemas.openxmlformats.org/officeDocument/2006/math">
                    <m:r>
                      <a:rPr lang="cs-CZ" b="0" i="1" u="sng" smtClean="0">
                        <a:latin typeface="Cambria Math"/>
                      </a:rPr>
                      <m:t>𝑥</m:t>
                    </m:r>
                    <m:r>
                      <a:rPr lang="cs-CZ" b="0" i="1" u="sng" smtClean="0">
                        <a:latin typeface="Cambria Math"/>
                      </a:rPr>
                      <m:t>=16</m:t>
                    </m:r>
                  </m:oMath>
                </a14:m>
                <a:endParaRPr lang="cs-CZ" i="1" u="sng" dirty="0" smtClean="0"/>
              </a:p>
              <a:p>
                <a:endParaRPr lang="cs-CZ" i="1" u="sng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𝑍𝑘</m:t>
                      </m:r>
                      <m:r>
                        <a:rPr lang="cs-CZ" b="0" i="1" smtClean="0">
                          <a:latin typeface="Cambria Math"/>
                        </a:rPr>
                        <m:t>.  16+28=44 </m:t>
                      </m:r>
                    </m:oMath>
                  </m:oMathPara>
                </a14:m>
                <a:endParaRPr lang="cs-CZ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        2 . 16+3 . 28=32+84=116</m:t>
                      </m:r>
                    </m:oMath>
                  </m:oMathPara>
                </a14:m>
                <a:endParaRPr lang="cs-CZ" b="0" dirty="0" smtClean="0"/>
              </a:p>
              <a:p>
                <a:r>
                  <a:rPr lang="cs-CZ" dirty="0" smtClean="0"/>
                  <a:t>Odpověď:</a:t>
                </a:r>
              </a:p>
              <a:p>
                <a:r>
                  <a:rPr lang="cs-CZ" dirty="0" smtClean="0"/>
                  <a:t>Na ubytovně je 16 dvou lůžkových a 28 tří lůžkových pokojů.</a:t>
                </a:r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484784"/>
                <a:ext cx="4248472" cy="4524315"/>
              </a:xfrm>
              <a:prstGeom prst="rect">
                <a:avLst/>
              </a:prstGeom>
              <a:blipFill rotWithShape="1">
                <a:blip r:embed="rId3"/>
                <a:stretch>
                  <a:fillRect l="-1148" t="-809" b="-12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062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/>
              <a:t>Zdroj:</a:t>
            </a:r>
            <a:br>
              <a:rPr lang="cs-CZ" sz="2000" dirty="0" smtClean="0"/>
            </a:br>
            <a:r>
              <a:rPr lang="cs-CZ" sz="2000" dirty="0" smtClean="0"/>
              <a:t>Vlastní tvorba autora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4064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</TotalTime>
  <Words>536</Words>
  <Application>Microsoft Office PowerPoint</Application>
  <PresentationFormat>Předvádění na obrazovce (4:3)</PresentationFormat>
  <Paragraphs>98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Prezentace aplikace PowerPoint</vt:lpstr>
      <vt:lpstr>Slovní úlohy řešené soustavou rovnic</vt:lpstr>
      <vt:lpstr>Typy slovní úlohy</vt:lpstr>
      <vt:lpstr>Příklad 1:</vt:lpstr>
      <vt:lpstr>Příklad 2:</vt:lpstr>
      <vt:lpstr>Zdroj: Vlastní tvorba autora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PC</cp:lastModifiedBy>
  <cp:revision>79</cp:revision>
  <dcterms:created xsi:type="dcterms:W3CDTF">2014-02-01T21:29:42Z</dcterms:created>
  <dcterms:modified xsi:type="dcterms:W3CDTF">2014-06-07T06:17:11Z</dcterms:modified>
</cp:coreProperties>
</file>