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28" r:id="rId1"/>
  </p:sldMasterIdLst>
  <p:notesMasterIdLst>
    <p:notesMasterId r:id="rId10"/>
  </p:notesMasterIdLst>
  <p:sldIdLst>
    <p:sldId id="274" r:id="rId2"/>
    <p:sldId id="256" r:id="rId3"/>
    <p:sldId id="269" r:id="rId4"/>
    <p:sldId id="270" r:id="rId5"/>
    <p:sldId id="272" r:id="rId6"/>
    <p:sldId id="273" r:id="rId7"/>
    <p:sldId id="275" r:id="rId8"/>
    <p:sldId id="277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6" autoAdjust="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04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A8D3A5-1798-4DEB-AB7E-597C11B4E6E3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5EE90-06D8-4C57-88B2-3CE2C8D380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600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8153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816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593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920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668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523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656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7994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3307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4901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935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7992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483224"/>
              </p:ext>
            </p:extLst>
          </p:nvPr>
        </p:nvGraphicFramePr>
        <p:xfrm>
          <a:off x="251520" y="1704114"/>
          <a:ext cx="8280920" cy="532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Řešení soustavy rovnic sčítací metodou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Matematika, kvarta (4. ročník osmiletého studia)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Matematika a její aplikace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Výkladová prezentace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princip sčítací metody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kdy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je vhodné použít sčítací metodu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Soustava rovnic, sčítací metoda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Radomír Dědek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Vytvořeno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- p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rosinec 2013, ověřeno 14. 1. </a:t>
                      </a:r>
                      <a:r>
                        <a:rPr lang="cs-CZ" sz="1700" b="0" smtClean="0"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680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9592" y="116632"/>
            <a:ext cx="7175351" cy="1793167"/>
          </a:xfrm>
        </p:spPr>
        <p:txBody>
          <a:bodyPr/>
          <a:lstStyle/>
          <a:p>
            <a:r>
              <a:rPr lang="cs-CZ" dirty="0" smtClean="0"/>
              <a:t>SOUSTAVY  ROVNIC</a:t>
            </a:r>
            <a:br>
              <a:rPr lang="cs-CZ" dirty="0" smtClean="0"/>
            </a:br>
            <a:r>
              <a:rPr lang="cs-CZ" dirty="0" smtClean="0"/>
              <a:t>Způsoby řešení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63688" y="3501008"/>
            <a:ext cx="5637010" cy="882119"/>
          </a:xfrm>
        </p:spPr>
        <p:txBody>
          <a:bodyPr/>
          <a:lstStyle/>
          <a:p>
            <a:r>
              <a:rPr lang="cs-CZ" dirty="0" smtClean="0"/>
              <a:t>Sčítací metoda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408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Co je to soustava dvou rovnic o dvou neznámých?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Soustavou rovnic o dvou neznámých x, y nazýváme zápis (pracovně ho budeme nazývat „základní tvar“ soustavy rovnic):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/>
              <a:t>a</a:t>
            </a:r>
            <a:r>
              <a:rPr lang="cs-CZ" baseline="-25000" dirty="0" smtClean="0"/>
              <a:t>1</a:t>
            </a:r>
            <a:r>
              <a:rPr lang="cs-CZ" dirty="0" smtClean="0"/>
              <a:t>x + b</a:t>
            </a:r>
            <a:r>
              <a:rPr lang="cs-CZ" baseline="-25000" dirty="0" smtClean="0"/>
              <a:t>1</a:t>
            </a:r>
            <a:r>
              <a:rPr lang="cs-CZ" dirty="0" smtClean="0"/>
              <a:t>y = c</a:t>
            </a:r>
            <a:r>
              <a:rPr lang="cs-CZ" baseline="-25000" dirty="0" smtClean="0"/>
              <a:t>1</a:t>
            </a:r>
          </a:p>
          <a:p>
            <a:pPr marL="0" indent="0" algn="ctr">
              <a:buNone/>
            </a:pPr>
            <a:r>
              <a:rPr lang="cs-CZ" dirty="0"/>
              <a:t>a</a:t>
            </a:r>
            <a:r>
              <a:rPr lang="cs-CZ" baseline="-25000" dirty="0" smtClean="0"/>
              <a:t>2</a:t>
            </a:r>
            <a:r>
              <a:rPr lang="cs-CZ" dirty="0" smtClean="0"/>
              <a:t>x + b</a:t>
            </a:r>
            <a:r>
              <a:rPr lang="cs-CZ" baseline="-25000" dirty="0" smtClean="0"/>
              <a:t>2</a:t>
            </a:r>
            <a:r>
              <a:rPr lang="cs-CZ" dirty="0" smtClean="0"/>
              <a:t>y = c</a:t>
            </a:r>
            <a:r>
              <a:rPr lang="cs-CZ" baseline="-25000" dirty="0" smtClean="0"/>
              <a:t>2</a:t>
            </a:r>
          </a:p>
          <a:p>
            <a:pPr marL="0" indent="0" algn="ctr">
              <a:buNone/>
            </a:pPr>
            <a:endParaRPr lang="cs-CZ" baseline="-25000" dirty="0" smtClean="0"/>
          </a:p>
          <a:p>
            <a:pPr marL="0" indent="0">
              <a:buNone/>
            </a:pPr>
            <a:r>
              <a:rPr lang="cs-CZ" dirty="0" smtClean="0"/>
              <a:t>kde a</a:t>
            </a:r>
            <a:r>
              <a:rPr lang="cs-CZ" baseline="-25000" dirty="0" smtClean="0"/>
              <a:t>1</a:t>
            </a:r>
            <a:r>
              <a:rPr lang="cs-CZ" dirty="0" smtClean="0"/>
              <a:t>, b</a:t>
            </a:r>
            <a:r>
              <a:rPr lang="cs-CZ" baseline="-25000" dirty="0" smtClean="0"/>
              <a:t>1</a:t>
            </a:r>
            <a:r>
              <a:rPr lang="cs-CZ" dirty="0" smtClean="0"/>
              <a:t>, c</a:t>
            </a:r>
            <a:r>
              <a:rPr lang="cs-CZ" baseline="-25000" dirty="0" smtClean="0"/>
              <a:t>1</a:t>
            </a:r>
            <a:r>
              <a:rPr lang="cs-CZ" dirty="0" smtClean="0"/>
              <a:t>, a</a:t>
            </a:r>
            <a:r>
              <a:rPr lang="cs-CZ" baseline="-25000" dirty="0" smtClean="0"/>
              <a:t>2</a:t>
            </a:r>
            <a:r>
              <a:rPr lang="cs-CZ" dirty="0" smtClean="0"/>
              <a:t>, b</a:t>
            </a:r>
            <a:r>
              <a:rPr lang="cs-CZ" baseline="-25000" dirty="0" smtClean="0"/>
              <a:t>2</a:t>
            </a:r>
            <a:r>
              <a:rPr lang="cs-CZ" dirty="0" smtClean="0"/>
              <a:t>, c</a:t>
            </a:r>
            <a:r>
              <a:rPr lang="cs-CZ" baseline="-25000" dirty="0" smtClean="0"/>
              <a:t>2</a:t>
            </a:r>
            <a:r>
              <a:rPr lang="cs-CZ" dirty="0" smtClean="0"/>
              <a:t> jsou reálná čísla. Řešením této soustavy je každá uspořádaná dvojice [x, y] taková, že po dosazení do obou rovnic získáme platnou rovnost.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158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Způsoby řešení soustavy rovnic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sz="4100" dirty="0" smtClean="0"/>
              <a:t>Při řešení používáme tyto úpravy:</a:t>
            </a:r>
          </a:p>
          <a:p>
            <a:pPr marL="0" indent="0">
              <a:buNone/>
            </a:pPr>
            <a:endParaRPr lang="cs-CZ" sz="4100" dirty="0" smtClean="0"/>
          </a:p>
          <a:p>
            <a:pPr marL="514350" indent="-514350">
              <a:buAutoNum type="arabicParenR"/>
            </a:pPr>
            <a:r>
              <a:rPr lang="cs-CZ" dirty="0" smtClean="0"/>
              <a:t>Obě rovnice lze upravovat pomocí ekvivalentních úprav.</a:t>
            </a:r>
          </a:p>
          <a:p>
            <a:pPr marL="514350" indent="-514350">
              <a:buAutoNum type="arabicParenR"/>
            </a:pPr>
            <a:endParaRPr lang="cs-CZ" dirty="0" smtClean="0"/>
          </a:p>
          <a:p>
            <a:pPr marL="514350" indent="-514350">
              <a:buAutoNum type="arabicParenR"/>
            </a:pPr>
            <a:r>
              <a:rPr lang="cs-CZ" dirty="0" smtClean="0"/>
              <a:t>Jednu nebo obě rovnice vynásobíme vhodným nenulovým číslem a rovnice, které získáme sečteme. Při správné úpravě nám po sečtení rovnic jedna neznámá „vypadne“ a získáme jednu rovnici o jedné neznámé, kterou vyřešíme. Tento postup nazýváme </a:t>
            </a:r>
            <a:r>
              <a:rPr lang="cs-CZ" b="1" i="1" u="sng" dirty="0" smtClean="0"/>
              <a:t>sčítací metoda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5607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Kdy zvolit sčítací metodu?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Sčítací metodě dáváme přednost v případě, že a</a:t>
            </a:r>
            <a:r>
              <a:rPr lang="cs-CZ" baseline="-25000" dirty="0" smtClean="0"/>
              <a:t>1</a:t>
            </a:r>
            <a:r>
              <a:rPr lang="cs-CZ" dirty="0" smtClean="0"/>
              <a:t>, b</a:t>
            </a:r>
            <a:r>
              <a:rPr lang="cs-CZ" baseline="-25000" dirty="0" smtClean="0"/>
              <a:t>1</a:t>
            </a:r>
            <a:r>
              <a:rPr lang="cs-CZ" dirty="0" smtClean="0"/>
              <a:t>, a</a:t>
            </a:r>
            <a:r>
              <a:rPr lang="cs-CZ" baseline="-25000" dirty="0" smtClean="0"/>
              <a:t>2</a:t>
            </a:r>
            <a:r>
              <a:rPr lang="cs-CZ" dirty="0" smtClean="0"/>
              <a:t>, b</a:t>
            </a:r>
            <a:r>
              <a:rPr lang="cs-CZ" baseline="-25000" dirty="0" smtClean="0"/>
              <a:t>2</a:t>
            </a:r>
            <a:r>
              <a:rPr lang="cs-CZ" dirty="0" smtClean="0"/>
              <a:t> jsou čísla různá od jedné. Pokud bychom použili dosazovací metodu, budeme dosazovat do druhé rovnice zlomek.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822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404664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u="sng" dirty="0" smtClean="0"/>
              <a:t>Sčítací metoda:</a:t>
            </a:r>
            <a:endParaRPr lang="cs-CZ" sz="2400" u="sng" dirty="0"/>
          </a:p>
        </p:txBody>
      </p:sp>
      <p:sp>
        <p:nvSpPr>
          <p:cNvPr id="3" name="TextovéPole 2"/>
          <p:cNvSpPr txBox="1"/>
          <p:nvPr/>
        </p:nvSpPr>
        <p:spPr>
          <a:xfrm>
            <a:off x="467544" y="980728"/>
            <a:ext cx="3168352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2000" dirty="0" smtClean="0"/>
              <a:t>Obě rovnice vhodně vynásobíme.</a:t>
            </a:r>
          </a:p>
          <a:p>
            <a:pPr marL="285750" indent="-285750">
              <a:buFontTx/>
              <a:buChar char="-"/>
            </a:pPr>
            <a:endParaRPr lang="cs-CZ" sz="2000" dirty="0"/>
          </a:p>
          <a:p>
            <a:pPr marL="285750" indent="-285750">
              <a:buFontTx/>
              <a:buChar char="-"/>
            </a:pPr>
            <a:r>
              <a:rPr lang="cs-CZ" sz="2000" dirty="0" smtClean="0"/>
              <a:t>Po vynásobení rovnice sečteme, neznámá y se odečte. Vypočítáme x.</a:t>
            </a:r>
          </a:p>
          <a:p>
            <a:pPr marL="285750" indent="-285750">
              <a:buFontTx/>
              <a:buChar char="-"/>
            </a:pPr>
            <a:endParaRPr lang="cs-CZ" sz="2000" dirty="0"/>
          </a:p>
          <a:p>
            <a:pPr marL="285750" indent="-285750">
              <a:buFontTx/>
              <a:buChar char="-"/>
            </a:pPr>
            <a:r>
              <a:rPr lang="cs-CZ" sz="2000" dirty="0" smtClean="0"/>
              <a:t>Výsledek dosadíme do některé z rovnic a vypočítáme y.</a:t>
            </a:r>
          </a:p>
          <a:p>
            <a:pPr marL="285750" indent="-285750">
              <a:buFontTx/>
              <a:buChar char="-"/>
            </a:pPr>
            <a:endParaRPr lang="cs-CZ" sz="2000" dirty="0"/>
          </a:p>
          <a:p>
            <a:pPr marL="285750" indent="-285750">
              <a:buFontTx/>
              <a:buChar char="-"/>
            </a:pPr>
            <a:r>
              <a:rPr lang="cs-CZ" sz="2000" dirty="0" smtClean="0"/>
              <a:t>Provedeme zkoušku.</a:t>
            </a:r>
          </a:p>
          <a:p>
            <a:pPr marL="285750" indent="-285750">
              <a:buFontTx/>
              <a:buChar char="-"/>
            </a:pPr>
            <a:endParaRPr lang="cs-CZ" sz="2000" dirty="0"/>
          </a:p>
          <a:p>
            <a:pPr marL="285750" indent="-285750">
              <a:buFontTx/>
              <a:buChar char="-"/>
            </a:pPr>
            <a:r>
              <a:rPr lang="cs-CZ" sz="2000" dirty="0" smtClean="0"/>
              <a:t>Zapíšeme řešení.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851920" y="476672"/>
            <a:ext cx="4896544" cy="6114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   5</a:t>
            </a:r>
            <a:r>
              <a:rPr lang="cs-CZ" sz="2000" dirty="0" smtClean="0"/>
              <a:t>x + 2y = 4</a:t>
            </a:r>
          </a:p>
          <a:p>
            <a:r>
              <a:rPr lang="cs-CZ" sz="2000" u="sng" dirty="0" smtClean="0"/>
              <a:t>    2x + 3y = - 5</a:t>
            </a:r>
          </a:p>
          <a:p>
            <a:r>
              <a:rPr lang="cs-CZ" sz="2000" dirty="0" smtClean="0"/>
              <a:t>    5x + 2y = 4  /. 3</a:t>
            </a:r>
          </a:p>
          <a:p>
            <a:r>
              <a:rPr lang="cs-CZ" sz="2000" u="sng" dirty="0"/>
              <a:t> </a:t>
            </a:r>
            <a:r>
              <a:rPr lang="cs-CZ" sz="2000" u="sng" dirty="0" smtClean="0"/>
              <a:t>   2x + 3y = - 5 /.(-2)</a:t>
            </a:r>
            <a:r>
              <a:rPr lang="cs-CZ" sz="2000" dirty="0" smtClean="0"/>
              <a:t> </a:t>
            </a:r>
            <a:endParaRPr lang="cs-CZ" sz="2000" dirty="0"/>
          </a:p>
          <a:p>
            <a:r>
              <a:rPr lang="cs-CZ" sz="2000" dirty="0" smtClean="0"/>
              <a:t>  15x + 6y = 12</a:t>
            </a:r>
          </a:p>
          <a:p>
            <a:r>
              <a:rPr lang="cs-CZ" sz="2000" u="sng" dirty="0" smtClean="0"/>
              <a:t>  - 4x – 6y = 10</a:t>
            </a:r>
          </a:p>
          <a:p>
            <a:r>
              <a:rPr lang="cs-CZ" sz="2000" dirty="0" smtClean="0"/>
              <a:t>          11x  = 22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</a:t>
            </a:r>
            <a:r>
              <a:rPr lang="cs-CZ" sz="2000" u="sng" dirty="0" smtClean="0"/>
              <a:t>x = 2</a:t>
            </a:r>
          </a:p>
          <a:p>
            <a:endParaRPr lang="cs-CZ" sz="2000" u="sng" dirty="0"/>
          </a:p>
          <a:p>
            <a:r>
              <a:rPr lang="cs-CZ" sz="2000" dirty="0" smtClean="0"/>
              <a:t>5 . 2 + 2y = 4</a:t>
            </a:r>
          </a:p>
          <a:p>
            <a:r>
              <a:rPr lang="cs-CZ" sz="2000" dirty="0" smtClean="0"/>
              <a:t>   10 + 2y = 4</a:t>
            </a:r>
          </a:p>
          <a:p>
            <a:r>
              <a:rPr lang="cs-CZ" sz="2000" dirty="0" smtClean="0"/>
              <a:t>            2y = - 6</a:t>
            </a:r>
            <a:endParaRPr lang="cs-CZ" sz="2000" dirty="0"/>
          </a:p>
          <a:p>
            <a:r>
              <a:rPr lang="cs-CZ" sz="2000" dirty="0" smtClean="0"/>
              <a:t>               </a:t>
            </a:r>
            <a:r>
              <a:rPr lang="cs-CZ" sz="2000" u="sng" dirty="0" smtClean="0"/>
              <a:t> y = - 3</a:t>
            </a:r>
          </a:p>
          <a:p>
            <a:endParaRPr lang="cs-CZ" sz="2000" u="sng" dirty="0" smtClean="0"/>
          </a:p>
          <a:p>
            <a:r>
              <a:rPr lang="cs-CZ" sz="2000" dirty="0" smtClean="0"/>
              <a:t>Zkouška:</a:t>
            </a:r>
          </a:p>
          <a:p>
            <a:r>
              <a:rPr lang="cs-CZ" sz="2000" dirty="0" smtClean="0"/>
              <a:t>L</a:t>
            </a:r>
            <a:r>
              <a:rPr lang="cs-CZ" sz="2000" baseline="-25000" dirty="0" smtClean="0"/>
              <a:t>1</a:t>
            </a:r>
            <a:r>
              <a:rPr lang="cs-CZ" sz="2000" dirty="0" smtClean="0"/>
              <a:t> = 5 . 2 + 2 . (-3) = 10 - 6 = 4;  P</a:t>
            </a:r>
            <a:r>
              <a:rPr lang="cs-CZ" sz="2000" baseline="-25000" dirty="0" smtClean="0"/>
              <a:t>1</a:t>
            </a:r>
            <a:r>
              <a:rPr lang="cs-CZ" sz="2000" dirty="0" smtClean="0"/>
              <a:t> = 4;    L</a:t>
            </a:r>
            <a:r>
              <a:rPr lang="cs-CZ" sz="2000" baseline="-25000" dirty="0" smtClean="0"/>
              <a:t>1</a:t>
            </a:r>
            <a:r>
              <a:rPr lang="cs-CZ" sz="2000" dirty="0" smtClean="0"/>
              <a:t> = P</a:t>
            </a:r>
            <a:r>
              <a:rPr lang="cs-CZ" sz="2000" baseline="-25000" dirty="0" smtClean="0"/>
              <a:t>1</a:t>
            </a:r>
          </a:p>
          <a:p>
            <a:r>
              <a:rPr lang="cs-CZ" sz="2000" dirty="0" smtClean="0"/>
              <a:t>L</a:t>
            </a:r>
            <a:r>
              <a:rPr lang="cs-CZ" sz="2000" baseline="-25000" dirty="0" smtClean="0"/>
              <a:t>2</a:t>
            </a:r>
            <a:r>
              <a:rPr lang="cs-CZ" sz="2000" dirty="0" smtClean="0"/>
              <a:t> = 2 . 2 + 3 . (-3) = 4 – 9 = - 5; P</a:t>
            </a:r>
            <a:r>
              <a:rPr lang="cs-CZ" sz="2000" baseline="-25000" dirty="0" smtClean="0"/>
              <a:t>2</a:t>
            </a:r>
            <a:r>
              <a:rPr lang="cs-CZ" sz="2000" dirty="0" smtClean="0"/>
              <a:t> = - 5;</a:t>
            </a:r>
            <a:r>
              <a:rPr lang="cs-CZ" sz="2000" baseline="-25000" dirty="0" smtClean="0"/>
              <a:t> </a:t>
            </a:r>
            <a:r>
              <a:rPr lang="cs-CZ" sz="2000" dirty="0" smtClean="0"/>
              <a:t> L</a:t>
            </a:r>
            <a:r>
              <a:rPr lang="cs-CZ" sz="2000" baseline="-25000" dirty="0" smtClean="0"/>
              <a:t>2</a:t>
            </a:r>
            <a:r>
              <a:rPr lang="cs-CZ" sz="2000" dirty="0" smtClean="0"/>
              <a:t> = P</a:t>
            </a:r>
            <a:r>
              <a:rPr lang="cs-CZ" sz="2000" baseline="-25000" dirty="0" smtClean="0"/>
              <a:t>2</a:t>
            </a:r>
          </a:p>
          <a:p>
            <a:endParaRPr lang="cs-CZ" sz="2000" baseline="-25000" dirty="0"/>
          </a:p>
          <a:p>
            <a:r>
              <a:rPr lang="cs-CZ" sz="2000" u="sng" dirty="0" smtClean="0"/>
              <a:t>Řešení:    [2; - 3]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2643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404664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u="sng" dirty="0" smtClean="0"/>
              <a:t>Řeš soustavu rovnic:</a:t>
            </a:r>
            <a:endParaRPr lang="cs-CZ" sz="2400" u="sng" dirty="0"/>
          </a:p>
        </p:txBody>
      </p:sp>
      <p:sp>
        <p:nvSpPr>
          <p:cNvPr id="3" name="TextovéPole 2"/>
          <p:cNvSpPr txBox="1"/>
          <p:nvPr/>
        </p:nvSpPr>
        <p:spPr>
          <a:xfrm>
            <a:off x="467544" y="980728"/>
            <a:ext cx="3168352" cy="6955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2000" dirty="0" smtClean="0"/>
              <a:t>Nápověda:</a:t>
            </a:r>
          </a:p>
          <a:p>
            <a:pPr marL="285750" indent="-285750">
              <a:buFontTx/>
              <a:buChar char="-"/>
            </a:pPr>
            <a:endParaRPr lang="cs-CZ" sz="2000" dirty="0"/>
          </a:p>
          <a:p>
            <a:pPr marL="285750" indent="-285750">
              <a:buFontTx/>
              <a:buChar char="-"/>
            </a:pPr>
            <a:r>
              <a:rPr lang="cs-CZ" sz="2000" dirty="0" smtClean="0"/>
              <a:t>Obě rovnice vhodně vynásobíme.</a:t>
            </a:r>
          </a:p>
          <a:p>
            <a:pPr marL="285750" indent="-285750">
              <a:buFontTx/>
              <a:buChar char="-"/>
            </a:pPr>
            <a:endParaRPr lang="cs-CZ" sz="2000" dirty="0"/>
          </a:p>
          <a:p>
            <a:pPr marL="285750" indent="-285750">
              <a:buFontTx/>
              <a:buChar char="-"/>
            </a:pPr>
            <a:r>
              <a:rPr lang="cs-CZ" sz="2000" dirty="0" smtClean="0"/>
              <a:t>Po vynásobení rovnice sečteme, neznámá x se odečte. Vypočítáme y.</a:t>
            </a:r>
          </a:p>
          <a:p>
            <a:pPr marL="285750" indent="-285750">
              <a:buFontTx/>
              <a:buChar char="-"/>
            </a:pPr>
            <a:endParaRPr lang="cs-CZ" sz="2000" dirty="0"/>
          </a:p>
          <a:p>
            <a:pPr marL="285750" indent="-285750">
              <a:buFontTx/>
              <a:buChar char="-"/>
            </a:pPr>
            <a:r>
              <a:rPr lang="cs-CZ" sz="2000" dirty="0" smtClean="0"/>
              <a:t>Výsledek dosadíme do některé z rovnic a vypočítáme x.</a:t>
            </a:r>
          </a:p>
          <a:p>
            <a:pPr marL="285750" indent="-285750">
              <a:buFontTx/>
              <a:buChar char="-"/>
            </a:pPr>
            <a:endParaRPr lang="cs-CZ" sz="2000" dirty="0"/>
          </a:p>
          <a:p>
            <a:pPr marL="285750" indent="-285750">
              <a:buFontTx/>
              <a:buChar char="-"/>
            </a:pPr>
            <a:r>
              <a:rPr lang="cs-CZ" sz="2000" dirty="0" smtClean="0"/>
              <a:t>Provedeme zkoušku.</a:t>
            </a:r>
          </a:p>
          <a:p>
            <a:pPr marL="285750" indent="-285750">
              <a:buFontTx/>
              <a:buChar char="-"/>
            </a:pPr>
            <a:endParaRPr lang="cs-CZ" sz="2000" dirty="0"/>
          </a:p>
          <a:p>
            <a:pPr marL="285750" indent="-285750">
              <a:buFontTx/>
              <a:buChar char="-"/>
            </a:pPr>
            <a:r>
              <a:rPr lang="cs-CZ" sz="2000" dirty="0" smtClean="0"/>
              <a:t>Zapíšeme řešení.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851920" y="476672"/>
            <a:ext cx="4896544" cy="6114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   </a:t>
            </a:r>
            <a:r>
              <a:rPr lang="cs-CZ" sz="2000" dirty="0" smtClean="0"/>
              <a:t>2x + 3y = 40</a:t>
            </a:r>
          </a:p>
          <a:p>
            <a:r>
              <a:rPr lang="cs-CZ" sz="2000" u="sng" dirty="0" smtClean="0"/>
              <a:t>     3x + 2y = 35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2x + 3y = 40 /.3</a:t>
            </a:r>
          </a:p>
          <a:p>
            <a:r>
              <a:rPr lang="cs-CZ" sz="2000" u="sng" dirty="0"/>
              <a:t> </a:t>
            </a:r>
            <a:r>
              <a:rPr lang="cs-CZ" sz="2000" u="sng" dirty="0" smtClean="0"/>
              <a:t>    3x + 2y = 35/ . (-2)</a:t>
            </a:r>
          </a:p>
          <a:p>
            <a:r>
              <a:rPr lang="cs-CZ" sz="2000" dirty="0" smtClean="0"/>
              <a:t>     6x + 9y = 120</a:t>
            </a:r>
          </a:p>
          <a:p>
            <a:r>
              <a:rPr lang="cs-CZ" sz="2000" u="sng" dirty="0" smtClean="0"/>
              <a:t>   - 6x – 4y = - 70</a:t>
            </a:r>
          </a:p>
          <a:p>
            <a:r>
              <a:rPr lang="cs-CZ" sz="2000" dirty="0" smtClean="0"/>
              <a:t>              5y = 50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</a:t>
            </a:r>
            <a:r>
              <a:rPr lang="cs-CZ" sz="2000" u="sng" dirty="0" smtClean="0"/>
              <a:t>y = 10</a:t>
            </a:r>
            <a:endParaRPr lang="cs-CZ" sz="2000" u="sng" dirty="0"/>
          </a:p>
          <a:p>
            <a:endParaRPr lang="cs-CZ" sz="2000" dirty="0" smtClean="0"/>
          </a:p>
          <a:p>
            <a:r>
              <a:rPr lang="cs-CZ" sz="2000" dirty="0"/>
              <a:t> </a:t>
            </a:r>
            <a:r>
              <a:rPr lang="cs-CZ" sz="2000" dirty="0" smtClean="0"/>
              <a:t>     2x + 3 . 10 = 40</a:t>
            </a:r>
          </a:p>
          <a:p>
            <a:r>
              <a:rPr lang="cs-CZ" sz="2000" dirty="0" smtClean="0"/>
              <a:t>            2x + 30 = 40</a:t>
            </a:r>
          </a:p>
          <a:p>
            <a:r>
              <a:rPr lang="cs-CZ" sz="2000" dirty="0" smtClean="0"/>
              <a:t>                     2x = 10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   </a:t>
            </a:r>
            <a:r>
              <a:rPr lang="cs-CZ" sz="2000" u="sng" dirty="0" smtClean="0"/>
              <a:t>x = 5</a:t>
            </a:r>
            <a:endParaRPr lang="cs-CZ" sz="2000" u="sng" dirty="0"/>
          </a:p>
          <a:p>
            <a:endParaRPr lang="cs-CZ" sz="2000" dirty="0" smtClean="0"/>
          </a:p>
          <a:p>
            <a:r>
              <a:rPr lang="cs-CZ" sz="2000" dirty="0" smtClean="0"/>
              <a:t>Zkouška:</a:t>
            </a:r>
          </a:p>
          <a:p>
            <a:r>
              <a:rPr lang="cs-CZ" sz="2000" dirty="0" smtClean="0"/>
              <a:t>L</a:t>
            </a:r>
            <a:r>
              <a:rPr lang="cs-CZ" sz="2000" baseline="-25000" dirty="0" smtClean="0"/>
              <a:t>1</a:t>
            </a:r>
            <a:r>
              <a:rPr lang="cs-CZ" sz="2000" dirty="0" smtClean="0"/>
              <a:t> = 2.5 + 3.10 = 10 + 30 = 40; P</a:t>
            </a:r>
            <a:r>
              <a:rPr lang="cs-CZ" sz="2000" baseline="-25000" dirty="0" smtClean="0"/>
              <a:t>1</a:t>
            </a:r>
            <a:r>
              <a:rPr lang="cs-CZ" sz="2000" dirty="0" smtClean="0"/>
              <a:t> = 40;   L</a:t>
            </a:r>
            <a:r>
              <a:rPr lang="cs-CZ" sz="2000" baseline="-25000" dirty="0" smtClean="0"/>
              <a:t>1</a:t>
            </a:r>
            <a:r>
              <a:rPr lang="cs-CZ" sz="2000" dirty="0" smtClean="0"/>
              <a:t> = P</a:t>
            </a:r>
            <a:r>
              <a:rPr lang="cs-CZ" sz="2000" baseline="-25000" dirty="0" smtClean="0"/>
              <a:t>1</a:t>
            </a:r>
          </a:p>
          <a:p>
            <a:r>
              <a:rPr lang="cs-CZ" sz="2000" dirty="0" smtClean="0"/>
              <a:t>L</a:t>
            </a:r>
            <a:r>
              <a:rPr lang="cs-CZ" sz="2000" baseline="-25000" dirty="0" smtClean="0"/>
              <a:t>2</a:t>
            </a:r>
            <a:r>
              <a:rPr lang="cs-CZ" sz="2000" dirty="0" smtClean="0"/>
              <a:t> = 3.5 + 2.10 = 15 + 20 = 35; P</a:t>
            </a:r>
            <a:r>
              <a:rPr lang="cs-CZ" sz="2000" baseline="-25000" dirty="0" smtClean="0"/>
              <a:t>2</a:t>
            </a:r>
            <a:r>
              <a:rPr lang="cs-CZ" sz="2000" dirty="0" smtClean="0"/>
              <a:t> = 35;  </a:t>
            </a:r>
            <a:r>
              <a:rPr lang="cs-CZ" sz="2000" baseline="-25000" dirty="0" smtClean="0"/>
              <a:t> </a:t>
            </a:r>
            <a:r>
              <a:rPr lang="cs-CZ" sz="2000" dirty="0" smtClean="0"/>
              <a:t> L</a:t>
            </a:r>
            <a:r>
              <a:rPr lang="cs-CZ" sz="2000" baseline="-25000" dirty="0" smtClean="0"/>
              <a:t>2</a:t>
            </a:r>
            <a:r>
              <a:rPr lang="cs-CZ" sz="2000" dirty="0" smtClean="0"/>
              <a:t> = P</a:t>
            </a:r>
            <a:r>
              <a:rPr lang="cs-CZ" sz="2000" baseline="-25000" dirty="0" smtClean="0"/>
              <a:t>2</a:t>
            </a:r>
          </a:p>
          <a:p>
            <a:endParaRPr lang="cs-CZ" sz="2000" baseline="-25000" dirty="0"/>
          </a:p>
          <a:p>
            <a:r>
              <a:rPr lang="cs-CZ" sz="2000" u="sng" dirty="0" smtClean="0"/>
              <a:t>Řešení:    [5; 10]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064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/>
              <a:t>Zdroj:</a:t>
            </a:r>
            <a:br>
              <a:rPr lang="cs-CZ" sz="2000" dirty="0" smtClean="0"/>
            </a:br>
            <a:r>
              <a:rPr lang="cs-CZ" sz="2000" dirty="0" smtClean="0"/>
              <a:t>Vlastní tvorba autora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3459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581</TotalTime>
  <Words>546</Words>
  <Application>Microsoft Office PowerPoint</Application>
  <PresentationFormat>Předvádění na obrazovce (4:3)</PresentationFormat>
  <Paragraphs>109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Prezentace aplikace PowerPoint</vt:lpstr>
      <vt:lpstr>SOUSTAVY  ROVNIC Způsoby řešení</vt:lpstr>
      <vt:lpstr>Co je to soustava dvou rovnic o dvou neznámých?</vt:lpstr>
      <vt:lpstr>Způsoby řešení soustavy rovnic</vt:lpstr>
      <vt:lpstr>Kdy zvolit sčítací metodu?</vt:lpstr>
      <vt:lpstr>Prezentace aplikace PowerPoint</vt:lpstr>
      <vt:lpstr>Prezentace aplikace PowerPoint</vt:lpstr>
      <vt:lpstr>Zdroj: Vlastní tvorba autora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PC</dc:creator>
  <cp:lastModifiedBy>PC</cp:lastModifiedBy>
  <cp:revision>61</cp:revision>
  <dcterms:created xsi:type="dcterms:W3CDTF">2014-02-01T21:29:42Z</dcterms:created>
  <dcterms:modified xsi:type="dcterms:W3CDTF">2014-06-07T06:10:49Z</dcterms:modified>
</cp:coreProperties>
</file>