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10"/>
  </p:notesMasterIdLst>
  <p:sldIdLst>
    <p:sldId id="274" r:id="rId2"/>
    <p:sldId id="256" r:id="rId3"/>
    <p:sldId id="269" r:id="rId4"/>
    <p:sldId id="270" r:id="rId5"/>
    <p:sldId id="271" r:id="rId6"/>
    <p:sldId id="266" r:id="rId7"/>
    <p:sldId id="275" r:id="rId8"/>
    <p:sldId id="27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0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8D3A5-1798-4DEB-AB7E-597C11B4E6E3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5EE90-06D8-4C57-88B2-3CE2C8D38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00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5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59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2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6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2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65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9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93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08A2-230D-445E-8785-7AEFC74BB9E2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9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896468"/>
              </p:ext>
            </p:extLst>
          </p:nvPr>
        </p:nvGraphicFramePr>
        <p:xfrm>
          <a:off x="251520" y="1704114"/>
          <a:ext cx="8280920" cy="532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Řešení soustavy rovnic dosazovací metodou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kvarta (4.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 Výkladová prezentace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princip dosazovací metody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kdy je vhodné řešit soustavu rovnic dosazovací metodou 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Soustava rovnic, dosazovací metoda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- prosinec 2013, ověřeno 9. 1.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92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7175351" cy="1793167"/>
          </a:xfrm>
        </p:spPr>
        <p:txBody>
          <a:bodyPr/>
          <a:lstStyle/>
          <a:p>
            <a:r>
              <a:rPr lang="cs-CZ" dirty="0" smtClean="0"/>
              <a:t>SOUSTAVY  ROVNIC      Způsoby řešení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3501008"/>
            <a:ext cx="5637010" cy="882119"/>
          </a:xfrm>
        </p:spPr>
        <p:txBody>
          <a:bodyPr/>
          <a:lstStyle/>
          <a:p>
            <a:r>
              <a:rPr lang="cs-CZ" dirty="0" smtClean="0"/>
              <a:t>DOSAZOVACÍ METODA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to soustava dvou rovnic o dvou neznámých?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Soustavou rovnic o dvou neznámých x, y nazýváme zápis (pracovně ho budeme nazývat „základní tvar“ soustavy rovnic):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x + b</a:t>
            </a:r>
            <a:r>
              <a:rPr lang="cs-CZ" baseline="-25000" dirty="0" smtClean="0"/>
              <a:t>1</a:t>
            </a:r>
            <a:r>
              <a:rPr lang="cs-CZ" dirty="0" smtClean="0"/>
              <a:t>y = c</a:t>
            </a:r>
            <a:r>
              <a:rPr lang="cs-CZ" baseline="-25000" dirty="0" smtClean="0"/>
              <a:t>1</a:t>
            </a:r>
          </a:p>
          <a:p>
            <a:pPr marL="0" indent="0" algn="ctr">
              <a:buNone/>
            </a:pPr>
            <a:r>
              <a:rPr lang="cs-CZ" dirty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x + b</a:t>
            </a:r>
            <a:r>
              <a:rPr lang="cs-CZ" baseline="-25000" dirty="0" smtClean="0"/>
              <a:t>2</a:t>
            </a:r>
            <a:r>
              <a:rPr lang="cs-CZ" dirty="0" smtClean="0"/>
              <a:t>y = c</a:t>
            </a:r>
            <a:r>
              <a:rPr lang="cs-CZ" baseline="-25000" dirty="0" smtClean="0"/>
              <a:t>2</a:t>
            </a:r>
          </a:p>
          <a:p>
            <a:pPr marL="0" indent="0" algn="ctr">
              <a:buNone/>
            </a:pPr>
            <a:endParaRPr lang="cs-CZ" baseline="-25000" dirty="0" smtClean="0"/>
          </a:p>
          <a:p>
            <a:pPr marL="0" indent="0">
              <a:buNone/>
            </a:pPr>
            <a:r>
              <a:rPr lang="cs-CZ" dirty="0" smtClean="0"/>
              <a:t>kde a</a:t>
            </a:r>
            <a:r>
              <a:rPr lang="cs-CZ" baseline="-25000" dirty="0" smtClean="0"/>
              <a:t>1</a:t>
            </a:r>
            <a:r>
              <a:rPr lang="cs-CZ" dirty="0" smtClean="0"/>
              <a:t>, b</a:t>
            </a:r>
            <a:r>
              <a:rPr lang="cs-CZ" baseline="-25000" dirty="0" smtClean="0"/>
              <a:t>1</a:t>
            </a:r>
            <a:r>
              <a:rPr lang="cs-CZ" dirty="0" smtClean="0"/>
              <a:t>, c</a:t>
            </a:r>
            <a:r>
              <a:rPr lang="cs-CZ" baseline="-25000" dirty="0" smtClean="0"/>
              <a:t>1</a:t>
            </a:r>
            <a:r>
              <a:rPr lang="cs-CZ" dirty="0" smtClean="0"/>
              <a:t>, a</a:t>
            </a:r>
            <a:r>
              <a:rPr lang="cs-CZ" baseline="-25000" dirty="0" smtClean="0"/>
              <a:t>2</a:t>
            </a:r>
            <a:r>
              <a:rPr lang="cs-CZ" dirty="0" smtClean="0"/>
              <a:t>, b</a:t>
            </a:r>
            <a:r>
              <a:rPr lang="cs-CZ" baseline="-25000" dirty="0" smtClean="0"/>
              <a:t>2</a:t>
            </a:r>
            <a:r>
              <a:rPr lang="cs-CZ" dirty="0" smtClean="0"/>
              <a:t>, c</a:t>
            </a:r>
            <a:r>
              <a:rPr lang="cs-CZ" baseline="-25000" dirty="0" smtClean="0"/>
              <a:t>2</a:t>
            </a:r>
            <a:r>
              <a:rPr lang="cs-CZ" dirty="0" smtClean="0"/>
              <a:t> jsou reálná čísla. Řešením této soustavy je každá uspořádaná dvojice [x, y] taková, že po dosazení do obou rovnic získáme platnou rovnost.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15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řešení soustavy rovnic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4100" dirty="0" smtClean="0"/>
              <a:t>Při řešení používáme tyto úpravy:</a:t>
            </a:r>
          </a:p>
          <a:p>
            <a:pPr marL="0" indent="0">
              <a:buNone/>
            </a:pPr>
            <a:endParaRPr lang="cs-CZ" sz="4100" dirty="0" smtClean="0"/>
          </a:p>
          <a:p>
            <a:pPr marL="514350" indent="-514350">
              <a:buAutoNum type="arabicParenR"/>
            </a:pPr>
            <a:r>
              <a:rPr lang="cs-CZ" dirty="0" smtClean="0"/>
              <a:t>Obě rovnice lze upravovat pomocí ekvivalentních úprav.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Z jedné rovnice vyjádříme libovolnou neznámou pomocí druhé neznámé a toto vyjádření dosadíme do druhé rovnice. Tento postup nazýváme </a:t>
            </a:r>
            <a:r>
              <a:rPr lang="cs-CZ" b="1" i="1" u="sng" dirty="0" smtClean="0"/>
              <a:t>dosazovací metoda</a:t>
            </a:r>
            <a:r>
              <a:rPr lang="cs-CZ" dirty="0" smtClean="0"/>
              <a:t>.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60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zvolit dosazovací metodu?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Dosazovací metoda se nabízí v případě, že v jedné nebo obou rovnicích se jedna z neznámých vyskytuje pouze jednou, tzn. a</a:t>
            </a:r>
            <a:r>
              <a:rPr lang="cs-CZ" baseline="-25000" dirty="0" smtClean="0"/>
              <a:t>1</a:t>
            </a:r>
            <a:r>
              <a:rPr lang="cs-CZ" dirty="0" smtClean="0"/>
              <a:t>,  a</a:t>
            </a:r>
            <a:r>
              <a:rPr lang="cs-CZ" baseline="-25000" dirty="0" smtClean="0"/>
              <a:t>2</a:t>
            </a:r>
            <a:r>
              <a:rPr lang="cs-CZ" dirty="0" smtClean="0"/>
              <a:t>, b</a:t>
            </a:r>
            <a:r>
              <a:rPr lang="cs-CZ" baseline="-25000" dirty="0" smtClean="0"/>
              <a:t>1</a:t>
            </a:r>
            <a:r>
              <a:rPr lang="cs-CZ" dirty="0" smtClean="0"/>
              <a:t> nebo b</a:t>
            </a:r>
            <a:r>
              <a:rPr lang="cs-CZ" baseline="-25000" dirty="0" smtClean="0"/>
              <a:t>2</a:t>
            </a:r>
            <a:r>
              <a:rPr lang="cs-CZ" dirty="0" smtClean="0"/>
              <a:t> = 1.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72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 smtClean="0"/>
              <a:t>Dosazovací metoda:</a:t>
            </a:r>
            <a:endParaRPr lang="cs-CZ" sz="2400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980728"/>
            <a:ext cx="316835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000" dirty="0" smtClean="0"/>
              <a:t>Vyjádříme x z první rovnice.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Dosadíme do druhé rovnice.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Vypočítáme y.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Výsledek dosadíme do rovnice x = 5 – 2y a vypočítáme x.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Provedeme zkoušku.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Zapíšeme řešení.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476672"/>
            <a:ext cx="4896544" cy="5806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</a:t>
            </a:r>
            <a:r>
              <a:rPr lang="cs-CZ" sz="2000" dirty="0" smtClean="0"/>
              <a:t>x + 2y = 5</a:t>
            </a:r>
          </a:p>
          <a:p>
            <a:r>
              <a:rPr lang="cs-CZ" sz="2000" dirty="0" smtClean="0"/>
              <a:t>     </a:t>
            </a:r>
            <a:r>
              <a:rPr lang="cs-CZ" sz="2000" u="sng" dirty="0" smtClean="0"/>
              <a:t>3x – 5y = - 7</a:t>
            </a:r>
          </a:p>
          <a:p>
            <a:r>
              <a:rPr lang="cs-CZ" sz="2000" dirty="0" smtClean="0"/>
              <a:t>     x = 5 – 2y</a:t>
            </a:r>
          </a:p>
          <a:p>
            <a:r>
              <a:rPr lang="cs-CZ" sz="2000" dirty="0" smtClean="0"/>
              <a:t>     </a:t>
            </a:r>
            <a:r>
              <a:rPr lang="cs-CZ" sz="2000" u="sng" dirty="0" smtClean="0"/>
              <a:t>3x – 5y = - 7 </a:t>
            </a:r>
          </a:p>
          <a:p>
            <a:r>
              <a:rPr lang="cs-CZ" sz="2000" dirty="0" smtClean="0"/>
              <a:t>3.(5 – 2y) – 5y = - 7</a:t>
            </a:r>
          </a:p>
          <a:p>
            <a:r>
              <a:rPr lang="cs-CZ" sz="2000" dirty="0" smtClean="0"/>
              <a:t>    15 – 6y – 5y = - 7</a:t>
            </a:r>
          </a:p>
          <a:p>
            <a:r>
              <a:rPr lang="cs-CZ" sz="2000" dirty="0" smtClean="0"/>
              <a:t>     15 – 11y = - 7</a:t>
            </a:r>
          </a:p>
          <a:p>
            <a:r>
              <a:rPr lang="cs-CZ" sz="2000" dirty="0" smtClean="0"/>
              <a:t>         15 + 7 = 11y</a:t>
            </a:r>
          </a:p>
          <a:p>
            <a:r>
              <a:rPr lang="cs-CZ" sz="2000" dirty="0" smtClean="0"/>
              <a:t>               22 = 11y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</a:t>
            </a:r>
            <a:r>
              <a:rPr lang="cs-CZ" sz="2000" u="sng" dirty="0" smtClean="0"/>
              <a:t>y = 2</a:t>
            </a:r>
          </a:p>
          <a:p>
            <a:endParaRPr lang="cs-CZ" sz="2000" dirty="0"/>
          </a:p>
          <a:p>
            <a:r>
              <a:rPr lang="cs-CZ" sz="2000" dirty="0" smtClean="0"/>
              <a:t>             x = 5 – 2 . 2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</a:t>
            </a:r>
            <a:r>
              <a:rPr lang="cs-CZ" sz="2000" u="sng" dirty="0" smtClean="0"/>
              <a:t>x = 1</a:t>
            </a:r>
            <a:r>
              <a:rPr lang="cs-CZ" sz="2000" dirty="0" smtClean="0"/>
              <a:t>                </a:t>
            </a:r>
          </a:p>
          <a:p>
            <a:r>
              <a:rPr lang="cs-CZ" sz="2000" dirty="0" smtClean="0"/>
              <a:t>Zkouška: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1 + 2.2 = 1 + 4 = 5      P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5              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1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3.1 – 5.2 = 3 – 10 = - 7    P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- 7  </a:t>
            </a:r>
            <a:r>
              <a:rPr lang="cs-CZ" sz="2000" baseline="-25000" dirty="0" smtClean="0"/>
              <a:t>    </a:t>
            </a:r>
            <a:r>
              <a:rPr lang="cs-CZ" sz="2000" dirty="0" smtClean="0"/>
              <a:t> 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2</a:t>
            </a:r>
          </a:p>
          <a:p>
            <a:endParaRPr lang="cs-CZ" sz="2000" baseline="-25000" dirty="0"/>
          </a:p>
          <a:p>
            <a:r>
              <a:rPr lang="cs-CZ" sz="2000" u="sng" dirty="0" smtClean="0"/>
              <a:t>Řešení:    [1; 2]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14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u="sng" dirty="0" smtClean="0"/>
              <a:t>Řeš soustavu rovnic: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980728"/>
            <a:ext cx="3168352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000" dirty="0" smtClean="0"/>
              <a:t>Nápověda:</a:t>
            </a:r>
          </a:p>
          <a:p>
            <a:pPr marL="285750" indent="-285750">
              <a:buFontTx/>
              <a:buChar char="-"/>
            </a:pPr>
            <a:endParaRPr lang="cs-CZ" sz="2000" dirty="0" smtClean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Vyjádříme y z druhé rovnice.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Dosadíme do první rovnice.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Vypočítáme x.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Výsledek dosadíme do rovnice y = 2x – 5  a vypočítáme y.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Provedeme zkoušku.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Zapíšeme řešení.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476672"/>
            <a:ext cx="4896544" cy="6011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  3x + 3y = 12</a:t>
            </a:r>
          </a:p>
          <a:p>
            <a:r>
              <a:rPr lang="cs-CZ" sz="2000" u="sng" dirty="0" smtClean="0"/>
              <a:t>    2x –  y  = 5   </a:t>
            </a:r>
            <a:r>
              <a:rPr lang="cs-CZ" sz="2000" dirty="0" smtClean="0"/>
              <a:t>  </a:t>
            </a:r>
          </a:p>
          <a:p>
            <a:r>
              <a:rPr lang="cs-CZ" sz="2000" dirty="0" smtClean="0"/>
              <a:t>   3x + 3y = 12</a:t>
            </a:r>
          </a:p>
          <a:p>
            <a:r>
              <a:rPr lang="cs-CZ" sz="2000" u="sng" dirty="0" smtClean="0"/>
              <a:t>          y = 2x – 5 </a:t>
            </a:r>
          </a:p>
          <a:p>
            <a:r>
              <a:rPr lang="cs-CZ" sz="2000" dirty="0" smtClean="0"/>
              <a:t>  3x + 3.(2x – 5) = 12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3x + 6x – 15 = 12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9x – 15 = 12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9x = 27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</a:t>
            </a:r>
            <a:r>
              <a:rPr lang="cs-CZ" sz="2000" u="sng" dirty="0" smtClean="0"/>
              <a:t>x = 3</a:t>
            </a:r>
            <a:r>
              <a:rPr lang="cs-CZ" sz="2000" dirty="0" smtClean="0"/>
              <a:t>     </a:t>
            </a:r>
          </a:p>
          <a:p>
            <a:endParaRPr lang="cs-CZ" sz="2000" dirty="0" smtClean="0"/>
          </a:p>
          <a:p>
            <a:r>
              <a:rPr lang="cs-CZ" sz="2000" dirty="0" smtClean="0"/>
              <a:t>      y = 2 . 3 – 5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</a:t>
            </a:r>
            <a:r>
              <a:rPr lang="cs-CZ" sz="2000" u="sng" dirty="0" smtClean="0"/>
              <a:t> y = 1</a:t>
            </a:r>
          </a:p>
          <a:p>
            <a:r>
              <a:rPr lang="cs-CZ" sz="2000" dirty="0" smtClean="0"/>
              <a:t>           </a:t>
            </a:r>
          </a:p>
          <a:p>
            <a:r>
              <a:rPr lang="cs-CZ" sz="2000" dirty="0" smtClean="0"/>
              <a:t>Zkouška: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3 . 3 + 3 . 1 = 9 + 3 = 12;   P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12;  L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1</a:t>
            </a:r>
          </a:p>
          <a:p>
            <a:r>
              <a:rPr lang="cs-CZ" sz="2000" dirty="0" smtClean="0"/>
              <a:t>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2 . 3 – 1 = 6 – 1 = 5;           P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5;  </a:t>
            </a:r>
            <a:r>
              <a:rPr lang="cs-CZ" sz="2000" baseline="-25000" dirty="0" smtClean="0"/>
              <a:t>  </a:t>
            </a:r>
            <a:r>
              <a:rPr lang="cs-CZ" sz="2000" dirty="0" smtClean="0"/>
              <a:t> L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= P</a:t>
            </a:r>
            <a:r>
              <a:rPr lang="cs-CZ" sz="2000" baseline="-25000" dirty="0" smtClean="0"/>
              <a:t>2</a:t>
            </a:r>
          </a:p>
          <a:p>
            <a:endParaRPr lang="cs-CZ" sz="2000" baseline="-25000" dirty="0" smtClean="0"/>
          </a:p>
          <a:p>
            <a:endParaRPr lang="cs-CZ" sz="2000" baseline="-25000" dirty="0"/>
          </a:p>
          <a:p>
            <a:r>
              <a:rPr lang="cs-CZ" sz="2000" u="sng" dirty="0" smtClean="0"/>
              <a:t>Řešení:    [3; 1]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47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Zdroj:</a:t>
            </a:r>
            <a:br>
              <a:rPr lang="cs-CZ" sz="2000" dirty="0" smtClean="0"/>
            </a:br>
            <a:r>
              <a:rPr lang="cs-CZ" sz="2000" dirty="0" smtClean="0"/>
              <a:t>Vlastní tvorba autora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417988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536</Words>
  <Application>Microsoft Office PowerPoint</Application>
  <PresentationFormat>Předvádění na obrazovce (4:3)</PresentationFormat>
  <Paragraphs>117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SOUSTAVY  ROVNIC      Způsoby řešení</vt:lpstr>
      <vt:lpstr>Co je to soustava dvou rovnic o dvou neznámých?</vt:lpstr>
      <vt:lpstr>Způsoby řešení soustavy rovnic</vt:lpstr>
      <vt:lpstr>Kdy zvolit dosazovací metodu?</vt:lpstr>
      <vt:lpstr>Prezentace aplikace PowerPoint</vt:lpstr>
      <vt:lpstr>Prezentace aplikace PowerPoint</vt:lpstr>
      <vt:lpstr>Zdroj: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63</cp:revision>
  <dcterms:created xsi:type="dcterms:W3CDTF">2014-02-01T21:29:42Z</dcterms:created>
  <dcterms:modified xsi:type="dcterms:W3CDTF">2014-06-07T06:09:14Z</dcterms:modified>
</cp:coreProperties>
</file>