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1"/>
  </p:notesMasterIdLst>
  <p:sldIdLst>
    <p:sldId id="274" r:id="rId2"/>
    <p:sldId id="256" r:id="rId3"/>
    <p:sldId id="269" r:id="rId4"/>
    <p:sldId id="270" r:id="rId5"/>
    <p:sldId id="271" r:id="rId6"/>
    <p:sldId id="272" r:id="rId7"/>
    <p:sldId id="266" r:id="rId8"/>
    <p:sldId id="273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D3A5-1798-4DEB-AB7E-597C11B4E6E3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EE90-06D8-4C57-88B2-3CE2C8D38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0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9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449850"/>
              </p:ext>
            </p:extLst>
          </p:nvPr>
        </p:nvGraphicFramePr>
        <p:xfrm>
          <a:off x="251520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Soustava 2 rovnic o 2 neznámých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kvarta (4.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seznamující žáky se způsoby řešení soustavy 2 rovnic o 2 neznámých.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Soustava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rovnic, sčítací metoda, dosazovací metoda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ověřeno 6. 1.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0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793167"/>
          </a:xfrm>
        </p:spPr>
        <p:txBody>
          <a:bodyPr/>
          <a:lstStyle/>
          <a:p>
            <a:r>
              <a:rPr lang="cs-CZ" dirty="0" smtClean="0"/>
              <a:t>SOUSTAVY  ROVNIC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5637010" cy="882119"/>
          </a:xfrm>
        </p:spPr>
        <p:txBody>
          <a:bodyPr/>
          <a:lstStyle/>
          <a:p>
            <a:r>
              <a:rPr lang="cs-CZ" dirty="0" smtClean="0"/>
              <a:t>Způsoby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to soustava dvou rovnic o dvou neznámých?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Soustavou rovnic o dvou neznámých x, y nazýváme zápis (pracovně ho budeme nazývat „základní tvar“ soustavy rovnic):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x + b</a:t>
            </a:r>
            <a:r>
              <a:rPr lang="cs-CZ" baseline="-25000" dirty="0" smtClean="0"/>
              <a:t>1</a:t>
            </a:r>
            <a:r>
              <a:rPr lang="cs-CZ" dirty="0" smtClean="0"/>
              <a:t>y = c</a:t>
            </a:r>
            <a:r>
              <a:rPr lang="cs-CZ" baseline="-25000" dirty="0" smtClean="0"/>
              <a:t>1</a:t>
            </a:r>
          </a:p>
          <a:p>
            <a:pPr marL="0" indent="0" algn="ctr">
              <a:buNone/>
            </a:pPr>
            <a:r>
              <a:rPr lang="cs-CZ" dirty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x + b</a:t>
            </a:r>
            <a:r>
              <a:rPr lang="cs-CZ" baseline="-25000" dirty="0" smtClean="0"/>
              <a:t>2</a:t>
            </a:r>
            <a:r>
              <a:rPr lang="cs-CZ" dirty="0" smtClean="0"/>
              <a:t>y = c</a:t>
            </a:r>
            <a:r>
              <a:rPr lang="cs-CZ" baseline="-25000" dirty="0" smtClean="0"/>
              <a:t>2</a:t>
            </a:r>
          </a:p>
          <a:p>
            <a:pPr marL="0" indent="0" algn="ctr">
              <a:buNone/>
            </a:pP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kde a</a:t>
            </a:r>
            <a:r>
              <a:rPr lang="cs-CZ" baseline="-25000" dirty="0" smtClean="0"/>
              <a:t>1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, c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2</a:t>
            </a:r>
            <a:r>
              <a:rPr lang="cs-CZ" dirty="0" smtClean="0"/>
              <a:t>, c</a:t>
            </a:r>
            <a:r>
              <a:rPr lang="cs-CZ" baseline="-25000" dirty="0" smtClean="0"/>
              <a:t>2</a:t>
            </a:r>
            <a:r>
              <a:rPr lang="cs-CZ" dirty="0" smtClean="0"/>
              <a:t> jsou reálná čísla. Řešením této soustavy je každá uspořádaná dvojice [x, y] taková, že po dosazení do obou rovnic získáme platnou rovnost.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15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řešení soustavy rovnic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4100" dirty="0" smtClean="0"/>
              <a:t>Při řešení používáme tyto úpravy:</a:t>
            </a:r>
          </a:p>
          <a:p>
            <a:pPr marL="514350" indent="-514350">
              <a:buAutoNum type="arabicParenR"/>
            </a:pPr>
            <a:r>
              <a:rPr lang="cs-CZ" dirty="0" smtClean="0"/>
              <a:t>Obě rovnice lze upravovat pomocí ekvivalentních úprav.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Z jedné rovnice vyjádříme libovolnou neznámou pomocí druhé neznámé a toto vyjádření dosadíme do druhé rovnice. Tento postup nazýváme </a:t>
            </a:r>
            <a:r>
              <a:rPr lang="cs-CZ" b="1" i="1" u="sng" dirty="0" smtClean="0"/>
              <a:t>dosazovací metoda</a:t>
            </a:r>
            <a:r>
              <a:rPr lang="cs-CZ" dirty="0" smtClean="0"/>
              <a:t>.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Jednu nebo obě rovnice vynásobíme vhodným nenulovým číslem a rovnice , které získáme sečteme. Při správné úpravě nám po sečtení rovnic jedna neznámá „vypadne“ a získáme jednu rovnici o jedné neznámé, kterou vyřešíme. Tento postup nazýváme </a:t>
            </a:r>
            <a:r>
              <a:rPr lang="cs-CZ" b="1" i="1" u="sng" dirty="0" smtClean="0"/>
              <a:t>sčítací metoda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60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způsob řešení zvolit?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Obecně platí, že použít můžeme oba způsoby, výběr metody záleží spíše na konkrétním „základním tvaru“ zadané soustavy.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Dosazovací metoda se nabízí v případě, že v jedné nebo obou rovnicích se jedna z neznámých vyskytuje pouze jednou, tzn. a</a:t>
            </a:r>
            <a:r>
              <a:rPr lang="cs-CZ" baseline="-25000" dirty="0" smtClean="0"/>
              <a:t>1</a:t>
            </a:r>
            <a:r>
              <a:rPr lang="cs-CZ" dirty="0" smtClean="0"/>
              <a:t>, 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 nebo b</a:t>
            </a:r>
            <a:r>
              <a:rPr lang="cs-CZ" baseline="-25000" dirty="0" smtClean="0"/>
              <a:t>2</a:t>
            </a:r>
            <a:r>
              <a:rPr lang="cs-CZ" dirty="0" smtClean="0"/>
              <a:t> = 1.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72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způsob řešení zvolit?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Sčítací metodě dáváme přednost v případě, že a</a:t>
            </a:r>
            <a:r>
              <a:rPr lang="cs-CZ" baseline="-25000" dirty="0" smtClean="0"/>
              <a:t>1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2</a:t>
            </a:r>
            <a:r>
              <a:rPr lang="cs-CZ" dirty="0" smtClean="0"/>
              <a:t> jsou čísla různá od jedné. Pokud bychom použili dosazovací metodu, budeme dosazovat do druhé rovnice zlomek.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2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Dosazovací metoda:</a:t>
            </a:r>
            <a:endParaRPr lang="cs-CZ" sz="24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316835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Vyjádříme x z první rovnice.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Dosadíme do druhé rovnice.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Vypočítáme y.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Výsledek dosadíme do rovnice x = 5 – 2y a vypočítáme x.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Provedeme zkoušku.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Zapíšeme řešení.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76672"/>
            <a:ext cx="4896544" cy="580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</a:t>
            </a:r>
            <a:r>
              <a:rPr lang="cs-CZ" sz="2000" dirty="0" smtClean="0"/>
              <a:t>x + 2y = 5</a:t>
            </a:r>
          </a:p>
          <a:p>
            <a:r>
              <a:rPr lang="cs-CZ" sz="2000" dirty="0" smtClean="0"/>
              <a:t>     </a:t>
            </a:r>
            <a:r>
              <a:rPr lang="cs-CZ" sz="2000" u="sng" dirty="0" smtClean="0"/>
              <a:t>3x – 5y = - 7</a:t>
            </a:r>
          </a:p>
          <a:p>
            <a:r>
              <a:rPr lang="cs-CZ" sz="2000" dirty="0" smtClean="0"/>
              <a:t>     x = 5 – 2y</a:t>
            </a:r>
          </a:p>
          <a:p>
            <a:r>
              <a:rPr lang="cs-CZ" sz="2000" dirty="0" smtClean="0"/>
              <a:t>     </a:t>
            </a:r>
            <a:r>
              <a:rPr lang="cs-CZ" sz="2000" u="sng" dirty="0" smtClean="0"/>
              <a:t>3x – 5y = - 7 </a:t>
            </a:r>
          </a:p>
          <a:p>
            <a:r>
              <a:rPr lang="cs-CZ" sz="2000" dirty="0" smtClean="0"/>
              <a:t>3.(5 – 2y) – 5y = - 7</a:t>
            </a:r>
          </a:p>
          <a:p>
            <a:r>
              <a:rPr lang="cs-CZ" sz="2000" dirty="0" smtClean="0"/>
              <a:t>    15 – 6y – 5y = - 7</a:t>
            </a:r>
          </a:p>
          <a:p>
            <a:r>
              <a:rPr lang="cs-CZ" sz="2000" dirty="0" smtClean="0"/>
              <a:t>     15 – 11y = - 7</a:t>
            </a:r>
          </a:p>
          <a:p>
            <a:r>
              <a:rPr lang="cs-CZ" sz="2000" dirty="0" smtClean="0"/>
              <a:t>         15 + 7 = 11y</a:t>
            </a:r>
          </a:p>
          <a:p>
            <a:r>
              <a:rPr lang="cs-CZ" sz="2000" dirty="0" smtClean="0"/>
              <a:t>               22 = 11y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</a:t>
            </a:r>
            <a:r>
              <a:rPr lang="cs-CZ" sz="2000" u="sng" dirty="0" smtClean="0"/>
              <a:t>y = 2</a:t>
            </a:r>
          </a:p>
          <a:p>
            <a:endParaRPr lang="cs-CZ" sz="2000" dirty="0"/>
          </a:p>
          <a:p>
            <a:r>
              <a:rPr lang="cs-CZ" sz="2000" dirty="0" smtClean="0"/>
              <a:t>             x = 5 – 2 . 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</a:t>
            </a:r>
            <a:r>
              <a:rPr lang="cs-CZ" sz="2000" u="sng" dirty="0" smtClean="0"/>
              <a:t>x = 1</a:t>
            </a:r>
            <a:r>
              <a:rPr lang="cs-CZ" sz="2000" dirty="0" smtClean="0"/>
              <a:t>                </a:t>
            </a:r>
          </a:p>
          <a:p>
            <a:r>
              <a:rPr lang="cs-CZ" sz="2000" dirty="0" smtClean="0"/>
              <a:t>Zkouška: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1 + 2.2 = 1 + 4 = 5      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5              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1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3.1 – 5.2 = 3 – 10 = - 7    P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- 7  </a:t>
            </a:r>
            <a:r>
              <a:rPr lang="cs-CZ" sz="2000" baseline="-25000" dirty="0" smtClean="0"/>
              <a:t>    </a:t>
            </a:r>
            <a:r>
              <a:rPr lang="cs-CZ" sz="2000" dirty="0" smtClean="0"/>
              <a:t> 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2</a:t>
            </a:r>
          </a:p>
          <a:p>
            <a:endParaRPr lang="cs-CZ" sz="2000" baseline="-25000" dirty="0"/>
          </a:p>
          <a:p>
            <a:r>
              <a:rPr lang="cs-CZ" sz="2000" u="sng" dirty="0" smtClean="0"/>
              <a:t>Řešení:    [1; 2]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14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Sčítací metoda:</a:t>
            </a:r>
            <a:endParaRPr lang="cs-CZ" sz="24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316835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Obě rovnice vhodně vynásobíme.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Po vynásobení rovnice sečteme, neznámá y se odečte. Vypočítáme x.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Výsledek dosadíme do některé z rovnic a vypočítáme y.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Provedeme zkoušku.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Zapíšeme řešení.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76672"/>
            <a:ext cx="4896544" cy="611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5</a:t>
            </a:r>
            <a:r>
              <a:rPr lang="cs-CZ" sz="2000" dirty="0" smtClean="0"/>
              <a:t>x + 2y = 4</a:t>
            </a:r>
          </a:p>
          <a:p>
            <a:r>
              <a:rPr lang="cs-CZ" sz="2000" u="sng" dirty="0" smtClean="0"/>
              <a:t>    2x + 3y = - 5</a:t>
            </a:r>
          </a:p>
          <a:p>
            <a:r>
              <a:rPr lang="cs-CZ" sz="2000" dirty="0" smtClean="0"/>
              <a:t>    5x + 2y = 4  /. 3</a:t>
            </a:r>
          </a:p>
          <a:p>
            <a:r>
              <a:rPr lang="cs-CZ" sz="2000" u="sng" dirty="0"/>
              <a:t> </a:t>
            </a:r>
            <a:r>
              <a:rPr lang="cs-CZ" sz="2000" u="sng" dirty="0" smtClean="0"/>
              <a:t>   2x + 3y = - 5 /.(-2)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 smtClean="0"/>
              <a:t>  15x + 6y = 12</a:t>
            </a:r>
          </a:p>
          <a:p>
            <a:r>
              <a:rPr lang="cs-CZ" sz="2000" u="sng" dirty="0" smtClean="0"/>
              <a:t>  - 4x – 6y = 10</a:t>
            </a:r>
          </a:p>
          <a:p>
            <a:r>
              <a:rPr lang="cs-CZ" sz="2000" dirty="0" smtClean="0"/>
              <a:t>          11x  = 22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</a:t>
            </a:r>
            <a:r>
              <a:rPr lang="cs-CZ" sz="2000" u="sng" dirty="0" smtClean="0"/>
              <a:t>x = 2</a:t>
            </a:r>
          </a:p>
          <a:p>
            <a:endParaRPr lang="cs-CZ" sz="2000" u="sng" dirty="0"/>
          </a:p>
          <a:p>
            <a:r>
              <a:rPr lang="cs-CZ" sz="2000" dirty="0" smtClean="0"/>
              <a:t>5 . 2 + 2y = 4</a:t>
            </a:r>
          </a:p>
          <a:p>
            <a:r>
              <a:rPr lang="cs-CZ" sz="2000" dirty="0" smtClean="0"/>
              <a:t>   10 + 2y = 4</a:t>
            </a:r>
          </a:p>
          <a:p>
            <a:r>
              <a:rPr lang="cs-CZ" sz="2000" dirty="0" smtClean="0"/>
              <a:t>            2y = - 6</a:t>
            </a:r>
            <a:endParaRPr lang="cs-CZ" sz="2000" dirty="0"/>
          </a:p>
          <a:p>
            <a:r>
              <a:rPr lang="cs-CZ" sz="2000" dirty="0" smtClean="0"/>
              <a:t>               </a:t>
            </a:r>
            <a:r>
              <a:rPr lang="cs-CZ" sz="2000" u="sng" dirty="0" smtClean="0"/>
              <a:t> y = - 3</a:t>
            </a:r>
          </a:p>
          <a:p>
            <a:endParaRPr lang="cs-CZ" sz="2000" u="sng" dirty="0" smtClean="0"/>
          </a:p>
          <a:p>
            <a:r>
              <a:rPr lang="cs-CZ" sz="2000" dirty="0" smtClean="0"/>
              <a:t>Zkouška: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5 . 2 + 2 . (-3) = 10 - 6 = 4;  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4;    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1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2 . 2 + 3 . (-3) = 4 – 9 = - 5; P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- 5;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 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2</a:t>
            </a:r>
          </a:p>
          <a:p>
            <a:endParaRPr lang="cs-CZ" sz="2000" baseline="-25000" dirty="0"/>
          </a:p>
          <a:p>
            <a:r>
              <a:rPr lang="cs-CZ" sz="2000" u="sng" dirty="0" smtClean="0"/>
              <a:t>Řešení:    [2; - 3]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64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15889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611</Words>
  <Application>Microsoft Office PowerPoint</Application>
  <PresentationFormat>Předvádění na obrazovce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SOUSTAVY  ROVNIC</vt:lpstr>
      <vt:lpstr>Co je to soustava dvou rovnic o dvou neznámých?</vt:lpstr>
      <vt:lpstr>Způsoby řešení soustavy rovnic</vt:lpstr>
      <vt:lpstr>Který způsob řešení zvolit?</vt:lpstr>
      <vt:lpstr>Který způsob řešení zvolit?</vt:lpstr>
      <vt:lpstr>Prezentace aplikace PowerPoint</vt:lpstr>
      <vt:lpstr>Prezentace aplikace PowerPoint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56</cp:revision>
  <dcterms:created xsi:type="dcterms:W3CDTF">2014-02-01T21:29:42Z</dcterms:created>
  <dcterms:modified xsi:type="dcterms:W3CDTF">2014-06-07T06:07:41Z</dcterms:modified>
</cp:coreProperties>
</file>