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10"/>
  </p:notesMasterIdLst>
  <p:sldIdLst>
    <p:sldId id="274" r:id="rId2"/>
    <p:sldId id="256" r:id="rId3"/>
    <p:sldId id="277" r:id="rId4"/>
    <p:sldId id="278" r:id="rId5"/>
    <p:sldId id="279" r:id="rId6"/>
    <p:sldId id="280" r:id="rId7"/>
    <p:sldId id="281" r:id="rId8"/>
    <p:sldId id="27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0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D3A5-1798-4DEB-AB7E-597C11B4E6E3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5EE90-06D8-4C57-88B2-3CE2C8D38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0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5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5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2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6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2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65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9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93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9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275211"/>
              </p:ext>
            </p:extLst>
          </p:nvPr>
        </p:nvGraphicFramePr>
        <p:xfrm>
          <a:off x="251520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Rovnice s neznámou ve jmenovateli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kvarta (4.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Výkladová 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seznamující žáky s řešením rovnic se zlomky, které mají neznámou ve jmenovateli.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Rovnice, neznámá, ekvivalentní úpravy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- prosinec 2013, ověřeno 16. 12.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0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7175351" cy="1793167"/>
          </a:xfrm>
        </p:spPr>
        <p:txBody>
          <a:bodyPr/>
          <a:lstStyle/>
          <a:p>
            <a:r>
              <a:rPr lang="cs-CZ" dirty="0" smtClean="0"/>
              <a:t>ROVNICE S NEZNÁMOU VE JMENOVATELI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3501008"/>
            <a:ext cx="5637010" cy="882119"/>
          </a:xfrm>
        </p:spPr>
        <p:txBody>
          <a:bodyPr/>
          <a:lstStyle/>
          <a:p>
            <a:r>
              <a:rPr lang="cs-CZ" dirty="0" smtClean="0"/>
              <a:t>Způsoby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 rovnic se zlomky se nejprve zbavíme zlomků a to tak, že obě strany rovnice vynásobíme jmenovatelem zlomku, pokud je v rovnici pouze jeden zlomek. </a:t>
            </a:r>
          </a:p>
          <a:p>
            <a:r>
              <a:rPr lang="cs-CZ" dirty="0" smtClean="0"/>
              <a:t>Pokud je v rovnici více zlomků odstraníme je tak, že obě strany rovnice násobíme společným jmenovatelem všech zlomků.</a:t>
            </a:r>
          </a:p>
          <a:p>
            <a:r>
              <a:rPr lang="cs-CZ" dirty="0" smtClean="0"/>
              <a:t>Dále rovnici řešíme ekvivalentními úpravami.</a:t>
            </a:r>
          </a:p>
          <a:p>
            <a:r>
              <a:rPr lang="cs-CZ" dirty="0" smtClean="0"/>
              <a:t>Na závěr provedeme zkoušku.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45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cs-CZ" sz="2800" dirty="0" smtClean="0"/>
              <a:t>Příklad: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11560" y="1052736"/>
                <a:ext cx="3456384" cy="1869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𝑎</m:t>
                      </m:r>
                      <m:r>
                        <a:rPr lang="cs-CZ" sz="2000" b="0" i="1" smtClean="0">
                          <a:latin typeface="Cambria Math"/>
                        </a:rPr>
                        <m:t>)    </m:t>
                      </m:r>
                      <m:f>
                        <m:f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+4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+2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=6    /.3</m:t>
                      </m:r>
                    </m:oMath>
                  </m:oMathPara>
                </a14:m>
                <a:endParaRPr lang="cs-CZ" sz="2000" dirty="0" smtClean="0"/>
              </a:p>
              <a:p>
                <a:r>
                  <a:rPr lang="cs-CZ" sz="2000" dirty="0" smtClean="0"/>
                  <a:t>            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</a:rPr>
                      <m:t>𝑥</m:t>
                    </m:r>
                    <m:r>
                      <a:rPr lang="cs-CZ" sz="2000" b="0" i="1" smtClean="0">
                        <a:latin typeface="Cambria Math"/>
                      </a:rPr>
                      <m:t>+4+6</m:t>
                    </m:r>
                    <m:r>
                      <a:rPr lang="cs-CZ" sz="2000" b="0" i="1" smtClean="0">
                        <a:latin typeface="Cambria Math"/>
                      </a:rPr>
                      <m:t>𝑥</m:t>
                    </m:r>
                    <m:r>
                      <a:rPr lang="cs-CZ" sz="2000" b="0" i="1" smtClean="0">
                        <a:latin typeface="Cambria Math"/>
                      </a:rPr>
                      <m:t>=18</m:t>
                    </m:r>
                  </m:oMath>
                </a14:m>
                <a:endParaRPr lang="cs-CZ" sz="2000" b="0" i="1" dirty="0" smtClean="0">
                  <a:latin typeface="Cambria Math"/>
                </a:endParaRPr>
              </a:p>
              <a:p>
                <a:r>
                  <a:rPr lang="cs-CZ" sz="2000" b="0" dirty="0" smtClean="0"/>
                  <a:t>                           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</a:rPr>
                      <m:t>7</m:t>
                    </m:r>
                    <m:r>
                      <a:rPr lang="cs-CZ" sz="2000" b="0" i="1" smtClean="0">
                        <a:latin typeface="Cambria Math"/>
                      </a:rPr>
                      <m:t>𝑥</m:t>
                    </m:r>
                    <m:r>
                      <a:rPr lang="cs-CZ" sz="2000" b="0" i="1" smtClean="0">
                        <a:latin typeface="Cambria Math"/>
                      </a:rPr>
                      <m:t>=14</m:t>
                    </m:r>
                  </m:oMath>
                </a14:m>
                <a:endParaRPr lang="cs-CZ" sz="2000" b="0" dirty="0" smtClean="0"/>
              </a:p>
              <a:p>
                <a:r>
                  <a:rPr lang="cs-CZ" sz="2000" dirty="0" smtClean="0"/>
                  <a:t>                 </a:t>
                </a:r>
                <a:r>
                  <a:rPr lang="cs-CZ" sz="2000" b="0" dirty="0" smtClean="0"/>
                  <a:t>               </a:t>
                </a:r>
                <a14:m>
                  <m:oMath xmlns:m="http://schemas.openxmlformats.org/officeDocument/2006/math">
                    <m:r>
                      <a:rPr lang="cs-CZ" sz="2000" b="0" i="1" u="sng" smtClean="0">
                        <a:latin typeface="Cambria Math"/>
                      </a:rPr>
                      <m:t>𝑥</m:t>
                    </m:r>
                    <m:r>
                      <a:rPr lang="cs-CZ" sz="2000" b="0" i="1" u="sng" smtClean="0">
                        <a:latin typeface="Cambria Math"/>
                      </a:rPr>
                      <m:t>=2</m:t>
                    </m:r>
                  </m:oMath>
                </a14:m>
                <a:endParaRPr lang="cs-CZ" sz="2000" b="0" u="sng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052736"/>
                <a:ext cx="3456384" cy="18698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4499992" y="1052736"/>
                <a:ext cx="3744416" cy="1901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𝑏</m:t>
                      </m:r>
                      <m:r>
                        <a:rPr lang="cs-CZ" sz="2000" b="0" i="1" smtClean="0">
                          <a:latin typeface="Cambria Math"/>
                        </a:rPr>
                        <m:t>)      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=2   </m:t>
                      </m:r>
                      <m:r>
                        <a:rPr lang="en-US" sz="2000" b="0" i="1" smtClean="0">
                          <a:latin typeface="Cambria Math"/>
                        </a:rPr>
                        <m:t>/.6</m:t>
                      </m:r>
                    </m:oMath>
                  </m:oMathPara>
                </a14:m>
                <a:endParaRPr lang="cs-CZ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2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−2+3</m:t>
                      </m:r>
                      <m:r>
                        <a:rPr lang="cs-CZ" sz="2000" b="0" i="1" smtClean="0">
                          <a:latin typeface="Cambria Math"/>
                        </a:rPr>
                        <m:t>𝑥</m:t>
                      </m:r>
                      <m:r>
                        <a:rPr lang="cs-CZ" sz="2000" b="0" i="1" smtClean="0">
                          <a:latin typeface="Cambria Math"/>
                        </a:rPr>
                        <m:t>−6=12</m:t>
                      </m:r>
                    </m:oMath>
                  </m:oMathPara>
                </a14:m>
                <a:endParaRPr lang="cs-CZ" sz="2000" b="0" i="1" dirty="0" smtClean="0">
                  <a:latin typeface="Cambria Math"/>
                </a:endParaRPr>
              </a:p>
              <a:p>
                <a:r>
                  <a:rPr lang="cs-CZ" sz="2000" b="0" dirty="0" smtClean="0"/>
                  <a:t>                       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</a:rPr>
                      <m:t>5</m:t>
                    </m:r>
                    <m:r>
                      <a:rPr lang="cs-CZ" sz="2000" b="0" i="1" smtClean="0">
                        <a:latin typeface="Cambria Math"/>
                      </a:rPr>
                      <m:t>𝑥</m:t>
                    </m:r>
                    <m:r>
                      <a:rPr lang="cs-CZ" sz="2000" b="0" i="1" smtClean="0">
                        <a:latin typeface="Cambria Math"/>
                      </a:rPr>
                      <m:t>−8=12</m:t>
                    </m:r>
                  </m:oMath>
                </a14:m>
                <a:endParaRPr lang="cs-CZ" sz="2000" b="0" dirty="0" smtClean="0"/>
              </a:p>
              <a:p>
                <a:r>
                  <a:rPr lang="cs-CZ" sz="2000" b="0" dirty="0" smtClean="0"/>
                  <a:t>                               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</a:rPr>
                      <m:t>5</m:t>
                    </m:r>
                    <m:r>
                      <a:rPr lang="cs-CZ" sz="2000" b="0" i="1" smtClean="0">
                        <a:latin typeface="Cambria Math"/>
                      </a:rPr>
                      <m:t>𝑥</m:t>
                    </m:r>
                    <m:r>
                      <a:rPr lang="cs-CZ" sz="2000" b="0" i="1" smtClean="0">
                        <a:latin typeface="Cambria Math"/>
                      </a:rPr>
                      <m:t>=20</m:t>
                    </m:r>
                  </m:oMath>
                </a14:m>
                <a:endParaRPr lang="cs-CZ" sz="2000" b="0" dirty="0" smtClean="0"/>
              </a:p>
              <a:p>
                <a:r>
                  <a:rPr lang="cs-CZ" sz="2000" b="0" dirty="0" smtClean="0"/>
                  <a:t>                                    </a:t>
                </a:r>
                <a14:m>
                  <m:oMath xmlns:m="http://schemas.openxmlformats.org/officeDocument/2006/math">
                    <m:r>
                      <a:rPr lang="cs-CZ" sz="2000" b="0" i="1" u="sng" smtClean="0">
                        <a:latin typeface="Cambria Math"/>
                      </a:rPr>
                      <m:t>𝑥</m:t>
                    </m:r>
                    <m:r>
                      <a:rPr lang="cs-CZ" sz="2000" b="0" i="1" u="sng" smtClean="0">
                        <a:latin typeface="Cambria Math"/>
                      </a:rPr>
                      <m:t>=4</m:t>
                    </m:r>
                  </m:oMath>
                </a14:m>
                <a:endParaRPr lang="cs-CZ" sz="2000" u="sng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052736"/>
                <a:ext cx="3744416" cy="19016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611560" y="3129349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Podobně budeme postupovat také při řešení rovnic se zlomky a s neznámou ve jmenovateli. </a:t>
            </a:r>
          </a:p>
          <a:p>
            <a:r>
              <a:rPr lang="cs-CZ" sz="2400" dirty="0" smtClean="0"/>
              <a:t>Obě strany rovnice budeme násobit jmenovatelem nebo společným jmenovatelem všech zlomků.</a:t>
            </a:r>
          </a:p>
          <a:p>
            <a:r>
              <a:rPr lang="cs-CZ" sz="2400" dirty="0" smtClean="0"/>
              <a:t>Vzhledem k tomu, že neznámá je ve jmenovateli, před vlastním násobením nejprve určíme podmínky, za kterých můžeme násobení provést – jmenovatel se nesmí rovnat nule.</a:t>
            </a:r>
          </a:p>
          <a:p>
            <a:r>
              <a:rPr lang="cs-CZ" sz="2400" dirty="0" smtClean="0"/>
              <a:t>Dále budeme rovnici řešit obvyklým způsobem.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85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Příklad: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67544" y="980728"/>
                <a:ext cx="4104456" cy="47143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       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+5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−3=0      (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≠−5)</m:t>
                      </m:r>
                    </m:oMath>
                  </m:oMathPara>
                </a14:m>
                <a:endParaRPr lang="cs-CZ" b="0" dirty="0" smtClean="0">
                  <a:ea typeface="Cambria Math"/>
                </a:endParaRPr>
              </a:p>
              <a:p>
                <a:r>
                  <a:rPr lang="cs-CZ" dirty="0" smtClean="0"/>
                  <a:t>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      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−3=0     </m:t>
                      </m:r>
                      <m:r>
                        <a:rPr lang="en-US" b="0" i="1" smtClean="0">
                          <a:latin typeface="Cambria Math"/>
                        </a:rPr>
                        <m:t>/.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+5)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b="0" dirty="0" smtClean="0"/>
              </a:p>
              <a:p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−3−3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−15=0</m:t>
                    </m:r>
                  </m:oMath>
                </a14:m>
                <a:endParaRPr lang="cs-CZ" b="0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                 −2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=18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/>
              </a:p>
              <a:p>
                <a:r>
                  <a:rPr lang="cs-CZ" b="0" dirty="0" smtClean="0"/>
                  <a:t>             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=−9</m:t>
                    </m:r>
                  </m:oMath>
                </a14:m>
                <a:endParaRPr lang="cs-CZ" b="0" u="sng" dirty="0" smtClean="0"/>
              </a:p>
              <a:p>
                <a:endParaRPr lang="cs-CZ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𝑍𝑘𝑜𝑢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𝑘𝑎</m:t>
                      </m:r>
                      <m:r>
                        <a:rPr lang="cs-CZ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𝐿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−9−3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−9+5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−3=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−12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−3=3−3=0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𝑃</m:t>
                      </m:r>
                      <m:r>
                        <a:rPr lang="cs-CZ" b="0" i="1" smtClean="0">
                          <a:latin typeface="Cambria Math"/>
                        </a:rPr>
                        <m:t>=0;   </m:t>
                      </m:r>
                      <m:r>
                        <a:rPr lang="cs-CZ" b="0" i="1" smtClean="0">
                          <a:latin typeface="Cambria Math"/>
                        </a:rPr>
                        <m:t>𝐿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80728"/>
                <a:ext cx="4104456" cy="47143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4788024" y="980728"/>
                <a:ext cx="4104456" cy="4986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</m:t>
                      </m:r>
                      <m:r>
                        <a:rPr lang="cs-CZ" b="0" i="1" smtClean="0">
                          <a:latin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) 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   (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≠3,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≠−6)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   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</a:rPr>
                        <m:t>/.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−3)(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+6)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 2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+12=5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−15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           27=3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r>
                  <a:rPr lang="cs-CZ" b="0" dirty="0" smtClean="0"/>
                  <a:t>    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=9</m:t>
                    </m:r>
                  </m:oMath>
                </a14:m>
                <a:endParaRPr lang="cs-CZ" u="sng" dirty="0" smtClean="0"/>
              </a:p>
              <a:p>
                <a:endParaRPr lang="cs-CZ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𝑍𝑘𝑜𝑢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𝑘𝑎</m:t>
                      </m:r>
                      <m:r>
                        <a:rPr lang="cs-CZ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𝐿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9−3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𝑃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9+6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;      </m:t>
                      </m:r>
                      <m:r>
                        <a:rPr lang="cs-CZ" b="0" i="1" smtClean="0">
                          <a:latin typeface="Cambria Math"/>
                        </a:rPr>
                        <m:t>𝐿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980728"/>
                <a:ext cx="4104456" cy="49863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23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Příklad: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11560" y="1052736"/>
                <a:ext cx="4032448" cy="2529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=2+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      (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≠4)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=2+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</a:rPr>
                        <m:t>/.</m:t>
                      </m:r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r>
                  <a:rPr lang="cs-CZ" b="0" dirty="0" smtClean="0"/>
                  <a:t>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+1=2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−8+5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=4</m:t>
                    </m:r>
                  </m:oMath>
                </a14:m>
                <a:endParaRPr lang="cs-CZ" u="sng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052736"/>
                <a:ext cx="4032448" cy="25292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395536" y="3717032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Řešením, které jsme získali je „zakázaná“ hodnota - viz podmínka!</a:t>
            </a:r>
          </a:p>
          <a:p>
            <a:endParaRPr lang="cs-CZ" sz="2400" dirty="0"/>
          </a:p>
          <a:p>
            <a:r>
              <a:rPr lang="cs-CZ" sz="2400" dirty="0" smtClean="0"/>
              <a:t>Závěr: Rovnice nemá řešení!</a:t>
            </a:r>
          </a:p>
          <a:p>
            <a:endParaRPr lang="cs-CZ" sz="2400" dirty="0"/>
          </a:p>
          <a:p>
            <a:r>
              <a:rPr lang="cs-CZ" sz="2400" dirty="0" smtClean="0"/>
              <a:t>U řešení vždy kontrolujeme, zda splňuje podmínku!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366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Příklad rovnice se složitějším zadáním: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467544" y="980728"/>
                <a:ext cx="7776864" cy="4198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=0     (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≠±1)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𝑎</m:t>
                          </m:r>
                          <m:r>
                            <a:rPr lang="cs-CZ" i="1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3</m:t>
                          </m:r>
                          <m:r>
                            <a:rPr lang="cs-CZ" i="1">
                              <a:latin typeface="Cambria Math"/>
                            </a:rPr>
                            <m:t>𝑎</m:t>
                          </m:r>
                          <m:r>
                            <a:rPr lang="cs-CZ" i="1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=0</m:t>
                      </m:r>
                      <m:r>
                        <a:rPr lang="cs-CZ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</a:rPr>
                        <m:t>/.</m:t>
                      </m:r>
                      <m:r>
                        <a:rPr lang="cs-CZ" b="0" i="1" smtClean="0">
                          <a:latin typeface="Cambria Math"/>
                        </a:rPr>
                        <m:t>3(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+1)(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−6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−12=0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6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+6−6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+6−12=0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r>
                  <a:rPr lang="cs-CZ" b="0" dirty="0" smtClean="0"/>
                  <a:t>                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0.</m:t>
                    </m:r>
                    <m:r>
                      <a:rPr lang="cs-CZ" b="0" i="1" smtClean="0">
                        <a:latin typeface="Cambria Math"/>
                      </a:rPr>
                      <m:t>𝑎</m:t>
                    </m:r>
                    <m:r>
                      <a:rPr lang="cs-CZ" b="0" i="1" smtClean="0">
                        <a:latin typeface="Cambria Math"/>
                      </a:rPr>
                      <m:t>=0</m:t>
                    </m:r>
                  </m:oMath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𝑒𝑛</m:t>
                      </m:r>
                      <m:r>
                        <a:rPr lang="cs-CZ" b="0" i="1" smtClean="0">
                          <a:latin typeface="Cambria Math"/>
                        </a:rPr>
                        <m:t>í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é</m:t>
                      </m:r>
                      <m:r>
                        <a:rPr lang="cs-CZ" b="0" i="1" smtClean="0">
                          <a:latin typeface="Cambria Math"/>
                        </a:rPr>
                        <m:t>𝑡𝑜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𝑟𝑜𝑣𝑛𝑖𝑐𝑒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𝑗𝑠𝑜𝑢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𝑒𝑐h𝑛𝑎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𝑟𝑒</m:t>
                      </m:r>
                      <m:r>
                        <a:rPr lang="cs-CZ" b="0" i="1" smtClean="0">
                          <a:latin typeface="Cambria Math"/>
                        </a:rPr>
                        <m:t>á</m:t>
                      </m:r>
                      <m:r>
                        <a:rPr lang="cs-CZ" b="0" i="1" smtClean="0">
                          <a:latin typeface="Cambria Math"/>
                        </a:rPr>
                        <m:t>𝑙𝑛</m:t>
                      </m:r>
                      <m:r>
                        <a:rPr lang="cs-CZ" b="0" i="1" smtClean="0">
                          <a:latin typeface="Cambria Math"/>
                        </a:rPr>
                        <m:t>á čí</m:t>
                      </m:r>
                      <m:r>
                        <a:rPr lang="cs-CZ" b="0" i="1" smtClean="0">
                          <a:latin typeface="Cambria Math"/>
                        </a:rPr>
                        <m:t>𝑠𝑙𝑎</m:t>
                      </m:r>
                      <m:r>
                        <a:rPr lang="cs-CZ" b="0" i="1" smtClean="0">
                          <a:latin typeface="Cambria Math"/>
                        </a:rPr>
                        <m:t>, </m:t>
                      </m:r>
                      <m:r>
                        <a:rPr lang="cs-CZ" b="0" i="1" smtClean="0">
                          <a:latin typeface="Cambria Math"/>
                        </a:rPr>
                        <m:t>𝑎𝑙𝑒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𝑝𝑜𝑧𝑜𝑟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𝑛𝑎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𝑝𝑜𝑑𝑚</m:t>
                      </m:r>
                      <m:r>
                        <a:rPr lang="cs-CZ" b="0" i="1" smtClean="0">
                          <a:latin typeface="Cambria Math"/>
                        </a:rPr>
                        <m:t>í</m:t>
                      </m:r>
                      <m:r>
                        <a:rPr lang="cs-CZ" b="0" i="1" smtClean="0">
                          <a:latin typeface="Cambria Math"/>
                        </a:rPr>
                        <m:t>𝑛𝑘𝑢</m:t>
                      </m:r>
                      <m:r>
                        <a:rPr lang="cs-CZ" b="0" i="1" smtClean="0">
                          <a:latin typeface="Cambria Math"/>
                        </a:rPr>
                        <m:t>‼!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</a:rPr>
                        <m:t>š</m:t>
                      </m:r>
                      <m:r>
                        <a:rPr lang="cs-CZ" b="0" i="1" smtClean="0">
                          <a:latin typeface="Cambria Math"/>
                        </a:rPr>
                        <m:t>𝑒𝑛</m:t>
                      </m:r>
                      <m:r>
                        <a:rPr lang="cs-CZ" b="0" i="1" smtClean="0">
                          <a:latin typeface="Cambria Math"/>
                        </a:rPr>
                        <m:t>í:   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begChr m:val="{"/>
                          <m:endChr m:val="}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±1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80728"/>
                <a:ext cx="7776864" cy="4198072"/>
              </a:xfrm>
              <a:prstGeom prst="rect">
                <a:avLst/>
              </a:prstGeom>
              <a:blipFill rotWithShape="1">
                <a:blip r:embed="rId2"/>
                <a:stretch>
                  <a:fillRect l="-2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871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1158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724</Words>
  <Application>Microsoft Office PowerPoint</Application>
  <PresentationFormat>Předvádění na obrazovce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ROVNICE S NEZNÁMOU VE JMENOVATELI</vt:lpstr>
      <vt:lpstr>Opakování</vt:lpstr>
      <vt:lpstr>Příklad:</vt:lpstr>
      <vt:lpstr>Příklad:</vt:lpstr>
      <vt:lpstr>Příklad:</vt:lpstr>
      <vt:lpstr>Příklad rovnice se složitějším zadáním:</vt:lpstr>
      <vt:lpstr>Zdroj: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72</cp:revision>
  <dcterms:created xsi:type="dcterms:W3CDTF">2014-02-01T21:29:42Z</dcterms:created>
  <dcterms:modified xsi:type="dcterms:W3CDTF">2014-06-07T06:02:56Z</dcterms:modified>
</cp:coreProperties>
</file>