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60" r:id="rId6"/>
    <p:sldId id="262" r:id="rId7"/>
    <p:sldId id="266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085264"/>
              </p:ext>
            </p:extLst>
          </p:nvPr>
        </p:nvGraphicFramePr>
        <p:xfrm>
          <a:off x="413284" y="1704114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Rozklad mnohočlenů na součin – vytýkání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tercie (3.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Výkladová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seznamující žáky s rozkladem mnohočlenu na součin pomocí vytýkání.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Společný činitel, vytýkání – 1,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vytýkání závorky, postupné vytýkání.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– únor 2014, ověřeno 27. 3.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09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Rozklad mnohočlenu na součin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Vytýkání jednočlenu, vytýkání  –1 </a:t>
            </a:r>
          </a:p>
          <a:p>
            <a:r>
              <a:rPr lang="cs-CZ" dirty="0" smtClean="0"/>
              <a:t>Vytýkání závorky (dvojčlenu)</a:t>
            </a:r>
          </a:p>
          <a:p>
            <a:r>
              <a:rPr lang="cs-CZ" dirty="0" smtClean="0"/>
              <a:t>Postupné vytýkání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29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Vytýkání jednočlenu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62880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Rozlož na součin: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611560" y="2875002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       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11560" y="2348880"/>
                <a:ext cx="22322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</a:rPr>
                        <m:t>+9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348880"/>
                <a:ext cx="2232248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627784" y="2348880"/>
                <a:ext cx="43204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2.3.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𝑦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𝑦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𝑦</m:t>
                      </m:r>
                      <m:r>
                        <a:rPr lang="cs-CZ" sz="2000" b="0" i="1" smtClean="0">
                          <a:latin typeface="Cambria Math"/>
                        </a:rPr>
                        <m:t>+3.3.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𝑦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𝑦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348880"/>
                <a:ext cx="4320480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11560" y="2915652"/>
                <a:ext cx="439248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r>
                        <a:rPr lang="cs-CZ" sz="2000" i="1">
                          <a:latin typeface="Cambria Math"/>
                        </a:rPr>
                        <m:t>2.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000" i="1">
                          <a:latin typeface="Cambria Math"/>
                        </a:rPr>
                        <m:t>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000" i="1">
                          <a:latin typeface="Cambria Math"/>
                        </a:rPr>
                        <m:t>.</m:t>
                      </m:r>
                      <m:r>
                        <a:rPr lang="cs-CZ" sz="2000" i="1">
                          <a:latin typeface="Cambria Math"/>
                        </a:rPr>
                        <m:t>𝑦</m:t>
                      </m:r>
                      <m:r>
                        <a:rPr lang="cs-CZ" sz="2000" i="1">
                          <a:latin typeface="Cambria Math"/>
                        </a:rPr>
                        <m:t>+3.3.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000" i="1">
                          <a:latin typeface="Cambria Math"/>
                        </a:rPr>
                        <m:t>.</m:t>
                      </m:r>
                      <m:r>
                        <a:rPr lang="cs-CZ" sz="2000" i="1">
                          <a:latin typeface="Cambria Math"/>
                        </a:rPr>
                        <m:t>𝑥</m:t>
                      </m:r>
                      <m:r>
                        <a:rPr lang="cs-CZ" sz="2000" i="1">
                          <a:latin typeface="Cambria Math"/>
                        </a:rPr>
                        <m:t>.</m:t>
                      </m:r>
                      <m:r>
                        <a:rPr lang="cs-CZ" sz="2000" i="1">
                          <a:latin typeface="Cambria Math"/>
                        </a:rPr>
                        <m:t>𝑥</m:t>
                      </m:r>
                      <m:r>
                        <a:rPr lang="cs-CZ" sz="2000" i="1">
                          <a:latin typeface="Cambria Math"/>
                        </a:rPr>
                        <m:t>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cs-CZ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0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15652"/>
                <a:ext cx="4392488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860032" y="2915652"/>
                <a:ext cx="35283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3.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𝑦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r>
                        <a:rPr lang="cs-CZ" sz="2000" b="0" i="1" smtClean="0">
                          <a:latin typeface="Cambria Math"/>
                        </a:rPr>
                        <m:t>𝑦</m:t>
                      </m:r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2.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+3.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.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15652"/>
                <a:ext cx="3528392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11560" y="3491716"/>
                <a:ext cx="3240360" cy="407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</a:rPr>
                        <m:t>.(2</m:t>
                      </m:r>
                      <m:r>
                        <a:rPr lang="cs-CZ" sz="2000" b="0" i="1" smtClean="0">
                          <a:latin typeface="Cambria Math"/>
                        </a:rPr>
                        <m:t>𝑦</m:t>
                      </m:r>
                      <m:r>
                        <a:rPr lang="cs-CZ" sz="20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491716"/>
                <a:ext cx="3240360" cy="407099"/>
              </a:xfrm>
              <a:prstGeom prst="rect">
                <a:avLst/>
              </a:prstGeom>
              <a:blipFill rotWithShape="1">
                <a:blip r:embed="rId6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598442" y="4221088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Každý člen dvojčlenu zapíšeme jako součin činitelů.</a:t>
            </a:r>
          </a:p>
          <a:p>
            <a:r>
              <a:rPr lang="cs-CZ" sz="2000" dirty="0" smtClean="0"/>
              <a:t>Vybereme činitele společné pro oba členy.</a:t>
            </a:r>
          </a:p>
          <a:p>
            <a:r>
              <a:rPr lang="cs-CZ" sz="2000" dirty="0" smtClean="0"/>
              <a:t>Společné činitele </a:t>
            </a:r>
            <a:r>
              <a:rPr lang="cs-CZ" sz="2000" b="1" u="sng" dirty="0" smtClean="0"/>
              <a:t>vytkneme</a:t>
            </a:r>
            <a:r>
              <a:rPr lang="cs-CZ" sz="2000" dirty="0" smtClean="0"/>
              <a:t> tzn. zapíšeme před závorku, do závorky zapíšeme zbývající činitele.</a:t>
            </a:r>
          </a:p>
          <a:p>
            <a:r>
              <a:rPr lang="cs-CZ" sz="2000" dirty="0" smtClean="0"/>
              <a:t>Výsledek zapíšeme co nejúsporněji – pomocí mocnin.</a:t>
            </a:r>
          </a:p>
          <a:p>
            <a:r>
              <a:rPr lang="cs-CZ" sz="2000" dirty="0" smtClean="0"/>
              <a:t>Závěr:   Vytýkáme největšího společného dělitele koeficientů, proměnné </a:t>
            </a:r>
          </a:p>
          <a:p>
            <a:r>
              <a:rPr lang="cs-CZ" sz="2000" dirty="0" smtClean="0"/>
              <a:t>v nejmenší mocnině.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9052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Rozlož na součin: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39349" y="1219470"/>
                <a:ext cx="3744416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  5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−10=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endParaRPr lang="cs-CZ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  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endParaRPr lang="cs-CZ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  <m:r>
                        <a:rPr lang="cs-CZ" b="0" i="1" smtClean="0">
                          <a:latin typeface="Cambria Math"/>
                        </a:rPr>
                        <m:t>)   4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endParaRPr lang="cs-CZ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</a:rPr>
                        <m:t>)   18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+21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</a:rPr>
                        <m:t>)   6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−4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+2</m:t>
                      </m:r>
                      <m:r>
                        <a:rPr lang="cs-CZ" b="0" i="1" smtClean="0">
                          <a:latin typeface="Cambria Math"/>
                        </a:rPr>
                        <m:t>𝑎𝑏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9" y="1219470"/>
                <a:ext cx="3744416" cy="286232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267744" y="1219470"/>
                <a:ext cx="5688632" cy="2627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5.(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cs-CZ" dirty="0" smtClean="0"/>
              </a:p>
              <a:p>
                <a:endParaRPr lang="cs-CZ" u="sng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cs-CZ" dirty="0" smtClean="0"/>
              </a:p>
              <a:p>
                <a:endParaRPr lang="cs-CZ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0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cs-CZ" dirty="0" smtClean="0"/>
              </a:p>
              <a:p>
                <a:endParaRPr lang="cs-CZ" u="sng" dirty="0" smtClean="0"/>
              </a:p>
              <a:p>
                <a:r>
                  <a:rPr lang="cs-CZ" dirty="0" smtClean="0"/>
                  <a:t>              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𝑥𝑦</m:t>
                        </m:r>
                        <m:r>
                          <a:rPr lang="cs-CZ" b="0" i="1" smtClean="0">
                            <a:latin typeface="Cambria Math"/>
                          </a:rPr>
                          <m:t>+7</m:t>
                        </m:r>
                      </m:e>
                    </m:d>
                  </m:oMath>
                </a14:m>
                <a:endParaRPr lang="cs-CZ" dirty="0" smtClean="0"/>
              </a:p>
              <a:p>
                <a:endParaRPr lang="cs-CZ" u="sng" dirty="0" smtClean="0"/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</m:t>
                    </m:r>
                    <m:r>
                      <a:rPr lang="cs-CZ" b="0" i="1" smtClean="0">
                        <a:latin typeface="Cambria Math"/>
                      </a:rPr>
                      <m:t>𝑎𝑏</m:t>
                    </m:r>
                    <m:r>
                      <a:rPr lang="cs-CZ" b="0" i="1" smtClean="0">
                        <a:latin typeface="Cambria Math"/>
                      </a:rPr>
                      <m:t>.(3</m:t>
                    </m:r>
                    <m:r>
                      <a:rPr lang="cs-CZ" b="0" i="1" smtClean="0">
                        <a:latin typeface="Cambria Math"/>
                      </a:rPr>
                      <m:t>𝑎</m:t>
                    </m:r>
                    <m:r>
                      <a:rPr lang="cs-CZ" b="0" i="1" smtClean="0">
                        <a:latin typeface="Cambria Math"/>
                      </a:rPr>
                      <m:t>−2</m:t>
                    </m:r>
                    <m:r>
                      <a:rPr lang="cs-CZ" b="0" i="1" smtClean="0">
                        <a:latin typeface="Cambria Math"/>
                      </a:rPr>
                      <m:t>𝑏</m:t>
                    </m:r>
                    <m:r>
                      <a:rPr lang="cs-CZ" b="0" i="1" smtClean="0">
                        <a:latin typeface="Cambria Math"/>
                      </a:rPr>
                      <m:t>+1)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219470"/>
                <a:ext cx="5688632" cy="26271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395536" y="4081792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Pamatuj si:</a:t>
            </a:r>
          </a:p>
          <a:p>
            <a:endParaRPr lang="cs-CZ" sz="2400" dirty="0" smtClean="0"/>
          </a:p>
          <a:p>
            <a:r>
              <a:rPr lang="cs-CZ" sz="2400" dirty="0" smtClean="0"/>
              <a:t>Pokud vytkneme celý člen, v závorce zůstane 1!!! Viz př. b, c, e.</a:t>
            </a:r>
          </a:p>
          <a:p>
            <a:endParaRPr lang="cs-CZ" sz="2400" dirty="0" smtClean="0"/>
          </a:p>
          <a:p>
            <a:r>
              <a:rPr lang="cs-CZ" sz="2400" dirty="0" smtClean="0"/>
              <a:t>Oblíbená odpověď žáků – po vytknutí celého členu „nezbylo nic“.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311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Vytýkání -1 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62880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Někdy je třeba z daného mnohočlenu vytknout  –1. V závorce dostaneme mnohočlen opačný k původnímu mnohočlenu.  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611560" y="2875002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       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11560" y="2708920"/>
                <a:ext cx="2808312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200" dirty="0" smtClean="0"/>
                  <a:t>Vytkni  –1:</a:t>
                </a:r>
              </a:p>
              <a:p>
                <a:endParaRPr lang="cs-CZ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/>
                        </a:rPr>
                        <m:t>𝑎</m:t>
                      </m:r>
                      <m:r>
                        <a:rPr lang="cs-CZ" sz="2200" b="0" i="1" smtClean="0">
                          <a:latin typeface="Cambria Math"/>
                        </a:rPr>
                        <m:t>)   </m:t>
                      </m:r>
                      <m:sSup>
                        <m:sSupPr>
                          <m:ctrlPr>
                            <a:rPr lang="cs-CZ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200" b="0" i="1" smtClean="0">
                          <a:latin typeface="Cambria Math"/>
                        </a:rPr>
                        <m:t>−2</m:t>
                      </m:r>
                      <m:r>
                        <a:rPr lang="cs-CZ" sz="2200" b="0" i="1" smtClean="0">
                          <a:latin typeface="Cambria Math"/>
                        </a:rPr>
                        <m:t>𝑥𝑦</m:t>
                      </m:r>
                      <m:r>
                        <a:rPr lang="cs-CZ" sz="2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200" b="1" dirty="0" smtClean="0"/>
              </a:p>
              <a:p>
                <a:endParaRPr lang="cs-CZ" sz="2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/>
                        </a:rPr>
                        <m:t>𝑏</m:t>
                      </m:r>
                      <m:r>
                        <a:rPr lang="cs-CZ" sz="2200" b="0" i="1" smtClean="0">
                          <a:latin typeface="Cambria Math"/>
                        </a:rPr>
                        <m:t>)   2</m:t>
                      </m:r>
                      <m:sSup>
                        <m:sSupPr>
                          <m:ctrlPr>
                            <a:rPr lang="cs-CZ" sz="2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200" b="0" i="1" smtClean="0">
                          <a:latin typeface="Cambria Math"/>
                        </a:rPr>
                        <m:t>+10=</m:t>
                      </m:r>
                    </m:oMath>
                  </m:oMathPara>
                </a14:m>
                <a:endParaRPr lang="cs-CZ" sz="2200" b="1" dirty="0" smtClean="0"/>
              </a:p>
              <a:p>
                <a:endParaRPr lang="cs-CZ" sz="2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/>
                        </a:rPr>
                        <m:t>𝑐</m:t>
                      </m:r>
                      <m:r>
                        <a:rPr lang="cs-CZ" sz="2200" b="0" i="1" smtClean="0">
                          <a:latin typeface="Cambria Math"/>
                        </a:rPr>
                        <m:t>)   </m:t>
                      </m:r>
                      <m:sSup>
                        <m:sSupPr>
                          <m:ctrlPr>
                            <a:rPr lang="cs-CZ" sz="2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2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sz="2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708920"/>
                <a:ext cx="2808312" cy="2462213"/>
              </a:xfrm>
              <a:prstGeom prst="rect">
                <a:avLst/>
              </a:prstGeom>
              <a:blipFill rotWithShape="1">
                <a:blip r:embed="rId2"/>
                <a:stretch>
                  <a:fillRect l="-2603" t="-1485" b="-19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555776" y="2708920"/>
                <a:ext cx="5760640" cy="2549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200" dirty="0" smtClean="0"/>
                  <a:t>                   Řešení:</a:t>
                </a:r>
              </a:p>
              <a:p>
                <a:endParaRPr lang="cs-CZ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/>
                        </a:rPr>
                        <m:t>            </m:t>
                      </m:r>
                      <m:d>
                        <m:dPr>
                          <m:ctrlPr>
                            <a:rPr lang="cs-CZ" sz="22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sz="2200" b="0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cs-CZ" sz="22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2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200" b="0" i="1" smtClean="0">
                              <a:latin typeface="Cambria Math"/>
                            </a:rPr>
                            <m:t>+2</m:t>
                          </m:r>
                          <m:r>
                            <a:rPr lang="cs-CZ" sz="2200" b="0" i="1" smtClean="0">
                              <a:latin typeface="Cambria Math"/>
                            </a:rPr>
                            <m:t>𝑥𝑦</m:t>
                          </m:r>
                          <m:r>
                            <a:rPr lang="cs-CZ" sz="2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2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cs-CZ" sz="2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sz="2200" dirty="0" smtClean="0"/>
              </a:p>
              <a:p>
                <a:endParaRPr lang="cs-CZ" sz="2200" dirty="0" smtClean="0"/>
              </a:p>
              <a:p>
                <a:r>
                  <a:rPr lang="cs-CZ" sz="2200" dirty="0" smtClean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2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200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cs-CZ" sz="2200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sz="22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200" b="0" i="1" smtClean="0">
                            <a:latin typeface="Cambria Math"/>
                          </a:rPr>
                          <m:t>−2</m:t>
                        </m:r>
                        <m:sSup>
                          <m:sSupPr>
                            <m:ctrlPr>
                              <a:rPr lang="cs-CZ" sz="2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2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cs-CZ" sz="2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sz="2200" b="0" i="1" smtClean="0">
                            <a:latin typeface="Cambria Math"/>
                          </a:rPr>
                          <m:t>−10</m:t>
                        </m:r>
                      </m:e>
                    </m:d>
                  </m:oMath>
                </a14:m>
                <a:endParaRPr lang="cs-CZ" sz="2200" dirty="0" smtClean="0"/>
              </a:p>
              <a:p>
                <a:endParaRPr lang="cs-CZ" sz="22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cs-CZ" sz="22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2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2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cs-CZ" sz="2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cs-CZ" sz="2200" b="0" i="1" smtClean="0">
                          <a:latin typeface="Cambria Math"/>
                        </a:rPr>
                        <m:t>=−(</m:t>
                      </m:r>
                      <m:sSup>
                        <m:sSupPr>
                          <m:ctrlPr>
                            <a:rPr lang="cs-CZ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2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708920"/>
                <a:ext cx="5760640" cy="2549416"/>
              </a:xfrm>
              <a:prstGeom prst="rect">
                <a:avLst/>
              </a:prstGeom>
              <a:blipFill rotWithShape="1">
                <a:blip r:embed="rId3"/>
                <a:stretch>
                  <a:fillRect t="-14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611560" y="5258336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Místo vytknutí  –1, před závorku vytkneme znaménko mínus </a:t>
            </a:r>
          </a:p>
          <a:p>
            <a:r>
              <a:rPr lang="cs-CZ" sz="2400" dirty="0" smtClean="0"/>
              <a:t>a v případě potřeby změníme pořadí členů v závorce, viz př. c).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593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dirty="0" smtClean="0"/>
              <a:t>Vytýkání závorky (dvojčlenu)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51520" y="1556792"/>
                <a:ext cx="2952328" cy="2646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200" dirty="0" smtClean="0"/>
                  <a:t>Rozlož na součin:</a:t>
                </a:r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1" dirty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𝑞</m:t>
                      </m:r>
                      <m:r>
                        <a:rPr lang="cs-CZ" b="0" i="1" smtClean="0">
                          <a:latin typeface="Cambria Math"/>
                        </a:rPr>
                        <m:t>−1=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3−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−3=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+5=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2952328" cy="2646878"/>
              </a:xfrm>
              <a:prstGeom prst="rect">
                <a:avLst/>
              </a:prstGeom>
              <a:blipFill rotWithShape="1">
                <a:blip r:embed="rId2"/>
                <a:stretch>
                  <a:fillRect l="-2474" t="-1379" b="-6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323528" y="4340711"/>
            <a:ext cx="84969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Společným činitelem všech členů může být dvojčlen, trojčlen – závorka. Závorku vytkneme, do druhé závorky zapíšeme to, co nám po vytknutí zbylo.</a:t>
            </a:r>
          </a:p>
          <a:p>
            <a:r>
              <a:rPr lang="cs-CZ" sz="2200" dirty="0" smtClean="0"/>
              <a:t>V případě potřeby závorky do zadání doplníme.</a:t>
            </a:r>
          </a:p>
          <a:p>
            <a:r>
              <a:rPr lang="cs-CZ" sz="2200" dirty="0" smtClean="0"/>
              <a:t>Pozor dáváme na správné uzávorkování, pokud jsou v závorce opačné mnohočleny, nejprve vytkneme mínus.</a:t>
            </a: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411760" y="1569566"/>
                <a:ext cx="6480720" cy="2923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200" dirty="0" smtClean="0"/>
                  <a:t>           Řešení:</a:t>
                </a:r>
              </a:p>
              <a:p>
                <a:endParaRPr lang="cs-CZ" dirty="0"/>
              </a:p>
              <a:p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     </m:t>
                    </m:r>
                    <m:r>
                      <a:rPr lang="cs-CZ" b="0" i="1" smtClean="0">
                        <a:latin typeface="Cambria Math"/>
                      </a:rPr>
                      <m:t>   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     </m:t>
                          </m:r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𝑞</m:t>
                          </m:r>
                          <m:r>
                            <a:rPr lang="cs-CZ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𝑞</m:t>
                          </m:r>
                          <m:r>
                            <a:rPr lang="cs-CZ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3−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3−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3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cs-CZ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3−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/>
                  <a:t> </a:t>
                </a:r>
                <a:r>
                  <a:rPr lang="cs-CZ" dirty="0" smtClean="0"/>
                  <a:t>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=(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−5)(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−1)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569566"/>
                <a:ext cx="6480720" cy="2923877"/>
              </a:xfrm>
              <a:prstGeom prst="rect">
                <a:avLst/>
              </a:prstGeom>
              <a:blipFill rotWithShape="1">
                <a:blip r:embed="rId3"/>
                <a:stretch>
                  <a:fillRect t="-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12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dirty="0" smtClean="0"/>
              <a:t>Postupné vytýkání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51520" y="1556792"/>
                <a:ext cx="2592288" cy="2159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200" dirty="0" smtClean="0"/>
                  <a:t>Rozlož na součin:</a:t>
                </a:r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𝑎𝑏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cs-CZ" b="1" dirty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3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+15+</m:t>
                      </m:r>
                      <m:r>
                        <a:rPr lang="cs-CZ" b="0" i="1" smtClean="0">
                          <a:latin typeface="Cambria Math"/>
                        </a:rPr>
                        <m:t>𝑥𝑦</m:t>
                      </m:r>
                      <m:r>
                        <a:rPr lang="cs-CZ" b="0" i="1" smtClean="0">
                          <a:latin typeface="Cambria Math"/>
                        </a:rPr>
                        <m:t>+5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𝑧</m:t>
                      </m:r>
                      <m:r>
                        <a:rPr lang="cs-CZ" b="0" i="1" smtClean="0">
                          <a:latin typeface="Cambria Math"/>
                        </a:rPr>
                        <m:t>−1=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2592288" cy="2159694"/>
              </a:xfrm>
              <a:prstGeom prst="rect">
                <a:avLst/>
              </a:prstGeom>
              <a:blipFill rotWithShape="1">
                <a:blip r:embed="rId2"/>
                <a:stretch>
                  <a:fillRect l="-2817" t="-16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467544" y="3933056"/>
            <a:ext cx="83529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Postupné vytýkání použijeme při rozkladu mnohočlenu se sudým počtem členů, z nichž nejde vytknout společný jednočlen.</a:t>
            </a:r>
          </a:p>
          <a:p>
            <a:endParaRPr lang="cs-CZ" sz="2200" dirty="0" smtClean="0"/>
          </a:p>
          <a:p>
            <a:r>
              <a:rPr lang="cs-CZ" sz="2200" dirty="0" smtClean="0"/>
              <a:t>Členy vhodně uzávorkujeme tak, aby z každé závorky šlo vytknout a po vytknutí v závorce zůstal stejný dvojčlen, trojčlen atd., který následně také vytkneme.</a:t>
            </a: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411760" y="1556927"/>
                <a:ext cx="6732240" cy="2369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200" dirty="0" smtClean="0"/>
                  <a:t>    Řešení: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𝑎𝑏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cs-CZ" b="0" dirty="0" smtClean="0"/>
              </a:p>
              <a:p>
                <a:endParaRPr lang="cs-CZ" b="0" dirty="0" smtClean="0"/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+15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𝑥𝑦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=3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=(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+5)(3+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endParaRPr lang="cs-CZ" b="0" dirty="0" smtClean="0"/>
              </a:p>
              <a:p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=(</m:t>
                      </m:r>
                      <m:r>
                        <a:rPr lang="cs-CZ" b="0" i="1" smtClean="0">
                          <a:latin typeface="Cambria Math"/>
                        </a:rPr>
                        <m:t>𝑧</m:t>
                      </m:r>
                      <m:r>
                        <a:rPr lang="cs-CZ" b="0" i="1" smtClean="0">
                          <a:latin typeface="Cambria Math"/>
                        </a:rPr>
                        <m:t>−1)((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556927"/>
                <a:ext cx="6732240" cy="2369880"/>
              </a:xfrm>
              <a:prstGeom prst="rect">
                <a:avLst/>
              </a:prstGeom>
              <a:blipFill rotWithShape="1">
                <a:blip r:embed="rId3"/>
                <a:stretch>
                  <a:fillRect t="-15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4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Zdroje: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719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1013</Words>
  <Application>Microsoft Office PowerPoint</Application>
  <PresentationFormat>Předvádění na obrazovce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Prezentace aplikace PowerPoint</vt:lpstr>
      <vt:lpstr>Rozklad mnohočlenu na součin</vt:lpstr>
      <vt:lpstr>Vytýkání jednočlenu</vt:lpstr>
      <vt:lpstr>Rozlož na součin:</vt:lpstr>
      <vt:lpstr>Vytýkání -1  </vt:lpstr>
      <vt:lpstr>Vytýkání závorky (dvojčlenu)</vt:lpstr>
      <vt:lpstr>Postupné vytýkání</vt:lpstr>
      <vt:lpstr>Zdroje: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Dědek Radomír</dc:creator>
  <cp:lastModifiedBy>PC</cp:lastModifiedBy>
  <cp:revision>45</cp:revision>
  <dcterms:created xsi:type="dcterms:W3CDTF">2014-03-04T12:32:06Z</dcterms:created>
  <dcterms:modified xsi:type="dcterms:W3CDTF">2014-06-07T06:48:22Z</dcterms:modified>
</cp:coreProperties>
</file>