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15113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Násobení mnohočlenů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tercie (3.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Výkladová prezentace, která seznamuje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žáky s násobením mnohočlenů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Jednočlen,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dvojčlen, mnohočlen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– leden 2014,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ověřeno 25. 2.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09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Násobení mnohočlenů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Násobení jednočlenů</a:t>
            </a:r>
          </a:p>
          <a:p>
            <a:r>
              <a:rPr lang="cs-CZ" dirty="0" smtClean="0"/>
              <a:t>Násobení mnohočlenu jednočlenem</a:t>
            </a:r>
          </a:p>
          <a:p>
            <a:r>
              <a:rPr lang="cs-CZ" dirty="0" smtClean="0"/>
              <a:t>Násobení mnohočlenu mnohočlenem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29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3711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Co je to jednočlen:</a:t>
            </a:r>
          </a:p>
          <a:p>
            <a:r>
              <a:rPr lang="cs-CZ" sz="2200" dirty="0" smtClean="0"/>
              <a:t>Jednočlenem je každé číslo.</a:t>
            </a:r>
          </a:p>
          <a:p>
            <a:endParaRPr lang="cs-CZ" sz="2200" dirty="0" smtClean="0"/>
          </a:p>
          <a:p>
            <a:r>
              <a:rPr lang="cs-CZ" sz="2200" dirty="0" smtClean="0"/>
              <a:t>Jednočlenem je každá proměnná v libovolné mocnině.</a:t>
            </a:r>
          </a:p>
          <a:p>
            <a:endParaRPr lang="cs-CZ" sz="2200" dirty="0" smtClean="0"/>
          </a:p>
          <a:p>
            <a:r>
              <a:rPr lang="cs-CZ" sz="2200" dirty="0" smtClean="0"/>
              <a:t>Jednočlenem je každý součin čísla a proměnné nebo více proměnných v různých mocninách.</a:t>
            </a:r>
          </a:p>
          <a:p>
            <a:endParaRPr lang="cs-CZ" sz="2200" dirty="0" smtClean="0"/>
          </a:p>
          <a:p>
            <a:r>
              <a:rPr lang="cs-CZ" sz="2200" dirty="0" smtClean="0"/>
              <a:t>Jednočleny zapisujeme co nejúsporněji – pomocí mocnin.</a:t>
            </a: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1600200"/>
                <a:ext cx="4244280" cy="45259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Příklady:</a:t>
                </a:r>
              </a:p>
              <a:p>
                <a:r>
                  <a:rPr lang="cs-CZ" sz="2200" dirty="0" smtClean="0"/>
                  <a:t>Např. 7;   -5;   2,36;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sz="2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sz="2200" dirty="0" smtClean="0"/>
                  <a:t> </a:t>
                </a:r>
              </a:p>
              <a:p>
                <a:endParaRPr lang="cs-CZ" sz="2200" dirty="0" smtClean="0"/>
              </a:p>
              <a:p>
                <a:r>
                  <a:rPr lang="cs-CZ" sz="2200" dirty="0" smtClean="0"/>
                  <a:t>Např.  a;  x;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200" b="0" i="1" smtClean="0">
                            <a:latin typeface="Cambria Math"/>
                          </a:rPr>
                          <m:t> </m:t>
                        </m:r>
                        <m:r>
                          <a:rPr lang="cs-CZ" sz="22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sz="2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200" b="0" i="1" smtClean="0">
                        <a:latin typeface="Cambria Math"/>
                      </a:rPr>
                      <m:t>;  </m:t>
                    </m:r>
                    <m:sSup>
                      <m:sSupPr>
                        <m:ctrlPr>
                          <a:rPr lang="cs-CZ" sz="2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2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cs-CZ" sz="2200" b="0" i="1" smtClean="0">
                        <a:latin typeface="Cambria Math"/>
                      </a:rPr>
                      <m:t> </m:t>
                    </m:r>
                  </m:oMath>
                </a14:m>
                <a:endParaRPr lang="cs-CZ" sz="2200" dirty="0" smtClean="0"/>
              </a:p>
              <a:p>
                <a:endParaRPr lang="cs-CZ" sz="2200" dirty="0" smtClean="0"/>
              </a:p>
              <a:p>
                <a:endParaRPr lang="cs-CZ" sz="2200" dirty="0" smtClean="0"/>
              </a:p>
              <a:p>
                <a:r>
                  <a:rPr lang="cs-CZ" sz="2200" dirty="0" smtClean="0"/>
                  <a:t>Např. </a:t>
                </a:r>
              </a:p>
              <a:p>
                <a:pPr marL="0" indent="0">
                  <a:buNone/>
                </a:pPr>
                <a:r>
                  <a:rPr lang="cs-CZ" sz="2200" dirty="0"/>
                  <a:t> </a:t>
                </a:r>
                <a:r>
                  <a:rPr lang="cs-CZ" sz="2200" dirty="0" smtClean="0"/>
                  <a:t>    3x;</a:t>
                </a:r>
                <a14:m>
                  <m:oMath xmlns:m="http://schemas.openxmlformats.org/officeDocument/2006/math">
                    <m:r>
                      <a:rPr lang="cs-CZ" sz="2200" b="0" i="0" smtClean="0">
                        <a:latin typeface="Cambria Math"/>
                      </a:rPr>
                      <m:t> −</m:t>
                    </m:r>
                  </m:oMath>
                </a14:m>
                <a:r>
                  <a:rPr lang="cs-CZ" sz="2200" dirty="0" smtClean="0"/>
                  <a:t>2xy; 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2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cs-CZ" sz="2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200" b="0" i="1" smtClean="0">
                        <a:latin typeface="Cambria Math"/>
                      </a:rPr>
                      <m:t>; 3</m:t>
                    </m:r>
                    <m:r>
                      <a:rPr lang="cs-CZ" sz="2200" b="0" i="1" smtClean="0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cs-CZ" sz="2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2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cs-CZ" sz="2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200" b="0" i="1" smtClean="0">
                        <a:latin typeface="Cambria Math"/>
                      </a:rPr>
                      <m:t>; </m:t>
                    </m:r>
                    <m:r>
                      <a:rPr lang="cs-CZ" sz="2200" b="0" i="1" smtClean="0">
                        <a:latin typeface="Cambria Math"/>
                      </a:rPr>
                      <m:t>𝑎𝑏𝑐</m:t>
                    </m:r>
                  </m:oMath>
                </a14:m>
                <a:endParaRPr lang="cs-CZ" sz="2200" b="0" dirty="0" smtClean="0"/>
              </a:p>
              <a:p>
                <a:endParaRPr lang="cs-CZ" dirty="0" smtClean="0"/>
              </a:p>
              <a:p>
                <a:endParaRPr lang="cs-CZ" sz="2200" dirty="0" smtClean="0"/>
              </a:p>
              <a:p>
                <a:r>
                  <a:rPr lang="cs-CZ" sz="2200" dirty="0" smtClean="0"/>
                  <a:t>Např.</a:t>
                </a:r>
              </a:p>
              <a:p>
                <a:r>
                  <a:rPr lang="cs-CZ" sz="2200" dirty="0" smtClean="0"/>
                  <a:t>3.x.x.y.2x.y.y.z =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2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cs-CZ" sz="2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2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sz="22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cs-CZ" sz="2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2200" dirty="0" smtClean="0"/>
                  <a:t>z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1600200"/>
                <a:ext cx="4244280" cy="4525963"/>
              </a:xfrm>
              <a:blipFill rotWithShape="1">
                <a:blip r:embed="rId2"/>
                <a:stretch>
                  <a:fillRect l="-2299" t="-20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85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Násobení jednočlenů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62880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Příklad: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11560" y="2204864"/>
                <a:ext cx="25202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0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cs-CZ" b="0" i="1" smtClean="0">
                        <a:latin typeface="Cambria Math"/>
                      </a:rPr>
                      <m:t>. 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204864"/>
                <a:ext cx="252028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932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915816" y="2204864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5.2.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204864"/>
                <a:ext cx="216024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254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611560" y="2875002"/>
                <a:ext cx="2652842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5</m:t>
                            </m:r>
                          </m:sup>
                        </m:sSup>
                      </m:e>
                    </m:d>
                    <m:r>
                      <a:rPr lang="cs-CZ" b="0" i="1" smtClean="0">
                        <a:latin typeface="Cambria Math"/>
                      </a:rPr>
                      <m:t> .  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−7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875002"/>
                <a:ext cx="2652842" cy="372410"/>
              </a:xfrm>
              <a:prstGeom prst="rect">
                <a:avLst/>
              </a:prstGeom>
              <a:blipFill rotWithShape="1">
                <a:blip r:embed="rId4"/>
                <a:stretch>
                  <a:fillRect l="-1839" t="-6557" b="-262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109450" y="2871924"/>
                <a:ext cx="2425985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4.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−7</m:t>
                          </m:r>
                        </m:e>
                      </m:d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cs-CZ" i="1"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450" y="2871924"/>
                <a:ext cx="2425985" cy="372410"/>
              </a:xfrm>
              <a:prstGeom prst="rect">
                <a:avLst/>
              </a:prstGeom>
              <a:blipFill rotWithShape="1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11560" y="3573016"/>
                <a:ext cx="8064896" cy="946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Druhý krok zpravidla vynecháváme a píšeme přímo výsledek, přičemž násobíme mezi sebou koeficienty členů a stejné proměnné. Při násobení proměnných počítáme podle vzorce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𝒎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𝒏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𝒎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cs-CZ" dirty="0" smtClean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573016"/>
                <a:ext cx="8064896" cy="946991"/>
              </a:xfrm>
              <a:prstGeom prst="rect">
                <a:avLst/>
              </a:prstGeom>
              <a:blipFill rotWithShape="1">
                <a:blip r:embed="rId6"/>
                <a:stretch>
                  <a:fillRect l="-605" t="-3226" r="-1134" b="-70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611560" y="4737721"/>
                <a:ext cx="22894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cs-CZ" i="1">
                        <a:latin typeface="Cambria Math"/>
                      </a:rPr>
                      <m:t>. 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737721"/>
                <a:ext cx="2289473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2128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901033" y="4734643"/>
                <a:ext cx="1166911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sup>
                    </m:sSup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sup>
                    </m:sSup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033" y="4734643"/>
                <a:ext cx="1166911" cy="379656"/>
              </a:xfrm>
              <a:prstGeom prst="rect">
                <a:avLst/>
              </a:prstGeom>
              <a:blipFill rotWithShape="1">
                <a:blip r:embed="rId8"/>
                <a:stretch>
                  <a:fillRect l="-4712" t="-4839" b="-258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067944" y="4734643"/>
                <a:ext cx="27586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𝑥𝑦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𝑦𝑧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734643"/>
                <a:ext cx="2758694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6588224" y="4736695"/>
                <a:ext cx="1345762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𝟔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𝒛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736695"/>
                <a:ext cx="1345762" cy="375552"/>
              </a:xfrm>
              <a:prstGeom prst="rect">
                <a:avLst/>
              </a:prstGeom>
              <a:blipFill rotWithShape="1">
                <a:blip r:embed="rId10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644008" y="2181203"/>
                <a:ext cx="1224136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𝟏𝟎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𝟓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181203"/>
                <a:ext cx="1224136" cy="392993"/>
              </a:xfrm>
              <a:prstGeom prst="rect">
                <a:avLst/>
              </a:prstGeom>
              <a:blipFill rotWithShape="1">
                <a:blip r:embed="rId11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364088" y="2875002"/>
                <a:ext cx="1196805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𝟐𝟖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𝟕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𝟗</m:t>
                          </m:r>
                        </m:sup>
                      </m:sSup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875002"/>
                <a:ext cx="1196805" cy="375552"/>
              </a:xfrm>
              <a:prstGeom prst="rect">
                <a:avLst/>
              </a:prstGeom>
              <a:blipFill rotWithShape="1">
                <a:blip r:embed="rId1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611560" y="5445224"/>
                <a:ext cx="3672408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𝑒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. 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445224"/>
                <a:ext cx="3672408" cy="372410"/>
              </a:xfrm>
              <a:prstGeom prst="rect">
                <a:avLst/>
              </a:prstGeom>
              <a:blipFill rotWithShape="1"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923928" y="5442082"/>
                <a:ext cx="1916885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𝟏𝟐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𝟏𝟎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𝟔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442082"/>
                <a:ext cx="1916885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593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" grpId="0"/>
      <p:bldP spid="3" grpId="0"/>
      <p:bldP spid="4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200" dirty="0" smtClean="0"/>
              <a:t>Násobení mnohočlenu jednočlenem</a:t>
            </a:r>
            <a:endParaRPr lang="cs-CZ" sz="4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412776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Příklad: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11560" y="1988840"/>
                <a:ext cx="2872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0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. (2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+4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−3)=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988840"/>
                <a:ext cx="2872928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695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611560" y="2636912"/>
                <a:ext cx="29058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/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 .  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cs-CZ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636912"/>
                <a:ext cx="290586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1677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275856" y="2636912"/>
                <a:ext cx="34644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.2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.2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−1.  2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636912"/>
                <a:ext cx="346443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11560" y="3202089"/>
                <a:ext cx="8064896" cy="946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Jednočlenem násobíme každý člen mnohočlenu. Druhý krok zpravidla vynecháváme a píšeme přímo výsledek, přičemž násobíme mezi sebou koeficienty členů a stejné proměnné. Při násobení proměnných počítáme podle vzorce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𝒎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𝒏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𝒎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cs-CZ" dirty="0" smtClean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202089"/>
                <a:ext cx="8064896" cy="946991"/>
              </a:xfrm>
              <a:prstGeom prst="rect">
                <a:avLst/>
              </a:prstGeom>
              <a:blipFill rotWithShape="1">
                <a:blip r:embed="rId5"/>
                <a:stretch>
                  <a:fillRect l="-605" t="-3205" b="-64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203848" y="1988840"/>
                <a:ext cx="2887712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3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.2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+3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.4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−3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.3=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1988840"/>
                <a:ext cx="2887712" cy="375552"/>
              </a:xfrm>
              <a:prstGeom prst="rect">
                <a:avLst/>
              </a:prstGeom>
              <a:blipFill rotWithShape="1">
                <a:blip r:embed="rId6"/>
                <a:stretch>
                  <a:fillRect b="-96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6012160" y="1988840"/>
                <a:ext cx="1944216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𝟔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latin typeface="Cambria Math"/>
                        </a:rPr>
                        <m:t>𝟏𝟐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𝟗</m:t>
                      </m:r>
                      <m:r>
                        <a:rPr lang="cs-CZ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1988840"/>
                <a:ext cx="1944216" cy="375552"/>
              </a:xfrm>
              <a:prstGeom prst="rect">
                <a:avLst/>
              </a:prstGeom>
              <a:blipFill rotWithShape="1">
                <a:blip r:embed="rId7"/>
                <a:stretch>
                  <a:fillRect r="-313" b="-11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6516216" y="2636912"/>
                <a:ext cx="2008171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𝟖</m:t>
                      </m:r>
                      <m:sSup>
                        <m:sSupPr>
                          <m:ctrlPr>
                            <a:rPr lang="cs-CZ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>
                              <a:latin typeface="Cambria Math"/>
                            </a:rPr>
                            <m:t>𝟓</m:t>
                          </m:r>
                        </m:sup>
                      </m:sSup>
                      <m:r>
                        <a:rPr lang="cs-CZ" b="1" i="1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cs-CZ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>
                              <a:latin typeface="Cambria Math"/>
                            </a:rPr>
                            <m:t>𝟒</m:t>
                          </m:r>
                        </m:sup>
                      </m:sSup>
                      <m:r>
                        <a:rPr lang="cs-CZ" b="1" i="1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cs-CZ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636912"/>
                <a:ext cx="2008171" cy="37965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ovéPole 19"/>
          <p:cNvSpPr txBox="1"/>
          <p:nvPr/>
        </p:nvSpPr>
        <p:spPr>
          <a:xfrm>
            <a:off x="611560" y="4193953"/>
            <a:ext cx="130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Příklad: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683568" y="4797152"/>
                <a:ext cx="3600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)−5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. 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𝑎𝑏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797152"/>
                <a:ext cx="3600400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4067943" y="4797152"/>
                <a:ext cx="3452357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𝟑𝟎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latin typeface="Cambria Math"/>
                        </a:rPr>
                        <m:t>𝟏𝟓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𝟒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𝟓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3" y="4797152"/>
                <a:ext cx="3452357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683568" y="5548064"/>
                <a:ext cx="32403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+3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−4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. 2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548064"/>
                <a:ext cx="3240358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3779912" y="5544954"/>
                <a:ext cx="2556284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𝟐</m:t>
                      </m:r>
                      <m:r>
                        <a:rPr lang="cs-CZ" b="1" i="1" smtClean="0">
                          <a:latin typeface="Cambria Math"/>
                        </a:rPr>
                        <m:t>𝒙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𝟒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latin typeface="Cambria Math"/>
                        </a:rPr>
                        <m:t>𝟔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latin typeface="Cambria Math"/>
                        </a:rPr>
                        <m:t>𝟖</m:t>
                      </m:r>
                      <m:sSup>
                        <m:sSup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b="1" i="1" smtClean="0">
                              <a:latin typeface="Cambria Math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544954"/>
                <a:ext cx="2556284" cy="3755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12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" grpId="0"/>
      <p:bldP spid="4" grpId="0"/>
      <p:bldP spid="7" grpId="0"/>
      <p:bldP spid="13" grpId="0"/>
      <p:bldP spid="1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Násobení mnohočlenu mnohočlenem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4653136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Při násobení mnohočlenu mnohočlenem násobíme každý člen prvního mnohočlenu každým členem druhého mnohočlenu. Násobíme-li dvojčlen dvojčlenem, získáme čtyř člen. </a:t>
            </a:r>
            <a:endParaRPr lang="cs-CZ" sz="2400" dirty="0"/>
          </a:p>
          <a:p>
            <a:r>
              <a:rPr lang="cs-CZ" sz="2400" dirty="0" smtClean="0"/>
              <a:t>Výsledný mnohočlen upravíme na co nejmenší počet členů.</a:t>
            </a:r>
          </a:p>
          <a:p>
            <a:r>
              <a:rPr lang="cs-CZ" sz="2400" dirty="0" smtClean="0"/>
              <a:t>Na tom v jakém pořadí násobení provádíme nezáleží.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16713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Příklad</a:t>
            </a:r>
            <a:r>
              <a:rPr lang="cs-CZ" dirty="0" smtClean="0"/>
              <a:t>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683568" y="1556792"/>
                <a:ext cx="29628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  <m:r>
                            <a:rPr lang="cs-CZ" sz="2400" i="1">
                              <a:latin typeface="Cambria Math"/>
                            </a:rPr>
                            <m:t>𝑎</m:t>
                          </m:r>
                          <m:r>
                            <a:rPr lang="cs-CZ" sz="2400" i="1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. </m:t>
                      </m:r>
                      <m:d>
                        <m:dPr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3</m:t>
                          </m:r>
                          <m:r>
                            <a:rPr lang="cs-CZ" sz="2400" i="1">
                              <a:latin typeface="Cambria Math"/>
                            </a:rPr>
                            <m:t>𝑎</m:t>
                          </m:r>
                          <m:r>
                            <a:rPr lang="cs-CZ" sz="2400" i="1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556792"/>
                <a:ext cx="2962862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03122" y="1556792"/>
                <a:ext cx="45972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2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 . 3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−2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 . 2+3 . 3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−3 . 2=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122" y="1556792"/>
                <a:ext cx="459727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55576" y="2164794"/>
                <a:ext cx="33843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= 6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−4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+9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−6=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164794"/>
                <a:ext cx="338437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3995936" y="2132856"/>
                <a:ext cx="206768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𝟔</m:t>
                      </m:r>
                      <m:sSup>
                        <m:sSupPr>
                          <m:ctrlPr>
                            <a:rPr lang="cs-CZ" sz="2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2400" b="1" i="1">
                          <a:latin typeface="Cambria Math"/>
                        </a:rPr>
                        <m:t>+</m:t>
                      </m:r>
                      <m:r>
                        <a:rPr lang="cs-CZ" sz="2400" b="1" i="1" smtClean="0">
                          <a:latin typeface="Cambria Math"/>
                        </a:rPr>
                        <m:t>𝟓</m:t>
                      </m:r>
                      <m:r>
                        <a:rPr lang="cs-CZ" sz="2400" b="1" i="1">
                          <a:latin typeface="Cambria Math"/>
                        </a:rPr>
                        <m:t>𝒂</m:t>
                      </m:r>
                      <m:r>
                        <a:rPr lang="cs-CZ" sz="2400" b="1" i="1">
                          <a:latin typeface="Cambria Math"/>
                        </a:rPr>
                        <m:t>−</m:t>
                      </m:r>
                      <m:r>
                        <a:rPr lang="cs-CZ" sz="2400" b="1" i="1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132856"/>
                <a:ext cx="2067682" cy="47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683568" y="4005064"/>
                <a:ext cx="34078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</a:rPr>
                        <m:t>= 6</m:t>
                      </m:r>
                      <m:sSup>
                        <m:sSupPr>
                          <m:ctrlPr>
                            <a:rPr lang="cs-CZ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+9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−4</m:t>
                      </m:r>
                      <m:r>
                        <a:rPr lang="cs-CZ" sz="2400" i="1">
                          <a:latin typeface="Cambria Math"/>
                        </a:rPr>
                        <m:t>𝑎</m:t>
                      </m:r>
                      <m:r>
                        <a:rPr lang="cs-CZ" sz="2400" i="1">
                          <a:latin typeface="Cambria Math"/>
                        </a:rPr>
                        <m:t>−6=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005064"/>
                <a:ext cx="3407856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683568" y="3284984"/>
                <a:ext cx="29628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  <m:r>
                            <a:rPr lang="cs-CZ" sz="2400" i="1">
                              <a:latin typeface="Cambria Math"/>
                            </a:rPr>
                            <m:t>𝑎</m:t>
                          </m:r>
                          <m:r>
                            <a:rPr lang="cs-CZ" sz="2400" i="1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. </m:t>
                      </m:r>
                      <m:d>
                        <m:dPr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3</m:t>
                          </m:r>
                          <m:r>
                            <a:rPr lang="cs-CZ" sz="2400" i="1">
                              <a:latin typeface="Cambria Math"/>
                            </a:rPr>
                            <m:t>𝑎</m:t>
                          </m:r>
                          <m:r>
                            <a:rPr lang="cs-CZ" sz="2400" i="1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284984"/>
                <a:ext cx="2962862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655522" y="3284984"/>
                <a:ext cx="41652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2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.3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+3.3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−2</m:t>
                      </m:r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.2−3.2=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522" y="3284984"/>
                <a:ext cx="4165222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4148336" y="4005064"/>
                <a:ext cx="206768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𝟔</m:t>
                      </m:r>
                      <m:sSup>
                        <m:sSupPr>
                          <m:ctrlPr>
                            <a:rPr lang="cs-CZ" sz="2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1" i="1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2400" b="1" i="1">
                          <a:latin typeface="Cambria Math"/>
                        </a:rPr>
                        <m:t>+</m:t>
                      </m:r>
                      <m:r>
                        <a:rPr lang="cs-CZ" sz="2400" b="1" i="1" smtClean="0">
                          <a:latin typeface="Cambria Math"/>
                        </a:rPr>
                        <m:t>𝟓</m:t>
                      </m:r>
                      <m:r>
                        <a:rPr lang="cs-CZ" sz="2400" b="1" i="1">
                          <a:latin typeface="Cambria Math"/>
                        </a:rPr>
                        <m:t>𝒂</m:t>
                      </m:r>
                      <m:r>
                        <a:rPr lang="cs-CZ" sz="2400" b="1" i="1">
                          <a:latin typeface="Cambria Math"/>
                        </a:rPr>
                        <m:t>−</m:t>
                      </m:r>
                      <m:r>
                        <a:rPr lang="cs-CZ" sz="2400" b="1" i="1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336" y="4005064"/>
                <a:ext cx="2067682" cy="4700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283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Příklad: Vypočítej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67544" y="1012666"/>
                <a:ext cx="31683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cs-CZ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0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cs-CZ" sz="2000" b="0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5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12666"/>
                <a:ext cx="3168352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3453724" y="1043444"/>
                <a:ext cx="39985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15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−20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+15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−6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+8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−6=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724" y="1043444"/>
                <a:ext cx="399859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67544" y="1619508"/>
                <a:ext cx="33123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</a:rPr>
                        <m:t>=15</m:t>
                      </m:r>
                      <m:sSup>
                        <m:sSupPr>
                          <m:ctrlPr>
                            <a:rPr lang="cs-CZ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u="sng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u="sng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u="sng" smtClean="0">
                          <a:latin typeface="Cambria Math"/>
                        </a:rPr>
                        <m:t>−26</m:t>
                      </m:r>
                      <m:sSup>
                        <m:sSupPr>
                          <m:ctrlPr>
                            <a:rPr lang="cs-CZ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u="sng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u="sng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u="sng" smtClean="0">
                          <a:latin typeface="Cambria Math"/>
                        </a:rPr>
                        <m:t>+23</m:t>
                      </m:r>
                      <m:r>
                        <a:rPr lang="cs-CZ" b="0" i="1" u="sng" smtClean="0">
                          <a:latin typeface="Cambria Math"/>
                        </a:rPr>
                        <m:t>𝑥</m:t>
                      </m:r>
                      <m:r>
                        <a:rPr lang="cs-CZ" b="0" i="1" u="sng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619508"/>
                <a:ext cx="331236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39552" y="2483604"/>
                <a:ext cx="33123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3+2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483604"/>
                <a:ext cx="331236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3641711" y="2483604"/>
                <a:ext cx="4824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3−3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+2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711" y="2483604"/>
                <a:ext cx="482453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39552" y="3131676"/>
                <a:ext cx="4680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</a:rPr>
                        <m:t>=3−</m:t>
                      </m:r>
                      <m:r>
                        <a:rPr lang="cs-CZ" b="0" i="1" u="sng" smtClean="0">
                          <a:latin typeface="Cambria Math"/>
                        </a:rPr>
                        <m:t>𝑎</m:t>
                      </m:r>
                      <m:r>
                        <a:rPr lang="cs-CZ" b="0" i="1" u="sng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u="sng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u="sng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u="sng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u="sng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u="sng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u="sng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u="sng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u="sng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131676"/>
                <a:ext cx="468052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467544" y="3995772"/>
                <a:ext cx="35283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.(2−4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995772"/>
                <a:ext cx="3528392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539552" y="4715852"/>
                <a:ext cx="71287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=10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0" smtClean="0">
                          <a:latin typeface="Cambria Math"/>
                        </a:rPr>
                        <m:t>−20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−15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−6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+12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+9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+8−16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−12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15852"/>
                <a:ext cx="712879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683568" y="5507940"/>
                <a:ext cx="47694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</a:rPr>
                        <m:t>=8−22</m:t>
                      </m:r>
                      <m:r>
                        <a:rPr lang="cs-CZ" b="0" i="1" u="sng" smtClean="0">
                          <a:latin typeface="Cambria Math"/>
                        </a:rPr>
                        <m:t>𝑥</m:t>
                      </m:r>
                      <m:r>
                        <a:rPr lang="cs-CZ" b="0" i="1" u="sng" smtClean="0">
                          <a:latin typeface="Cambria Math"/>
                        </a:rPr>
                        <m:t>+10</m:t>
                      </m:r>
                      <m:sSup>
                        <m:sSupPr>
                          <m:ctrlPr>
                            <a:rPr lang="cs-CZ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u="sng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u="sng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u="sng" smtClean="0">
                          <a:latin typeface="Cambria Math"/>
                        </a:rPr>
                        <m:t>−11</m:t>
                      </m:r>
                      <m:sSup>
                        <m:sSupPr>
                          <m:ctrlPr>
                            <a:rPr lang="cs-CZ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u="sng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u="sng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b="0" i="1" u="sng" smtClean="0">
                          <a:latin typeface="Cambria Math"/>
                        </a:rPr>
                        <m:t>−15</m:t>
                      </m:r>
                      <m:sSup>
                        <m:sSupPr>
                          <m:ctrlPr>
                            <a:rPr lang="cs-CZ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u="sng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u="sng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507940"/>
                <a:ext cx="4769453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437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Zdroj:</a:t>
            </a:r>
            <a:br>
              <a:rPr lang="cs-CZ" sz="2000" dirty="0" smtClean="0"/>
            </a:br>
            <a:r>
              <a:rPr lang="cs-CZ" sz="2000" dirty="0" smtClean="0"/>
              <a:t>Vlastní tvorba autora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964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1157</Words>
  <Application>Microsoft Office PowerPoint</Application>
  <PresentationFormat>Předvádění na obrazovce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Prezentace aplikace PowerPoint</vt:lpstr>
      <vt:lpstr>Násobení mnohočlenů</vt:lpstr>
      <vt:lpstr>Opakování:</vt:lpstr>
      <vt:lpstr>Násobení jednočlenů</vt:lpstr>
      <vt:lpstr>Násobení mnohočlenu jednočlenem</vt:lpstr>
      <vt:lpstr>Násobení mnohočlenu mnohočlenem</vt:lpstr>
      <vt:lpstr>Příklad: Vypočítej</vt:lpstr>
      <vt:lpstr>Zdroj: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Dědek Radomír</dc:creator>
  <cp:lastModifiedBy>PC</cp:lastModifiedBy>
  <cp:revision>30</cp:revision>
  <dcterms:created xsi:type="dcterms:W3CDTF">2014-03-04T12:32:06Z</dcterms:created>
  <dcterms:modified xsi:type="dcterms:W3CDTF">2014-06-07T06:38:50Z</dcterms:modified>
</cp:coreProperties>
</file>