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06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2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81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0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9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97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1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05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69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83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74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242CA-2143-4FC8-907A-7D98DCCDF5A1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D3CB9-05BE-4421-8143-EA8FD2FB0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2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3101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Číselné výrazy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tercie (3.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prezentace, která seznamuje žáky s pojmem číselný výraz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a se základními pravidly pro počítání s číselnými výrazy.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Číselný výraz, hodnota číselného výrazu,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přednost početních operací, význam závorek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24. 1.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0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Číselné výrazy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Číselný výraz je zápis sestavený:</a:t>
            </a:r>
          </a:p>
          <a:p>
            <a:endParaRPr lang="cs-CZ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z čísel</a:t>
            </a:r>
          </a:p>
          <a:p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znamének početních operací +, -, ., :</a:t>
            </a:r>
          </a:p>
          <a:p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ze závorek ( ), [ ], </a:t>
            </a:r>
            <a:r>
              <a:rPr lang="en-US" sz="2400" dirty="0" smtClean="0">
                <a:solidFill>
                  <a:srgbClr val="FF0000"/>
                </a:solidFill>
              </a:rPr>
              <a:t>{ }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za početní operaci považujeme také umocňování a odmocňování</a:t>
            </a:r>
          </a:p>
          <a:p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7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Hodnota číselného výrazu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Určí se tak, že výraz vypočítáme, pozor dáváme na pořadí prováděných početních operací.</a:t>
            </a:r>
          </a:p>
          <a:p>
            <a:r>
              <a:rPr lang="cs-CZ" dirty="0" smtClean="0"/>
              <a:t>Toto pořadí zpravidla určují závorky.</a:t>
            </a:r>
          </a:p>
          <a:p>
            <a:pPr marL="0" indent="0">
              <a:buNone/>
            </a:pPr>
            <a:r>
              <a:rPr lang="cs-CZ" dirty="0" smtClean="0"/>
              <a:t>Př. 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cs-CZ" dirty="0" smtClean="0"/>
              <a:t>(15+5) : 4 + (12 – 6) . 3</a:t>
            </a:r>
            <a:r>
              <a:rPr lang="en-US" dirty="0" smtClean="0"/>
              <a:t>]</a:t>
            </a:r>
            <a:r>
              <a:rPr lang="cs-CZ" dirty="0" smtClean="0"/>
              <a:t> = [20 : 4 + 6 . 3] =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5 + 18 = </a:t>
            </a:r>
            <a:r>
              <a:rPr lang="cs-CZ" u="sng" dirty="0" smtClean="0"/>
              <a:t>23</a:t>
            </a:r>
          </a:p>
          <a:p>
            <a:pPr marL="0" indent="0">
              <a:buNone/>
            </a:pPr>
            <a:r>
              <a:rPr lang="cs-CZ" dirty="0" smtClean="0"/>
              <a:t>Nejdřív počítáme vnitřní a poté vnější závorky.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Dodržujeme pravidla přednosti početních operací.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87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cs-CZ" dirty="0" smtClean="0"/>
              <a:t>Počítej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3346704" cy="639762"/>
          </a:xfrm>
        </p:spPr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39552" y="2204864"/>
                <a:ext cx="5256584" cy="28083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sz="2000" dirty="0" smtClean="0"/>
                  <a:t>(3 + 12) . 2 – 5 . (8 – 24) = </a:t>
                </a:r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/>
                  <a:t>[</a:t>
                </a:r>
                <a:r>
                  <a:rPr lang="cs-CZ" sz="2000" dirty="0" smtClean="0"/>
                  <a:t>12 . 3 – (15 + 9) : 8] 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000" dirty="0" smtClean="0"/>
                  <a:t> = </a:t>
                </a:r>
              </a:p>
              <a:p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[(15 – 26) – (8 – 14)] . 7 + (12 – 19) . 6 =</a:t>
                </a:r>
                <a:endParaRPr lang="cs-CZ" sz="20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39552" y="2204864"/>
                <a:ext cx="5256584" cy="2808312"/>
              </a:xfrm>
              <a:blipFill rotWithShape="1">
                <a:blip r:embed="rId2"/>
                <a:stretch>
                  <a:fillRect l="-1276" t="-10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355976" y="1412776"/>
            <a:ext cx="4546848" cy="648072"/>
          </a:xfrm>
        </p:spPr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131840" y="2174875"/>
            <a:ext cx="5554961" cy="2838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 15 . 2 – 5 . (- 16) = 30 +80 = 110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[36 – 24 : 8] . 4 = [36 – 3] . 4 = 33 . 4 = 132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                        [-11 – (-6)] . 7 + (-7)  . 6 =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= [-11 + 6] . 7 + (- 42) = - 5 . 7 – 42 = - 35 – 42 = - 77                              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941168"/>
            <a:ext cx="820891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 zadání je možné použít jen jeden typ závorek, zpravidla kulaté. Zápis ale není tak přehledný, musíme si hlídat, která levá a pravá závorka patří k sobě.</a:t>
            </a:r>
          </a:p>
          <a:p>
            <a:r>
              <a:rPr lang="cs-CZ" sz="2000" dirty="0" smtClean="0"/>
              <a:t>Př.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(</a:t>
            </a:r>
            <a:r>
              <a:rPr lang="cs-CZ" sz="2000" dirty="0" smtClean="0">
                <a:solidFill>
                  <a:srgbClr val="00B050"/>
                </a:solidFill>
              </a:rPr>
              <a:t>(</a:t>
            </a:r>
            <a:r>
              <a:rPr lang="cs-CZ" sz="2000" dirty="0" smtClean="0"/>
              <a:t>(24 + 8) + 16</a:t>
            </a:r>
            <a:r>
              <a:rPr lang="cs-CZ" sz="2000" dirty="0" smtClean="0">
                <a:solidFill>
                  <a:srgbClr val="00B050"/>
                </a:solidFill>
              </a:rPr>
              <a:t>)</a:t>
            </a:r>
            <a:r>
              <a:rPr lang="cs-CZ" sz="2000" dirty="0" smtClean="0"/>
              <a:t> :  (25  – 13)</a:t>
            </a:r>
            <a:r>
              <a:rPr lang="cs-CZ" sz="2000" dirty="0" smtClean="0">
                <a:solidFill>
                  <a:srgbClr val="FF0000"/>
                </a:solidFill>
              </a:rPr>
              <a:t>)</a:t>
            </a:r>
            <a:r>
              <a:rPr lang="cs-CZ" sz="2000" dirty="0" smtClean="0"/>
              <a:t> . 9 =</a:t>
            </a:r>
          </a:p>
          <a:p>
            <a:r>
              <a:rPr lang="cs-CZ" sz="2000" dirty="0" smtClean="0"/>
              <a:t>= ((32 + 16) : 12 ) . 9 = (48 : 12) . 9 = 4 . 9 = 36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83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následujících příkladech sleduj, jak závorky ovlivňují pořadí prováděných operací</a:t>
            </a:r>
            <a:endParaRPr lang="cs-CZ" sz="320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639762"/>
          </a:xfrm>
        </p:spPr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026568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12 + 2 . 3</a:t>
            </a:r>
            <a:r>
              <a:rPr lang="cs-CZ" baseline="30000" dirty="0" smtClean="0"/>
              <a:t>2</a:t>
            </a:r>
            <a:r>
              <a:rPr lang="cs-CZ" dirty="0" smtClean="0"/>
              <a:t> = </a:t>
            </a:r>
          </a:p>
          <a:p>
            <a:pPr marL="0" indent="0">
              <a:buNone/>
            </a:pPr>
            <a:r>
              <a:rPr lang="cs-CZ" dirty="0" smtClean="0"/>
              <a:t>(12 + 2) . 3</a:t>
            </a:r>
            <a:r>
              <a:rPr lang="cs-CZ" baseline="30000" dirty="0" smtClean="0"/>
              <a:t>2</a:t>
            </a:r>
            <a:r>
              <a:rPr lang="cs-CZ" dirty="0" smtClean="0"/>
              <a:t> =</a:t>
            </a:r>
          </a:p>
          <a:p>
            <a:pPr marL="0" indent="0">
              <a:buNone/>
            </a:pPr>
            <a:r>
              <a:rPr lang="cs-CZ" dirty="0" smtClean="0"/>
              <a:t>12 + (2 . 3)</a:t>
            </a:r>
            <a:r>
              <a:rPr lang="cs-CZ" baseline="30000" dirty="0" smtClean="0"/>
              <a:t>2</a:t>
            </a:r>
            <a:r>
              <a:rPr lang="cs-CZ" dirty="0" smtClean="0"/>
              <a:t> =</a:t>
            </a:r>
          </a:p>
          <a:p>
            <a:pPr marL="0" indent="0">
              <a:buNone/>
            </a:pPr>
            <a:r>
              <a:rPr lang="cs-CZ" dirty="0" smtClean="0"/>
              <a:t>(12 + 2 . 3)</a:t>
            </a:r>
            <a:r>
              <a:rPr lang="cs-CZ" baseline="30000" dirty="0" smtClean="0"/>
              <a:t>2</a:t>
            </a:r>
            <a:r>
              <a:rPr lang="cs-CZ" dirty="0" smtClean="0"/>
              <a:t> =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14 – 6</a:t>
            </a:r>
            <a:r>
              <a:rPr lang="cs-CZ" baseline="30000" dirty="0" smtClean="0"/>
              <a:t>2 </a:t>
            </a:r>
            <a:r>
              <a:rPr lang="cs-CZ" dirty="0" smtClean="0"/>
              <a:t>. 2 = </a:t>
            </a:r>
          </a:p>
          <a:p>
            <a:pPr marL="0" indent="0">
              <a:buNone/>
            </a:pPr>
            <a:r>
              <a:rPr lang="cs-CZ" dirty="0" smtClean="0"/>
              <a:t>(14 – 6)</a:t>
            </a:r>
            <a:r>
              <a:rPr lang="cs-CZ" baseline="30000" dirty="0" smtClean="0"/>
              <a:t>2 </a:t>
            </a:r>
            <a:r>
              <a:rPr lang="cs-CZ" dirty="0" smtClean="0"/>
              <a:t>. 2 =</a:t>
            </a:r>
          </a:p>
          <a:p>
            <a:pPr marL="0" indent="0">
              <a:buNone/>
            </a:pPr>
            <a:r>
              <a:rPr lang="cs-CZ" dirty="0" smtClean="0"/>
              <a:t>14 – (6</a:t>
            </a:r>
            <a:r>
              <a:rPr lang="cs-CZ" baseline="30000" dirty="0" smtClean="0"/>
              <a:t>2</a:t>
            </a:r>
            <a:r>
              <a:rPr lang="cs-CZ" dirty="0" smtClean="0"/>
              <a:t> . 2) = </a:t>
            </a:r>
          </a:p>
          <a:p>
            <a:pPr marL="0" indent="0">
              <a:buNone/>
            </a:pPr>
            <a:r>
              <a:rPr lang="cs-CZ" dirty="0" smtClean="0"/>
              <a:t>[(14 – 6) . 2]</a:t>
            </a:r>
            <a:r>
              <a:rPr lang="cs-CZ" baseline="30000" dirty="0" smtClean="0"/>
              <a:t>2</a:t>
            </a:r>
            <a:r>
              <a:rPr lang="cs-CZ" dirty="0" smtClean="0"/>
              <a:t> =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2483768" y="2060848"/>
            <a:ext cx="6491065" cy="395128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12 +2 . 9 = 12 + 18 = 30</a:t>
            </a:r>
          </a:p>
          <a:p>
            <a:pPr marL="0" indent="0">
              <a:buNone/>
            </a:pPr>
            <a:r>
              <a:rPr lang="cs-CZ" dirty="0" smtClean="0"/>
              <a:t>14 . 3</a:t>
            </a:r>
            <a:r>
              <a:rPr lang="cs-CZ" baseline="30000" dirty="0" smtClean="0"/>
              <a:t>2</a:t>
            </a:r>
            <a:r>
              <a:rPr lang="cs-CZ" dirty="0" smtClean="0"/>
              <a:t> = 14 . 9 = 126</a:t>
            </a:r>
          </a:p>
          <a:p>
            <a:pPr marL="0" indent="0">
              <a:buNone/>
            </a:pPr>
            <a:r>
              <a:rPr lang="cs-CZ" dirty="0" smtClean="0"/>
              <a:t>12 + 6</a:t>
            </a:r>
            <a:r>
              <a:rPr lang="cs-CZ" baseline="30000" dirty="0" smtClean="0"/>
              <a:t>2</a:t>
            </a:r>
            <a:r>
              <a:rPr lang="cs-CZ" dirty="0" smtClean="0"/>
              <a:t> = 12 + 36 = 48</a:t>
            </a:r>
          </a:p>
          <a:p>
            <a:pPr marL="0" indent="0">
              <a:buNone/>
            </a:pPr>
            <a:r>
              <a:rPr lang="cs-CZ" dirty="0" smtClean="0"/>
              <a:t>( 12 + 6)</a:t>
            </a:r>
            <a:r>
              <a:rPr lang="cs-CZ" baseline="30000" dirty="0" smtClean="0"/>
              <a:t>2</a:t>
            </a:r>
            <a:r>
              <a:rPr lang="cs-CZ" dirty="0" smtClean="0"/>
              <a:t> = 18</a:t>
            </a:r>
            <a:r>
              <a:rPr lang="cs-CZ" baseline="30000" dirty="0" smtClean="0"/>
              <a:t>2 </a:t>
            </a:r>
            <a:r>
              <a:rPr lang="cs-CZ" dirty="0" smtClean="0"/>
              <a:t> = 324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dirty="0" smtClean="0"/>
              <a:t>14 – 36 . 2 = 14 – 72 = - 58</a:t>
            </a:r>
          </a:p>
          <a:p>
            <a:pPr marL="0" indent="0">
              <a:buNone/>
            </a:pPr>
            <a:r>
              <a:rPr lang="cs-CZ" dirty="0" smtClean="0"/>
              <a:t> 8</a:t>
            </a:r>
            <a:r>
              <a:rPr lang="cs-CZ" baseline="30000" dirty="0" smtClean="0"/>
              <a:t>2</a:t>
            </a:r>
            <a:r>
              <a:rPr lang="cs-CZ" dirty="0" smtClean="0"/>
              <a:t> . 2 = 64 . 2 = 128</a:t>
            </a:r>
          </a:p>
          <a:p>
            <a:pPr marL="0" indent="0">
              <a:buNone/>
            </a:pPr>
            <a:r>
              <a:rPr lang="cs-CZ" dirty="0" smtClean="0"/>
              <a:t>14 – (36 . 2) = 14 – 72 = - 58</a:t>
            </a:r>
          </a:p>
          <a:p>
            <a:pPr marL="0" indent="0">
              <a:buNone/>
            </a:pPr>
            <a:r>
              <a:rPr lang="cs-CZ" dirty="0" smtClean="0"/>
              <a:t> [8 . 2]</a:t>
            </a:r>
            <a:r>
              <a:rPr lang="cs-CZ" baseline="30000" dirty="0" smtClean="0"/>
              <a:t>2</a:t>
            </a:r>
            <a:r>
              <a:rPr lang="cs-CZ" dirty="0" smtClean="0"/>
              <a:t> = 16</a:t>
            </a:r>
            <a:r>
              <a:rPr lang="cs-CZ" baseline="30000" dirty="0" smtClean="0"/>
              <a:t>2</a:t>
            </a:r>
            <a:r>
              <a:rPr lang="cs-CZ" dirty="0" smtClean="0"/>
              <a:t> = 256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89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se naučili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číselný výraz.</a:t>
            </a:r>
          </a:p>
          <a:p>
            <a:r>
              <a:rPr lang="cs-CZ" dirty="0" smtClean="0"/>
              <a:t>Jak se určí hodnota číselného výrazu.</a:t>
            </a:r>
          </a:p>
          <a:p>
            <a:r>
              <a:rPr lang="cs-CZ" dirty="0" smtClean="0"/>
              <a:t>Jaký význam mají v zadání závorky.</a:t>
            </a:r>
          </a:p>
          <a:p>
            <a:r>
              <a:rPr lang="cs-CZ" dirty="0" smtClean="0"/>
              <a:t>Pravidla pro přednost početních operací.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6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Zdroje:</a:t>
            </a:r>
            <a:br>
              <a:rPr lang="cs-CZ" sz="2400" dirty="0" smtClean="0"/>
            </a:br>
            <a:r>
              <a:rPr lang="cs-CZ" sz="2400" dirty="0" smtClean="0"/>
              <a:t>Vlastní tvorba autora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603</Words>
  <Application>Microsoft Office PowerPoint</Application>
  <PresentationFormat>Předvádění na obrazovce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Číselné výrazy</vt:lpstr>
      <vt:lpstr>Hodnota číselného výrazu</vt:lpstr>
      <vt:lpstr>Počítej</vt:lpstr>
      <vt:lpstr>V následujících příkladech sleduj, jak závorky ovlivňují pořadí prováděných operací</vt:lpstr>
      <vt:lpstr>Co jsme se naučili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37</cp:revision>
  <cp:lastPrinted>2014-02-07T11:55:50Z</cp:lastPrinted>
  <dcterms:created xsi:type="dcterms:W3CDTF">2014-01-31T22:37:04Z</dcterms:created>
  <dcterms:modified xsi:type="dcterms:W3CDTF">2014-06-07T06:33:38Z</dcterms:modified>
</cp:coreProperties>
</file>