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56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24F060-1ADB-4537-87D1-3442620FA970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8725B-4C8B-480C-9940-6CBF7BBCA3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026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8725B-4C8B-480C-9940-6CBF7BBCA3B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881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D8C6-9C10-4085-82BD-F52808B3E416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96C90-4923-452E-A546-49DD81476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681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D8C6-9C10-4085-82BD-F52808B3E416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96C90-4923-452E-A546-49DD81476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679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D8C6-9C10-4085-82BD-F52808B3E416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96C90-4923-452E-A546-49DD81476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560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D8C6-9C10-4085-82BD-F52808B3E416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96C90-4923-452E-A546-49DD81476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62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D8C6-9C10-4085-82BD-F52808B3E416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96C90-4923-452E-A546-49DD81476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390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D8C6-9C10-4085-82BD-F52808B3E416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96C90-4923-452E-A546-49DD81476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099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D8C6-9C10-4085-82BD-F52808B3E416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96C90-4923-452E-A546-49DD81476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161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D8C6-9C10-4085-82BD-F52808B3E416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96C90-4923-452E-A546-49DD81476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33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D8C6-9C10-4085-82BD-F52808B3E416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96C90-4923-452E-A546-49DD81476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18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D8C6-9C10-4085-82BD-F52808B3E416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96C90-4923-452E-A546-49DD81476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397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CD8C6-9C10-4085-82BD-F52808B3E416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96C90-4923-452E-A546-49DD81476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43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CD8C6-9C10-4085-82BD-F52808B3E416}" type="datetimeFigureOut">
              <a:rPr lang="cs-CZ" smtClean="0"/>
              <a:t>18.6.2014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96C90-4923-452E-A546-49DD81476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72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042212"/>
              </p:ext>
            </p:extLst>
          </p:nvPr>
        </p:nvGraphicFramePr>
        <p:xfrm>
          <a:off x="413284" y="1704114"/>
          <a:ext cx="8280920" cy="51554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Zlomky – porovnávání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Matematika, sekunda (2. ročník osmiletého studia)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 a její aplikace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Cílem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rezentace je stručné shrnutí základních kroků potřebných k porovnání dvou nebo více zlomků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Zlomek, čitatel, jmenovatel, společný jmenovatel, společný násobek, rozšiřování, krácení zlomků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Radomír Dědek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Vytvořeno - prosinec 2013, 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ověřeno 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8. 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1 . 2014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8597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Zlomky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000" dirty="0" smtClean="0"/>
              <a:t>Porovnávání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24471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Porovnávání zlomků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 stejným jmenovatelem: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08045952"/>
              </p:ext>
            </p:extLst>
          </p:nvPr>
        </p:nvGraphicFramePr>
        <p:xfrm>
          <a:off x="539552" y="2420888"/>
          <a:ext cx="1080000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00"/>
                <a:gridCol w="360000"/>
                <a:gridCol w="360000"/>
              </a:tblGrid>
              <a:tr h="324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Se stejným čitatelem:</a:t>
            </a:r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035925859"/>
              </p:ext>
            </p:extLst>
          </p:nvPr>
        </p:nvGraphicFramePr>
        <p:xfrm>
          <a:off x="2411760" y="2420888"/>
          <a:ext cx="1080000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00"/>
                <a:gridCol w="360000"/>
                <a:gridCol w="360000"/>
              </a:tblGrid>
              <a:tr h="3657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145662"/>
              </p:ext>
            </p:extLst>
          </p:nvPr>
        </p:nvGraphicFramePr>
        <p:xfrm>
          <a:off x="4716016" y="2348880"/>
          <a:ext cx="1440000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00"/>
                <a:gridCol w="360000"/>
                <a:gridCol w="360000"/>
                <a:gridCol w="360000"/>
              </a:tblGrid>
              <a:tr h="324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662089"/>
              </p:ext>
            </p:extLst>
          </p:nvPr>
        </p:nvGraphicFramePr>
        <p:xfrm>
          <a:off x="6732240" y="2348880"/>
          <a:ext cx="1440000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00"/>
                <a:gridCol w="360000"/>
                <a:gridCol w="360000"/>
                <a:gridCol w="360000"/>
              </a:tblGrid>
              <a:tr h="324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899592" y="3665613"/>
                <a:ext cx="365805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665613"/>
                <a:ext cx="365805" cy="61831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2766035" y="3671192"/>
                <a:ext cx="36580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6035" y="3671192"/>
                <a:ext cx="365805" cy="6127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5148064" y="3665613"/>
                <a:ext cx="49404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665613"/>
                <a:ext cx="494046" cy="6109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7236296" y="3672988"/>
                <a:ext cx="365805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3672988"/>
                <a:ext cx="365805" cy="61093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467544" y="4552364"/>
                <a:ext cx="3744416" cy="2003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Zlomky se stejným jmenovatelem porovnáváme podle čitatelů –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větší je ten zlomek, který má většího čitatele.</a:t>
                </a:r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&gt;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𝑝𝑟𝑜𝑡𝑜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ž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𝑒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   5 &gt;3</m:t>
                      </m:r>
                    </m:oMath>
                  </m:oMathPara>
                </a14:m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552364"/>
                <a:ext cx="3744416" cy="2003305"/>
              </a:xfrm>
              <a:prstGeom prst="rect">
                <a:avLst/>
              </a:prstGeom>
              <a:blipFill rotWithShape="1">
                <a:blip r:embed="rId6"/>
                <a:stretch>
                  <a:fillRect l="-1466" t="-1524" r="-3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4356787" y="4552364"/>
                <a:ext cx="4248472" cy="1718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Zlomky se stejným čitatelem porovnáváme</a:t>
                </a:r>
              </a:p>
              <a:p>
                <a:r>
                  <a:rPr lang="cs-CZ" dirty="0" smtClean="0"/>
                  <a:t>podle jmenovatelů –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větší je ten zlomek, který má menšího jmenovatele.</a:t>
                </a:r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&gt; 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𝑝𝑟𝑜𝑡𝑜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ž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𝑒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   4 &lt;12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787" y="4552364"/>
                <a:ext cx="4248472" cy="1718932"/>
              </a:xfrm>
              <a:prstGeom prst="rect">
                <a:avLst/>
              </a:prstGeom>
              <a:blipFill rotWithShape="1">
                <a:blip r:embed="rId7"/>
                <a:stretch>
                  <a:fillRect l="-1291" t="-177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81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Porovnávání zlomků s různým jmenovatelem a čitatelem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628800"/>
                <a:ext cx="8229600" cy="45259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cs-CZ" sz="2200" dirty="0" smtClean="0"/>
                  <a:t>Porovnej  zlomky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22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cs-CZ" sz="2200" b="0" i="1" smtClean="0">
                        <a:latin typeface="Cambria Math"/>
                      </a:rPr>
                      <m:t> ; </m:t>
                    </m:r>
                    <m:f>
                      <m:fPr>
                        <m:ctrlPr>
                          <a:rPr lang="cs-CZ" sz="2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2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cs-CZ" sz="2200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cs-CZ" sz="2200" b="0" i="1" smtClean="0">
                        <a:latin typeface="Cambria Math"/>
                      </a:rPr>
                      <m:t> </m:t>
                    </m:r>
                    <m:r>
                      <a:rPr lang="cs-CZ" sz="2200" b="0" i="1" smtClean="0">
                        <a:latin typeface="Cambria Math"/>
                      </a:rPr>
                      <m:t>𝑎</m:t>
                    </m:r>
                    <m:r>
                      <a:rPr lang="cs-CZ" sz="2200" b="0" i="1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cs-CZ" sz="2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200" b="0" i="1" smtClean="0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cs-CZ" sz="2200" b="0" i="1" smtClean="0">
                            <a:latin typeface="Cambria Math"/>
                          </a:rPr>
                          <m:t>48</m:t>
                        </m:r>
                      </m:den>
                    </m:f>
                    <m:r>
                      <a:rPr lang="cs-CZ" sz="2200" b="0" i="0" smtClean="0">
                        <a:latin typeface="Cambria Math"/>
                      </a:rPr>
                      <m:t>:</m:t>
                    </m:r>
                  </m:oMath>
                </a14:m>
                <a:endParaRPr lang="cs-CZ" sz="2200" b="0" dirty="0" smtClean="0"/>
              </a:p>
              <a:p>
                <a:r>
                  <a:rPr lang="cs-CZ" sz="2200" b="0" dirty="0" smtClean="0"/>
                  <a:t>Rozšiřování a krácení zlomků nemění hodnotu zlomku. </a:t>
                </a:r>
              </a:p>
              <a:p>
                <a:r>
                  <a:rPr lang="cs-CZ" sz="2200" b="0" dirty="0" smtClean="0"/>
                  <a:t>Platí tedy:</a:t>
                </a:r>
                <a:endParaRPr lang="cs-CZ" sz="2200" dirty="0"/>
              </a:p>
              <a:p>
                <a:pPr marL="0" indent="0">
                  <a:buNone/>
                </a:pPr>
                <a:r>
                  <a:rPr lang="cs-CZ" sz="2200" b="0" dirty="0" smtClean="0"/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22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cs-CZ" sz="22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200" b="0" i="1" smtClean="0">
                            <a:latin typeface="Cambria Math"/>
                          </a:rPr>
                          <m:t>1.3</m:t>
                        </m:r>
                      </m:num>
                      <m:den>
                        <m:r>
                          <a:rPr lang="cs-CZ" sz="2200" b="0" i="1" smtClean="0">
                            <a:latin typeface="Cambria Math"/>
                          </a:rPr>
                          <m:t>4.3</m:t>
                        </m:r>
                      </m:den>
                    </m:f>
                    <m:r>
                      <a:rPr lang="cs-CZ" sz="22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cs-CZ" sz="2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cs-CZ" sz="22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sz="2200" b="0" dirty="0" smtClean="0"/>
                  <a:t>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2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200" b="0" i="1" dirty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cs-CZ" sz="2200" b="0" i="1" dirty="0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cs-CZ" sz="2200" b="0" i="1" dirty="0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2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200" b="0" i="1" dirty="0" smtClean="0">
                            <a:latin typeface="Cambria Math"/>
                          </a:rPr>
                          <m:t>3.2</m:t>
                        </m:r>
                      </m:num>
                      <m:den>
                        <m:r>
                          <a:rPr lang="cs-CZ" sz="2200" b="0" i="1" dirty="0" smtClean="0">
                            <a:latin typeface="Cambria Math"/>
                          </a:rPr>
                          <m:t>6.2</m:t>
                        </m:r>
                      </m:den>
                    </m:f>
                    <m:r>
                      <a:rPr lang="cs-CZ" sz="2200" b="0" i="1" dirty="0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cs-CZ" sz="2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  <m:r>
                      <a:rPr lang="cs-CZ" sz="2200" b="0" i="1" dirty="0" smtClean="0">
                        <a:latin typeface="Cambria Math"/>
                      </a:rPr>
                      <m:t>           </m:t>
                    </m:r>
                  </m:oMath>
                </a14:m>
                <a:r>
                  <a:rPr lang="cs-CZ" sz="2200" dirty="0" smtClean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2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200" b="0" i="1" dirty="0" smtClean="0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cs-CZ" sz="2200" b="0" i="1" dirty="0" smtClean="0">
                            <a:latin typeface="Cambria Math"/>
                          </a:rPr>
                          <m:t>48</m:t>
                        </m:r>
                      </m:den>
                    </m:f>
                    <m:r>
                      <a:rPr lang="cs-CZ" sz="2200" b="0" i="1" dirty="0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2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200" b="0" i="1" dirty="0" smtClean="0">
                            <a:latin typeface="Cambria Math"/>
                          </a:rPr>
                          <m:t>16:4</m:t>
                        </m:r>
                      </m:num>
                      <m:den>
                        <m:r>
                          <a:rPr lang="cs-CZ" sz="2200" b="0" i="1" dirty="0" smtClean="0">
                            <a:latin typeface="Cambria Math"/>
                          </a:rPr>
                          <m:t>48:4</m:t>
                        </m:r>
                      </m:den>
                    </m:f>
                    <m:r>
                      <a:rPr lang="cs-CZ" sz="2200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2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2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cs-CZ" sz="22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endParaRPr lang="cs-CZ" sz="2200" dirty="0" smtClean="0"/>
              </a:p>
              <a:p>
                <a:r>
                  <a:rPr lang="cs-CZ" sz="2200" dirty="0" smtClean="0"/>
                  <a:t>Všechny zlomky jsme upravili na stejného jmenovatele 12.</a:t>
                </a:r>
              </a:p>
              <a:p>
                <a:pPr marL="0" indent="0">
                  <a:buNone/>
                </a:pPr>
                <a:r>
                  <a:rPr lang="cs-CZ" sz="2200" dirty="0" smtClean="0"/>
                  <a:t>Zlomky se stejným jmenovatelem porovnáme podle čitatelů.</a:t>
                </a:r>
              </a:p>
              <a:p>
                <a:pPr marL="0" indent="0">
                  <a:buNone/>
                </a:pPr>
                <a:r>
                  <a:rPr lang="cs-CZ" sz="2200" dirty="0" smtClean="0"/>
                  <a:t>Řešení: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sz="2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cs-CZ" sz="2200" i="1" smtClean="0"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cs-CZ" sz="2200" b="0" i="1" smtClean="0"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cs-CZ" sz="22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200" b="0" i="1" smtClean="0">
                              <a:latin typeface="Cambria Math"/>
                              <a:ea typeface="Cambria Math"/>
                            </a:rPr>
                            <m:t>16</m:t>
                          </m:r>
                        </m:num>
                        <m:den>
                          <m:r>
                            <a:rPr lang="cs-CZ" sz="2200" b="0" i="1" smtClean="0">
                              <a:latin typeface="Cambria Math"/>
                              <a:ea typeface="Cambria Math"/>
                            </a:rPr>
                            <m:t>48</m:t>
                          </m:r>
                        </m:den>
                      </m:f>
                      <m:r>
                        <a:rPr lang="cs-CZ" sz="2200" b="0" i="1" smtClean="0">
                          <a:latin typeface="Cambria Math"/>
                          <a:ea typeface="Cambria Math"/>
                        </a:rPr>
                        <m:t> &gt; </m:t>
                      </m:r>
                      <m:f>
                        <m:fPr>
                          <m:ctrlPr>
                            <a:rPr lang="cs-CZ" sz="22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2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cs-CZ" sz="2200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cs-CZ" sz="2200" b="0" i="1" smtClean="0">
                          <a:latin typeface="Cambria Math"/>
                          <a:ea typeface="Cambria Math"/>
                        </a:rPr>
                        <m:t>𝑝𝑟𝑜𝑡𝑜</m:t>
                      </m:r>
                      <m:r>
                        <a:rPr lang="cs-CZ" sz="2200" b="0" i="1" smtClean="0">
                          <a:latin typeface="Cambria Math"/>
                          <a:ea typeface="Cambria Math"/>
                        </a:rPr>
                        <m:t>ž</m:t>
                      </m:r>
                      <m:r>
                        <a:rPr lang="cs-CZ" sz="2200" b="0" i="1" smtClean="0">
                          <a:latin typeface="Cambria Math"/>
                          <a:ea typeface="Cambria Math"/>
                        </a:rPr>
                        <m:t>𝑒</m:t>
                      </m:r>
                      <m:r>
                        <a:rPr lang="cs-CZ" sz="2200" b="0" i="1" smtClean="0">
                          <a:latin typeface="Cambria Math"/>
                          <a:ea typeface="Cambria Math"/>
                        </a:rPr>
                        <m:t> 6 &gt;4 &gt;3.</m:t>
                      </m:r>
                    </m:oMath>
                  </m:oMathPara>
                </a14:m>
                <a:endParaRPr lang="cs-CZ" sz="2200" dirty="0" smtClean="0"/>
              </a:p>
              <a:p>
                <a:pPr marL="0" indent="0">
                  <a:buNone/>
                </a:pPr>
                <a:r>
                  <a:rPr lang="cs-CZ" sz="2200" dirty="0" smtClean="0"/>
                  <a:t>Pamatuj si:   </a:t>
                </a:r>
                <a:r>
                  <a:rPr lang="cs-CZ" sz="2200" dirty="0" smtClean="0">
                    <a:solidFill>
                      <a:srgbClr val="FF0000"/>
                    </a:solidFill>
                  </a:rPr>
                  <a:t>Zlomky nejprve pomocí krácení, rozšiřování převedeme na společného jmenovatele, potom porovnáme čitatele.</a:t>
                </a:r>
              </a:p>
              <a:p>
                <a:pPr marL="0" indent="0">
                  <a:buNone/>
                </a:pPr>
                <a:endParaRPr lang="cs-CZ" sz="22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628800"/>
                <a:ext cx="8229600" cy="4525963"/>
              </a:xfrm>
              <a:blipFill rotWithShape="1">
                <a:blip r:embed="rId2"/>
                <a:stretch>
                  <a:fillRect l="-963" r="-14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961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Pamatuj si: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1600200"/>
            <a:ext cx="396044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dirty="0" smtClean="0"/>
              <a:t>Společným jmenovatelem dvou nebo více zlomků je vždy společný násobek všech jmenovatelů (výhodné je určit nejmenší společný násobek).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Urči </a:t>
            </a:r>
            <a:r>
              <a:rPr lang="cs-CZ" sz="2400" dirty="0"/>
              <a:t>nejmenší společný násobek</a:t>
            </a:r>
            <a:r>
              <a:rPr lang="cs-CZ" sz="2400" dirty="0" smtClean="0"/>
              <a:t>: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n(2;6) = </a:t>
            </a:r>
            <a:r>
              <a:rPr lang="cs-CZ" sz="2400" dirty="0">
                <a:solidFill>
                  <a:srgbClr val="FF0000"/>
                </a:solidFill>
              </a:rPr>
              <a:t>6</a:t>
            </a:r>
          </a:p>
          <a:p>
            <a:pPr marL="0" indent="0">
              <a:buNone/>
            </a:pPr>
            <a:r>
              <a:rPr lang="cs-CZ" sz="2400" dirty="0"/>
              <a:t>n(3;4) = </a:t>
            </a:r>
            <a:r>
              <a:rPr lang="cs-CZ" sz="2400" dirty="0">
                <a:solidFill>
                  <a:srgbClr val="FF0000"/>
                </a:solidFill>
              </a:rPr>
              <a:t>12</a:t>
            </a:r>
          </a:p>
          <a:p>
            <a:pPr marL="0" indent="0">
              <a:buNone/>
            </a:pPr>
            <a:r>
              <a:rPr lang="cs-CZ" sz="2400" dirty="0"/>
              <a:t>n(6;8) = </a:t>
            </a:r>
            <a:r>
              <a:rPr lang="cs-CZ" sz="2400" dirty="0">
                <a:solidFill>
                  <a:srgbClr val="FF0000"/>
                </a:solidFill>
              </a:rPr>
              <a:t>24</a:t>
            </a:r>
          </a:p>
          <a:p>
            <a:pPr marL="0" indent="0">
              <a:buNone/>
            </a:pPr>
            <a:r>
              <a:rPr lang="cs-CZ" sz="2400" dirty="0"/>
              <a:t>n(5;8;10) = </a:t>
            </a:r>
            <a:r>
              <a:rPr lang="cs-CZ" sz="2400" dirty="0">
                <a:solidFill>
                  <a:srgbClr val="FF0000"/>
                </a:solidFill>
              </a:rPr>
              <a:t>40</a:t>
            </a:r>
          </a:p>
          <a:p>
            <a:pPr marL="0" indent="0">
              <a:buNone/>
            </a:pPr>
            <a:endParaRPr 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572000" y="1628800"/>
                <a:ext cx="4248472" cy="468052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cs-CZ" sz="2400" dirty="0" smtClean="0"/>
                  <a:t>Seřaď </a:t>
                </a:r>
                <a:r>
                  <a:rPr lang="cs-CZ" sz="2400" dirty="0"/>
                  <a:t>podle velikosti:</a:t>
                </a:r>
                <a:endParaRPr lang="cs-CZ" sz="2400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cs-CZ" sz="2400" i="1">
                          <a:latin typeface="Cambria Math"/>
                        </a:rPr>
                        <m:t>;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cs-CZ" sz="2400" i="1">
                          <a:latin typeface="Cambria Math"/>
                        </a:rPr>
                        <m:t>;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cs-CZ" sz="2400" i="1">
                          <a:latin typeface="Cambria Math"/>
                        </a:rPr>
                        <m:t>;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cs-CZ" sz="2400" i="1">
                          <a:latin typeface="Cambria Math"/>
                        </a:rPr>
                        <m:t>;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</a:rPr>
                            <m:t>10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12</m:t>
                          </m:r>
                        </m:den>
                      </m:f>
                      <m:r>
                        <a:rPr lang="cs-CZ" sz="2400" i="1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sz="2400" dirty="0" smtClean="0"/>
              </a:p>
              <a:p>
                <a:pPr marL="0" indent="0">
                  <a:buNone/>
                </a:pPr>
                <a:endParaRPr lang="cs-CZ" sz="2400" dirty="0" smtClean="0"/>
              </a:p>
              <a:p>
                <a:pPr marL="0" indent="0">
                  <a:buNone/>
                </a:pPr>
                <a:r>
                  <a:rPr lang="cs-CZ" sz="2400" dirty="0" smtClean="0"/>
                  <a:t>Řešení:</a:t>
                </a:r>
                <a:endParaRPr lang="cs-CZ" sz="2400" dirty="0"/>
              </a:p>
              <a:p>
                <a:pPr marL="0" indent="0">
                  <a:buNone/>
                </a:pPr>
                <a:r>
                  <a:rPr lang="cs-CZ" sz="2400" dirty="0"/>
                  <a:t>n(6;4;3;8;12;2) = </a:t>
                </a:r>
                <a:r>
                  <a:rPr lang="cs-CZ" sz="2400" dirty="0" smtClean="0"/>
                  <a:t>24 </a:t>
                </a:r>
              </a:p>
              <a:p>
                <a:pPr marL="0" indent="0">
                  <a:buNone/>
                </a:pPr>
                <a:endParaRPr lang="cs-CZ" sz="24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sz="2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6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cs-CZ" sz="2600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cs-CZ" sz="2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600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cs-CZ" sz="2600" b="0" i="1" smtClean="0">
                            <a:latin typeface="Cambria Math"/>
                          </a:rPr>
                          <m:t>24</m:t>
                        </m:r>
                      </m:den>
                    </m:f>
                  </m:oMath>
                </a14:m>
                <a:r>
                  <a:rPr lang="cs-CZ" sz="2200" dirty="0" smtClean="0"/>
                  <a:t>   ;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6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cs-CZ" sz="26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cs-CZ" sz="2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600" b="0" i="1" smtClean="0">
                            <a:latin typeface="Cambria Math"/>
                          </a:rPr>
                          <m:t>18</m:t>
                        </m:r>
                      </m:num>
                      <m:den>
                        <m:r>
                          <a:rPr lang="cs-CZ" sz="2600" b="0" i="1" smtClean="0">
                            <a:latin typeface="Cambria Math"/>
                          </a:rPr>
                          <m:t>24</m:t>
                        </m:r>
                      </m:den>
                    </m:f>
                  </m:oMath>
                </a14:m>
                <a:r>
                  <a:rPr lang="cs-CZ" sz="2200" dirty="0" smtClean="0"/>
                  <a:t>   ;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6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cs-CZ" sz="26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cs-CZ" sz="2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600" b="0" i="1" smtClean="0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cs-CZ" sz="2600" b="0" i="1" smtClean="0">
                            <a:latin typeface="Cambria Math"/>
                          </a:rPr>
                          <m:t>24</m:t>
                        </m:r>
                      </m:den>
                    </m:f>
                    <m:r>
                      <a:rPr lang="cs-CZ" sz="2600" b="0" i="1" smtClean="0">
                        <a:latin typeface="Cambria Math"/>
                      </a:rPr>
                      <m:t>    </m:t>
                    </m:r>
                  </m:oMath>
                </a14:m>
                <a:r>
                  <a:rPr lang="cs-CZ" sz="2200" dirty="0" smtClean="0"/>
                  <a:t> </a:t>
                </a:r>
              </a:p>
              <a:p>
                <a:pPr marL="0" indent="0">
                  <a:buNone/>
                </a:pPr>
                <a:endParaRPr lang="cs-CZ" sz="22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sz="2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600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cs-CZ" sz="2600" b="0" i="1" smtClean="0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cs-CZ" sz="2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600" b="0" i="1" smtClean="0">
                            <a:latin typeface="Cambria Math"/>
                          </a:rPr>
                          <m:t>18</m:t>
                        </m:r>
                      </m:num>
                      <m:den>
                        <m:r>
                          <a:rPr lang="cs-CZ" sz="2600" b="0" i="1" smtClean="0">
                            <a:latin typeface="Cambria Math"/>
                          </a:rPr>
                          <m:t>24</m:t>
                        </m:r>
                      </m:den>
                    </m:f>
                    <m:r>
                      <a:rPr lang="cs-CZ" sz="26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sz="2200" dirty="0" smtClean="0"/>
                  <a:t> ;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600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cs-CZ" sz="2600" b="0" i="1" smtClean="0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cs-CZ" sz="2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600" b="0" i="1" smtClean="0"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cs-CZ" sz="2600" b="0" i="1" smtClean="0">
                            <a:latin typeface="Cambria Math"/>
                          </a:rPr>
                          <m:t>24</m:t>
                        </m:r>
                      </m:den>
                    </m:f>
                  </m:oMath>
                </a14:m>
                <a:r>
                  <a:rPr lang="cs-CZ" sz="2200" dirty="0" smtClean="0"/>
                  <a:t>   ;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26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sz="2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600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cs-CZ" sz="2600" b="0" i="1" smtClean="0">
                            <a:latin typeface="Cambria Math"/>
                          </a:rPr>
                          <m:t>24</m:t>
                        </m:r>
                      </m:den>
                    </m:f>
                  </m:oMath>
                </a14:m>
                <a:r>
                  <a:rPr lang="cs-CZ" sz="2600" dirty="0" smtClean="0"/>
                  <a:t> </a:t>
                </a:r>
                <a:r>
                  <a:rPr lang="cs-CZ" sz="2200" dirty="0" smtClean="0"/>
                  <a:t>  </a:t>
                </a:r>
                <a:endParaRPr lang="cs-CZ" sz="2200" dirty="0"/>
              </a:p>
              <a:p>
                <a:pPr marL="0" indent="0">
                  <a:buNone/>
                </a:pPr>
                <a:endParaRPr lang="cs-CZ" sz="22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cs-CZ" sz="2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cs-CZ" sz="22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20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2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num>
                        <m:den>
                          <m:r>
                            <a:rPr lang="cs-CZ" sz="22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12</m:t>
                          </m:r>
                        </m:den>
                      </m:f>
                      <m:r>
                        <a:rPr lang="cs-CZ" sz="22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f>
                        <m:fPr>
                          <m:ctrlPr>
                            <a:rPr lang="cs-CZ" sz="220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2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cs-CZ" sz="22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cs-CZ" sz="22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20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2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6</m:t>
                          </m:r>
                        </m:num>
                        <m:den>
                          <m:r>
                            <a:rPr lang="cs-CZ" sz="22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  <m:r>
                        <a:rPr lang="cs-CZ" sz="22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f>
                        <m:fPr>
                          <m:ctrlPr>
                            <a:rPr lang="cs-CZ" sz="220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2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sz="22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cs-CZ" sz="22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f>
                        <m:fPr>
                          <m:ctrlPr>
                            <a:rPr lang="cs-CZ" sz="220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2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2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sz="2200" dirty="0"/>
              </a:p>
            </p:txBody>
          </p:sp>
        </mc:Choice>
        <mc:Fallback xmlns="">
          <p:sp>
            <p:nvSpPr>
              <p:cNvPr id="4" name="Zástupný symbol pro obsah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572000" y="1628800"/>
                <a:ext cx="4248472" cy="4680520"/>
              </a:xfrm>
              <a:blipFill rotWithShape="1">
                <a:blip r:embed="rId3"/>
                <a:stretch>
                  <a:fillRect l="-1722" t="-208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382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39552" y="476672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Použité zdroje: </a:t>
            </a:r>
          </a:p>
          <a:p>
            <a:r>
              <a:rPr lang="cs-CZ" dirty="0" smtClean="0"/>
              <a:t>Vlastní tvorba autora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64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508</Words>
  <Application>Microsoft Office PowerPoint</Application>
  <PresentationFormat>Předvádění na obrazovce (4:3)</PresentationFormat>
  <Paragraphs>68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Prezentace aplikace PowerPoint</vt:lpstr>
      <vt:lpstr>Zlomky</vt:lpstr>
      <vt:lpstr>Porovnávání zlomků</vt:lpstr>
      <vt:lpstr>Porovnávání zlomků s různým jmenovatelem a čitatelem</vt:lpstr>
      <vt:lpstr>Pamatuj si: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Radomír Dědek</cp:lastModifiedBy>
  <cp:revision>20</cp:revision>
  <dcterms:created xsi:type="dcterms:W3CDTF">2014-02-03T19:34:10Z</dcterms:created>
  <dcterms:modified xsi:type="dcterms:W3CDTF">2014-06-18T07:23:53Z</dcterms:modified>
</cp:coreProperties>
</file>